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7" r:id="rId3"/>
    <p:sldId id="278" r:id="rId4"/>
    <p:sldId id="257" r:id="rId5"/>
    <p:sldId id="282" r:id="rId6"/>
    <p:sldId id="328" r:id="rId7"/>
    <p:sldId id="283" r:id="rId8"/>
    <p:sldId id="321" r:id="rId9"/>
    <p:sldId id="326" r:id="rId10"/>
    <p:sldId id="335" r:id="rId11"/>
    <p:sldId id="281" r:id="rId12"/>
    <p:sldId id="329" r:id="rId13"/>
    <p:sldId id="316" r:id="rId14"/>
    <p:sldId id="317" r:id="rId15"/>
    <p:sldId id="337" r:id="rId16"/>
    <p:sldId id="291" r:id="rId17"/>
    <p:sldId id="292" r:id="rId18"/>
    <p:sldId id="270" r:id="rId19"/>
    <p:sldId id="297" r:id="rId20"/>
    <p:sldId id="298" r:id="rId21"/>
    <p:sldId id="338" r:id="rId22"/>
    <p:sldId id="286" r:id="rId23"/>
    <p:sldId id="264" r:id="rId24"/>
    <p:sldId id="299" r:id="rId25"/>
    <p:sldId id="300" r:id="rId26"/>
    <p:sldId id="301" r:id="rId27"/>
    <p:sldId id="310" r:id="rId28"/>
    <p:sldId id="303" r:id="rId29"/>
    <p:sldId id="308" r:id="rId30"/>
    <p:sldId id="304" r:id="rId31"/>
    <p:sldId id="331" r:id="rId32"/>
    <p:sldId id="332" r:id="rId33"/>
    <p:sldId id="333" r:id="rId34"/>
    <p:sldId id="306" r:id="rId35"/>
    <p:sldId id="307" r:id="rId36"/>
    <p:sldId id="279" r:id="rId37"/>
    <p:sldId id="312" r:id="rId38"/>
    <p:sldId id="336" r:id="rId39"/>
    <p:sldId id="319" r:id="rId40"/>
    <p:sldId id="340" r:id="rId41"/>
    <p:sldId id="323"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0385929-0E90-450C-92B1-7C0F341B1572}">
          <p14:sldIdLst>
            <p14:sldId id="256"/>
            <p14:sldId id="277"/>
            <p14:sldId id="278"/>
            <p14:sldId id="257"/>
            <p14:sldId id="282"/>
            <p14:sldId id="328"/>
            <p14:sldId id="283"/>
            <p14:sldId id="321"/>
            <p14:sldId id="326"/>
            <p14:sldId id="335"/>
            <p14:sldId id="281"/>
            <p14:sldId id="329"/>
            <p14:sldId id="316"/>
            <p14:sldId id="317"/>
          </p14:sldIdLst>
        </p14:section>
        <p14:section name="may add" id="{2AE1510C-57F2-49C6-AE6C-AC179CDAFF7B}">
          <p14:sldIdLst>
            <p14:sldId id="337"/>
            <p14:sldId id="291"/>
            <p14:sldId id="292"/>
            <p14:sldId id="270"/>
            <p14:sldId id="297"/>
            <p14:sldId id="298"/>
            <p14:sldId id="338"/>
            <p14:sldId id="286"/>
            <p14:sldId id="264"/>
            <p14:sldId id="299"/>
            <p14:sldId id="300"/>
            <p14:sldId id="301"/>
            <p14:sldId id="310"/>
            <p14:sldId id="303"/>
            <p14:sldId id="308"/>
            <p14:sldId id="304"/>
            <p14:sldId id="331"/>
            <p14:sldId id="332"/>
            <p14:sldId id="333"/>
            <p14:sldId id="306"/>
            <p14:sldId id="307"/>
            <p14:sldId id="279"/>
            <p14:sldId id="312"/>
            <p14:sldId id="336"/>
            <p14:sldId id="319"/>
            <p14:sldId id="340"/>
            <p14:sldId id="32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FFFF"/>
    <a:srgbClr val="0000FF"/>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20" d="100"/>
          <a:sy n="120" d="100"/>
        </p:scale>
        <p:origin x="198" y="96"/>
      </p:cViewPr>
      <p:guideLst>
        <p:guide orient="horz" pos="2160"/>
        <p:guide pos="3840"/>
      </p:guideLst>
    </p:cSldViewPr>
  </p:slideViewPr>
  <p:notesTextViewPr>
    <p:cViewPr>
      <p:scale>
        <a:sx n="1" d="1"/>
        <a:sy n="1" d="1"/>
      </p:scale>
      <p:origin x="0" y="0"/>
    </p:cViewPr>
  </p:notesTextViewPr>
  <p:sorterViewPr>
    <p:cViewPr>
      <p:scale>
        <a:sx n="100" d="100"/>
        <a:sy n="100" d="100"/>
      </p:scale>
      <p:origin x="0" y="-58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6000B2-9828-44F3-877C-804E23294D32}" type="datetimeFigureOut">
              <a:rPr lang="en-US" smtClean="0"/>
              <a:t>4/4/2024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4DC2CB-1A5A-4767-A497-51574E900DA4}" type="slidenum">
              <a:rPr lang="en-US" smtClean="0"/>
              <a:t>‹#›</a:t>
            </a:fld>
            <a:endParaRPr lang="en-US"/>
          </a:p>
        </p:txBody>
      </p:sp>
    </p:spTree>
    <p:extLst>
      <p:ext uri="{BB962C8B-B14F-4D97-AF65-F5344CB8AC3E}">
        <p14:creationId xmlns:p14="http://schemas.microsoft.com/office/powerpoint/2010/main" val="4265986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Thanks for listening in. I am Srikanth Kandula from Microsoft; I will tell you about what we call data-induced predicates which bring sideways-information passing into the query optimizer. This is joint work with Laurel Orr and Surajit Chaudhuri.</a:t>
            </a:r>
          </a:p>
        </p:txBody>
      </p:sp>
      <p:sp>
        <p:nvSpPr>
          <p:cNvPr id="4" name="Slide Number Placeholder 3"/>
          <p:cNvSpPr>
            <a:spLocks noGrp="1"/>
          </p:cNvSpPr>
          <p:nvPr>
            <p:ph type="sldNum" sz="quarter" idx="5"/>
          </p:nvPr>
        </p:nvSpPr>
        <p:spPr/>
        <p:txBody>
          <a:bodyPr/>
          <a:lstStyle/>
          <a:p>
            <a:fld id="{E04DC2CB-1A5A-4767-A497-51574E900DA4}" type="slidenum">
              <a:rPr lang="en-US" smtClean="0"/>
              <a:t>1</a:t>
            </a:fld>
            <a:endParaRPr lang="en-US"/>
          </a:p>
        </p:txBody>
      </p:sp>
    </p:spTree>
    <p:extLst>
      <p:ext uri="{BB962C8B-B14F-4D97-AF65-F5344CB8AC3E}">
        <p14:creationId xmlns:p14="http://schemas.microsoft.com/office/powerpoint/2010/main" val="3367115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Right, so partition elimination is a widely used technique in databases, </a:t>
            </a:r>
            <a:r>
              <a:rPr lang="en-US" err="1"/>
              <a:t>datawarehouses</a:t>
            </a:r>
            <a:r>
              <a:rPr lang="en-US"/>
              <a:t> and big-data systems.</a:t>
            </a:r>
          </a:p>
          <a:p>
            <a:endParaRPr lang="en-US"/>
          </a:p>
          <a:p>
            <a:r>
              <a:rPr lang="en-US"/>
              <a:t>Suppose you have a query that searches for the year 2000 in the dates table. The table is laid out in disjoint partitions which could be 100MBs of rows in HDFS or 1M rows in SQL server column segment. Associated with each partition, these systems also maintain aggregate statistics such as per column max and minimum value. Now, you can apply this predicate on these statistics and only read partitions that can satisfy the predicate. You skip the others which is what we call partition elimination.</a:t>
            </a:r>
          </a:p>
        </p:txBody>
      </p:sp>
      <p:sp>
        <p:nvSpPr>
          <p:cNvPr id="4" name="Slide Number Placeholder 3"/>
          <p:cNvSpPr>
            <a:spLocks noGrp="1"/>
          </p:cNvSpPr>
          <p:nvPr>
            <p:ph type="sldNum" sz="quarter" idx="5"/>
          </p:nvPr>
        </p:nvSpPr>
        <p:spPr/>
        <p:txBody>
          <a:bodyPr/>
          <a:lstStyle/>
          <a:p>
            <a:fld id="{E04DC2CB-1A5A-4767-A497-51574E900DA4}" type="slidenum">
              <a:rPr lang="en-US" smtClean="0"/>
              <a:t>2</a:t>
            </a:fld>
            <a:endParaRPr lang="en-US"/>
          </a:p>
        </p:txBody>
      </p:sp>
    </p:spTree>
    <p:extLst>
      <p:ext uri="{BB962C8B-B14F-4D97-AF65-F5344CB8AC3E}">
        <p14:creationId xmlns:p14="http://schemas.microsoft.com/office/powerpoint/2010/main" val="222628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4DC2CB-1A5A-4767-A497-51574E900DA4}" type="slidenum">
              <a:rPr lang="en-US" smtClean="0"/>
              <a:t>3</a:t>
            </a:fld>
            <a:endParaRPr lang="en-US"/>
          </a:p>
        </p:txBody>
      </p:sp>
    </p:spTree>
    <p:extLst>
      <p:ext uri="{BB962C8B-B14F-4D97-AF65-F5344CB8AC3E}">
        <p14:creationId xmlns:p14="http://schemas.microsoft.com/office/powerpoint/2010/main" val="333871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Can go either ways; or to other tables; so on</a:t>
            </a:r>
          </a:p>
        </p:txBody>
      </p:sp>
      <p:sp>
        <p:nvSpPr>
          <p:cNvPr id="4" name="Slide Number Placeholder 3"/>
          <p:cNvSpPr>
            <a:spLocks noGrp="1"/>
          </p:cNvSpPr>
          <p:nvPr>
            <p:ph type="sldNum" sz="quarter" idx="5"/>
          </p:nvPr>
        </p:nvSpPr>
        <p:spPr/>
        <p:txBody>
          <a:bodyPr/>
          <a:lstStyle/>
          <a:p>
            <a:fld id="{E04DC2CB-1A5A-4767-A497-51574E900DA4}" type="slidenum">
              <a:rPr lang="en-US" smtClean="0"/>
              <a:t>4</a:t>
            </a:fld>
            <a:endParaRPr lang="en-US"/>
          </a:p>
        </p:txBody>
      </p:sp>
    </p:spTree>
    <p:extLst>
      <p:ext uri="{BB962C8B-B14F-4D97-AF65-F5344CB8AC3E}">
        <p14:creationId xmlns:p14="http://schemas.microsoft.com/office/powerpoint/2010/main" val="2832577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Gains depend on layout and statistics and … but large gains are possible</a:t>
            </a:r>
          </a:p>
        </p:txBody>
      </p:sp>
      <p:sp>
        <p:nvSpPr>
          <p:cNvPr id="4" name="Slide Number Placeholder 3"/>
          <p:cNvSpPr>
            <a:spLocks noGrp="1"/>
          </p:cNvSpPr>
          <p:nvPr>
            <p:ph type="sldNum" sz="quarter" idx="5"/>
          </p:nvPr>
        </p:nvSpPr>
        <p:spPr/>
        <p:txBody>
          <a:bodyPr/>
          <a:lstStyle/>
          <a:p>
            <a:fld id="{E04DC2CB-1A5A-4767-A497-51574E900DA4}" type="slidenum">
              <a:rPr lang="en-US" smtClean="0"/>
              <a:t>6</a:t>
            </a:fld>
            <a:endParaRPr lang="en-US"/>
          </a:p>
        </p:txBody>
      </p:sp>
    </p:spTree>
    <p:extLst>
      <p:ext uri="{BB962C8B-B14F-4D97-AF65-F5344CB8AC3E}">
        <p14:creationId xmlns:p14="http://schemas.microsoft.com/office/powerpoint/2010/main" val="3098818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Because due to a variety of reasons, the partitions that contain rows which satisfy a predicate have only a subset of join column values</a:t>
            </a:r>
          </a:p>
          <a:p>
            <a:endParaRPr lang="en-US"/>
          </a:p>
          <a:p>
            <a:r>
              <a:rPr lang="en-US"/>
              <a:t>SCOPE prod</a:t>
            </a:r>
          </a:p>
        </p:txBody>
      </p:sp>
      <p:sp>
        <p:nvSpPr>
          <p:cNvPr id="4" name="Slide Number Placeholder 3"/>
          <p:cNvSpPr>
            <a:spLocks noGrp="1"/>
          </p:cNvSpPr>
          <p:nvPr>
            <p:ph type="sldNum" sz="quarter" idx="5"/>
          </p:nvPr>
        </p:nvSpPr>
        <p:spPr/>
        <p:txBody>
          <a:bodyPr/>
          <a:lstStyle/>
          <a:p>
            <a:fld id="{E04DC2CB-1A5A-4767-A497-51574E900DA4}" type="slidenum">
              <a:rPr lang="en-US" smtClean="0"/>
              <a:t>8</a:t>
            </a:fld>
            <a:endParaRPr lang="en-US"/>
          </a:p>
        </p:txBody>
      </p:sp>
    </p:spTree>
    <p:extLst>
      <p:ext uri="{BB962C8B-B14F-4D97-AF65-F5344CB8AC3E}">
        <p14:creationId xmlns:p14="http://schemas.microsoft.com/office/powerpoint/2010/main" val="348988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04DC2CB-1A5A-4767-A497-51574E900DA4}" type="slidenum">
              <a:rPr lang="en-US" smtClean="0"/>
              <a:t>11</a:t>
            </a:fld>
            <a:endParaRPr lang="en-US"/>
          </a:p>
        </p:txBody>
      </p:sp>
    </p:spTree>
    <p:extLst>
      <p:ext uri="{BB962C8B-B14F-4D97-AF65-F5344CB8AC3E}">
        <p14:creationId xmlns:p14="http://schemas.microsoft.com/office/powerpoint/2010/main" val="317435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Tuned/ typical</a:t>
            </a:r>
          </a:p>
        </p:txBody>
      </p:sp>
      <p:sp>
        <p:nvSpPr>
          <p:cNvPr id="4" name="Slide Number Placeholder 3"/>
          <p:cNvSpPr>
            <a:spLocks noGrp="1"/>
          </p:cNvSpPr>
          <p:nvPr>
            <p:ph type="sldNum" sz="quarter" idx="5"/>
          </p:nvPr>
        </p:nvSpPr>
        <p:spPr/>
        <p:txBody>
          <a:bodyPr/>
          <a:lstStyle/>
          <a:p>
            <a:fld id="{E04DC2CB-1A5A-4767-A497-51574E900DA4}" type="slidenum">
              <a:rPr lang="en-US" smtClean="0"/>
              <a:t>12</a:t>
            </a:fld>
            <a:endParaRPr lang="en-US"/>
          </a:p>
        </p:txBody>
      </p:sp>
    </p:spTree>
    <p:extLst>
      <p:ext uri="{BB962C8B-B14F-4D97-AF65-F5344CB8AC3E}">
        <p14:creationId xmlns:p14="http://schemas.microsoft.com/office/powerpoint/2010/main" val="322149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Much worse on TPC-DS</a:t>
            </a:r>
          </a:p>
        </p:txBody>
      </p:sp>
      <p:sp>
        <p:nvSpPr>
          <p:cNvPr id="4" name="Slide Number Placeholder 3"/>
          <p:cNvSpPr>
            <a:spLocks noGrp="1"/>
          </p:cNvSpPr>
          <p:nvPr>
            <p:ph type="sldNum" sz="quarter" idx="5"/>
          </p:nvPr>
        </p:nvSpPr>
        <p:spPr/>
        <p:txBody>
          <a:bodyPr/>
          <a:lstStyle/>
          <a:p>
            <a:fld id="{E04DC2CB-1A5A-4767-A497-51574E900DA4}" type="slidenum">
              <a:rPr lang="en-US" smtClean="0"/>
              <a:t>37</a:t>
            </a:fld>
            <a:endParaRPr lang="en-US"/>
          </a:p>
        </p:txBody>
      </p:sp>
    </p:spTree>
    <p:extLst>
      <p:ext uri="{BB962C8B-B14F-4D97-AF65-F5344CB8AC3E}">
        <p14:creationId xmlns:p14="http://schemas.microsoft.com/office/powerpoint/2010/main" val="2393075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08D7A-C8AA-425E-8160-4521CF07FC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D613E9-D5F4-488B-A396-DF3D6A9EEE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CD28DB-3EA0-44F1-97F8-46C95AEA2DE2}"/>
              </a:ext>
            </a:extLst>
          </p:cNvPr>
          <p:cNvSpPr>
            <a:spLocks noGrp="1"/>
          </p:cNvSpPr>
          <p:nvPr>
            <p:ph type="dt" sz="half" idx="10"/>
          </p:nvPr>
        </p:nvSpPr>
        <p:spPr/>
        <p:txBody>
          <a:bodyPr/>
          <a:lstStyle/>
          <a:p>
            <a:fld id="{0F620BBF-22FF-428C-A144-3F5E0AF6A2CC}" type="datetime1">
              <a:rPr lang="en-US" smtClean="0"/>
              <a:t>4/4/2024</a:t>
            </a:fld>
            <a:endParaRPr lang="en-US"/>
          </a:p>
        </p:txBody>
      </p:sp>
      <p:sp>
        <p:nvSpPr>
          <p:cNvPr id="5" name="Footer Placeholder 4">
            <a:extLst>
              <a:ext uri="{FF2B5EF4-FFF2-40B4-BE49-F238E27FC236}">
                <a16:creationId xmlns:a16="http://schemas.microsoft.com/office/drawing/2014/main" id="{9775E39F-8819-43BE-B6EF-D1DF09CDE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9B4A2-7669-4A26-B71A-CA3D61D560A7}"/>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4046607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2C7E-9973-4D18-9CFF-E21B87866F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B1BDE48-6198-4330-AFB4-DC7E31A90F1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9EB8BB-B80B-4D2B-A483-0F9252FF89DF}"/>
              </a:ext>
            </a:extLst>
          </p:cNvPr>
          <p:cNvSpPr>
            <a:spLocks noGrp="1"/>
          </p:cNvSpPr>
          <p:nvPr>
            <p:ph type="dt" sz="half" idx="10"/>
          </p:nvPr>
        </p:nvSpPr>
        <p:spPr/>
        <p:txBody>
          <a:bodyPr/>
          <a:lstStyle/>
          <a:p>
            <a:fld id="{27BAB48E-E8C6-4C08-BC44-EAD2171637E7}" type="datetime1">
              <a:rPr lang="en-US" smtClean="0"/>
              <a:t>4/4/2024</a:t>
            </a:fld>
            <a:endParaRPr lang="en-US"/>
          </a:p>
        </p:txBody>
      </p:sp>
      <p:sp>
        <p:nvSpPr>
          <p:cNvPr id="5" name="Footer Placeholder 4">
            <a:extLst>
              <a:ext uri="{FF2B5EF4-FFF2-40B4-BE49-F238E27FC236}">
                <a16:creationId xmlns:a16="http://schemas.microsoft.com/office/drawing/2014/main" id="{B1BC8E5D-D8AA-45E1-8440-0F27E8877E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322371-40B4-441D-9481-018B73A2CE13}"/>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1769676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B8BD44-70D3-42B5-833D-035ABE3E11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A86AB-6450-4A08-BBBB-DE2AFA8CF0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2CFF19-072D-452E-A81C-C72FC5A3CEEF}"/>
              </a:ext>
            </a:extLst>
          </p:cNvPr>
          <p:cNvSpPr>
            <a:spLocks noGrp="1"/>
          </p:cNvSpPr>
          <p:nvPr>
            <p:ph type="dt" sz="half" idx="10"/>
          </p:nvPr>
        </p:nvSpPr>
        <p:spPr/>
        <p:txBody>
          <a:bodyPr/>
          <a:lstStyle/>
          <a:p>
            <a:fld id="{4D748DF0-AF07-4D8C-8F3E-0F112504DF0B}" type="datetime1">
              <a:rPr lang="en-US" smtClean="0"/>
              <a:t>4/4/2024</a:t>
            </a:fld>
            <a:endParaRPr lang="en-US"/>
          </a:p>
        </p:txBody>
      </p:sp>
      <p:sp>
        <p:nvSpPr>
          <p:cNvPr id="5" name="Footer Placeholder 4">
            <a:extLst>
              <a:ext uri="{FF2B5EF4-FFF2-40B4-BE49-F238E27FC236}">
                <a16:creationId xmlns:a16="http://schemas.microsoft.com/office/drawing/2014/main" id="{0593AB1D-4940-4692-9F8C-C31E698CA4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1B80A4-4D4B-408D-9AF4-2B85CF662FD8}"/>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50654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A30AE-A0E4-4A46-883B-52C95410B6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46005F1-089E-4CCA-9A5B-A1287541E75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78BEAA-0E72-4131-91B3-FBF5FEBE479A}"/>
              </a:ext>
            </a:extLst>
          </p:cNvPr>
          <p:cNvSpPr>
            <a:spLocks noGrp="1"/>
          </p:cNvSpPr>
          <p:nvPr>
            <p:ph type="dt" sz="half" idx="10"/>
          </p:nvPr>
        </p:nvSpPr>
        <p:spPr/>
        <p:txBody>
          <a:bodyPr/>
          <a:lstStyle/>
          <a:p>
            <a:fld id="{0054F5AB-A404-421E-9880-FD8449A265FD}" type="datetime1">
              <a:rPr lang="en-US" smtClean="0"/>
              <a:t>4/4/2024</a:t>
            </a:fld>
            <a:endParaRPr lang="en-US"/>
          </a:p>
        </p:txBody>
      </p:sp>
      <p:sp>
        <p:nvSpPr>
          <p:cNvPr id="5" name="Footer Placeholder 4">
            <a:extLst>
              <a:ext uri="{FF2B5EF4-FFF2-40B4-BE49-F238E27FC236}">
                <a16:creationId xmlns:a16="http://schemas.microsoft.com/office/drawing/2014/main" id="{EEB054FC-39CC-4760-9336-D729E47963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4B6A25-2E8B-4FC4-BF25-33E0B052ECF1}"/>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319375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3DAD3-3AA9-4C47-9C1F-8FBB0B3FCB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9AEED6-EC29-422E-AD7D-EEECADA355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5573BF6-165D-4075-AB1E-8A288F36BFDB}"/>
              </a:ext>
            </a:extLst>
          </p:cNvPr>
          <p:cNvSpPr>
            <a:spLocks noGrp="1"/>
          </p:cNvSpPr>
          <p:nvPr>
            <p:ph type="dt" sz="half" idx="10"/>
          </p:nvPr>
        </p:nvSpPr>
        <p:spPr/>
        <p:txBody>
          <a:bodyPr/>
          <a:lstStyle/>
          <a:p>
            <a:fld id="{89AE5B7E-0C0D-4192-BFF3-B65A36692622}" type="datetime1">
              <a:rPr lang="en-US" smtClean="0"/>
              <a:t>4/4/2024</a:t>
            </a:fld>
            <a:endParaRPr lang="en-US"/>
          </a:p>
        </p:txBody>
      </p:sp>
      <p:sp>
        <p:nvSpPr>
          <p:cNvPr id="5" name="Footer Placeholder 4">
            <a:extLst>
              <a:ext uri="{FF2B5EF4-FFF2-40B4-BE49-F238E27FC236}">
                <a16:creationId xmlns:a16="http://schemas.microsoft.com/office/drawing/2014/main" id="{04033288-EBA6-480F-BCF8-58DFE81DB6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4253BB-3F57-4FFA-8434-BF6F0F1A0080}"/>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345430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2725-037D-42C8-A270-3C4B7426A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6EB7BF-8DC3-44FB-91FD-85A8C30A4F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9AFE15-43BD-4B91-97C8-9319DFC1763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B9CCD72-4E0B-4BBE-B279-49433D30EB4D}"/>
              </a:ext>
            </a:extLst>
          </p:cNvPr>
          <p:cNvSpPr>
            <a:spLocks noGrp="1"/>
          </p:cNvSpPr>
          <p:nvPr>
            <p:ph type="dt" sz="half" idx="10"/>
          </p:nvPr>
        </p:nvSpPr>
        <p:spPr/>
        <p:txBody>
          <a:bodyPr/>
          <a:lstStyle/>
          <a:p>
            <a:fld id="{279DE1E8-AAF8-4092-AE01-0579A9AF78B9}" type="datetime1">
              <a:rPr lang="en-US" smtClean="0"/>
              <a:t>4/4/2024</a:t>
            </a:fld>
            <a:endParaRPr lang="en-US"/>
          </a:p>
        </p:txBody>
      </p:sp>
      <p:sp>
        <p:nvSpPr>
          <p:cNvPr id="6" name="Footer Placeholder 5">
            <a:extLst>
              <a:ext uri="{FF2B5EF4-FFF2-40B4-BE49-F238E27FC236}">
                <a16:creationId xmlns:a16="http://schemas.microsoft.com/office/drawing/2014/main" id="{94A8E7A1-1E62-4AEA-955F-0BF66CAFA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DD5A3A-5D0B-43B9-9FA8-AB138407E990}"/>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218265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C9E37-3D5C-4922-ABBF-8B5817FA2E3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A954757-07EE-4070-99CE-7DD7685FC6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BFCE288-2BCB-4B1F-9A5F-A1171544937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65BE1-5598-47D4-9B38-5EFFC01CAA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FEFCBD7-B901-4AEF-9A11-740F981AD18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13C9F-8099-4003-BBD0-AD2C70FDC01B}"/>
              </a:ext>
            </a:extLst>
          </p:cNvPr>
          <p:cNvSpPr>
            <a:spLocks noGrp="1"/>
          </p:cNvSpPr>
          <p:nvPr>
            <p:ph type="dt" sz="half" idx="10"/>
          </p:nvPr>
        </p:nvSpPr>
        <p:spPr/>
        <p:txBody>
          <a:bodyPr/>
          <a:lstStyle/>
          <a:p>
            <a:fld id="{E8703D50-5799-4198-B018-E50870423981}" type="datetime1">
              <a:rPr lang="en-US" smtClean="0"/>
              <a:t>4/4/2024</a:t>
            </a:fld>
            <a:endParaRPr lang="en-US"/>
          </a:p>
        </p:txBody>
      </p:sp>
      <p:sp>
        <p:nvSpPr>
          <p:cNvPr id="8" name="Footer Placeholder 7">
            <a:extLst>
              <a:ext uri="{FF2B5EF4-FFF2-40B4-BE49-F238E27FC236}">
                <a16:creationId xmlns:a16="http://schemas.microsoft.com/office/drawing/2014/main" id="{435BE982-FC07-4FF9-B239-4A7668EF49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B2C0FC-27F6-4F95-925A-DDF418D3EDA9}"/>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2452209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B9BE2-C53E-4490-ADB2-8BD32AEA8E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578791B-AD5D-4F14-9E57-255E774A474F}"/>
              </a:ext>
            </a:extLst>
          </p:cNvPr>
          <p:cNvSpPr>
            <a:spLocks noGrp="1"/>
          </p:cNvSpPr>
          <p:nvPr>
            <p:ph type="dt" sz="half" idx="10"/>
          </p:nvPr>
        </p:nvSpPr>
        <p:spPr/>
        <p:txBody>
          <a:bodyPr/>
          <a:lstStyle/>
          <a:p>
            <a:fld id="{B5D26717-BA82-455F-B3CC-F585476AD4A7}" type="datetime1">
              <a:rPr lang="en-US" smtClean="0"/>
              <a:t>4/4/2024</a:t>
            </a:fld>
            <a:endParaRPr lang="en-US"/>
          </a:p>
        </p:txBody>
      </p:sp>
      <p:sp>
        <p:nvSpPr>
          <p:cNvPr id="4" name="Footer Placeholder 3">
            <a:extLst>
              <a:ext uri="{FF2B5EF4-FFF2-40B4-BE49-F238E27FC236}">
                <a16:creationId xmlns:a16="http://schemas.microsoft.com/office/drawing/2014/main" id="{1376A4D5-3661-4C2D-9B6C-26D782BE9A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DA47FA-563C-4988-A54C-A23353236795}"/>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699437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28E448-1F90-40EE-AA74-3EFF1E47F959}"/>
              </a:ext>
            </a:extLst>
          </p:cNvPr>
          <p:cNvSpPr>
            <a:spLocks noGrp="1"/>
          </p:cNvSpPr>
          <p:nvPr>
            <p:ph type="dt" sz="half" idx="10"/>
          </p:nvPr>
        </p:nvSpPr>
        <p:spPr/>
        <p:txBody>
          <a:bodyPr/>
          <a:lstStyle/>
          <a:p>
            <a:fld id="{73AD31E8-03DE-4D4E-B814-C16030B6E189}" type="datetime1">
              <a:rPr lang="en-US" smtClean="0"/>
              <a:t>4/4/2024</a:t>
            </a:fld>
            <a:endParaRPr lang="en-US"/>
          </a:p>
        </p:txBody>
      </p:sp>
      <p:sp>
        <p:nvSpPr>
          <p:cNvPr id="3" name="Footer Placeholder 2">
            <a:extLst>
              <a:ext uri="{FF2B5EF4-FFF2-40B4-BE49-F238E27FC236}">
                <a16:creationId xmlns:a16="http://schemas.microsoft.com/office/drawing/2014/main" id="{B0E9A897-D69B-4C3B-8672-4B65A4DB7F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28446F-F80B-4246-9B70-253766AC911C}"/>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3395666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FC62DE-78FC-4629-8F9F-BC7B3074EE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814AB95-FE90-4F6F-9712-8568C5D4C6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DE793C4-3D06-42CC-B896-982239CB4A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4FB6D9-601C-4B97-83FD-6A5DC5F8AACA}"/>
              </a:ext>
            </a:extLst>
          </p:cNvPr>
          <p:cNvSpPr>
            <a:spLocks noGrp="1"/>
          </p:cNvSpPr>
          <p:nvPr>
            <p:ph type="dt" sz="half" idx="10"/>
          </p:nvPr>
        </p:nvSpPr>
        <p:spPr/>
        <p:txBody>
          <a:bodyPr/>
          <a:lstStyle/>
          <a:p>
            <a:fld id="{C5136519-E302-4CFA-A3C1-A8CA286E5970}" type="datetime1">
              <a:rPr lang="en-US" smtClean="0"/>
              <a:t>4/4/2024</a:t>
            </a:fld>
            <a:endParaRPr lang="en-US"/>
          </a:p>
        </p:txBody>
      </p:sp>
      <p:sp>
        <p:nvSpPr>
          <p:cNvPr id="6" name="Footer Placeholder 5">
            <a:extLst>
              <a:ext uri="{FF2B5EF4-FFF2-40B4-BE49-F238E27FC236}">
                <a16:creationId xmlns:a16="http://schemas.microsoft.com/office/drawing/2014/main" id="{3610FF2E-3AB5-454C-923E-D91D6340B7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C14DE2-225B-4C38-9E9D-150B2AA05A93}"/>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74927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7B1DA-AF02-4332-99E1-CBB1A0A3E2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4B15BE-B750-4B69-A6E4-CEE59C7400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6ED03B-88ED-4FDF-996C-8D41A8CD2D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16B6A0-E085-449C-874A-E05C24C05EC1}"/>
              </a:ext>
            </a:extLst>
          </p:cNvPr>
          <p:cNvSpPr>
            <a:spLocks noGrp="1"/>
          </p:cNvSpPr>
          <p:nvPr>
            <p:ph type="dt" sz="half" idx="10"/>
          </p:nvPr>
        </p:nvSpPr>
        <p:spPr/>
        <p:txBody>
          <a:bodyPr/>
          <a:lstStyle/>
          <a:p>
            <a:fld id="{8CBBDE3B-F470-4AF8-B89D-8F6A49D77600}" type="datetime1">
              <a:rPr lang="en-US" smtClean="0"/>
              <a:t>4/4/2024</a:t>
            </a:fld>
            <a:endParaRPr lang="en-US"/>
          </a:p>
        </p:txBody>
      </p:sp>
      <p:sp>
        <p:nvSpPr>
          <p:cNvPr id="6" name="Footer Placeholder 5">
            <a:extLst>
              <a:ext uri="{FF2B5EF4-FFF2-40B4-BE49-F238E27FC236}">
                <a16:creationId xmlns:a16="http://schemas.microsoft.com/office/drawing/2014/main" id="{BC43FB12-E017-402F-B5C9-1DDAB037AA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232A64-738B-4E00-BE4A-7079D9F5BEFA}"/>
              </a:ext>
            </a:extLst>
          </p:cNvPr>
          <p:cNvSpPr>
            <a:spLocks noGrp="1"/>
          </p:cNvSpPr>
          <p:nvPr>
            <p:ph type="sldNum" sz="quarter" idx="12"/>
          </p:nvPr>
        </p:nvSpPr>
        <p:spPr/>
        <p:txBody>
          <a:bodyPr/>
          <a:lstStyle/>
          <a:p>
            <a:fld id="{EEC9366E-023C-4CFB-B1D7-201B963321B0}" type="slidenum">
              <a:rPr lang="en-US" smtClean="0"/>
              <a:t>‹#›</a:t>
            </a:fld>
            <a:endParaRPr lang="en-US"/>
          </a:p>
        </p:txBody>
      </p:sp>
    </p:spTree>
    <p:extLst>
      <p:ext uri="{BB962C8B-B14F-4D97-AF65-F5344CB8AC3E}">
        <p14:creationId xmlns:p14="http://schemas.microsoft.com/office/powerpoint/2010/main" val="3148185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DEF6A64-63D4-434D-9E10-058DDA3A97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D14931-F196-4CCF-9504-84134E0D18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551B1-1525-45D3-8ADE-3AAA80AF35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79723B-6CDD-46FA-91BF-6A6937A14301}" type="datetime1">
              <a:rPr lang="en-US" smtClean="0"/>
              <a:t>4/4/2024</a:t>
            </a:fld>
            <a:endParaRPr lang="en-US"/>
          </a:p>
        </p:txBody>
      </p:sp>
      <p:sp>
        <p:nvSpPr>
          <p:cNvPr id="5" name="Footer Placeholder 4">
            <a:extLst>
              <a:ext uri="{FF2B5EF4-FFF2-40B4-BE49-F238E27FC236}">
                <a16:creationId xmlns:a16="http://schemas.microsoft.com/office/drawing/2014/main" id="{E8CAD721-3AAB-4DDA-9056-6ED5ABFFD4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9951F2-C210-4152-8305-EAC85A23E0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C9366E-023C-4CFB-B1D7-201B963321B0}" type="slidenum">
              <a:rPr lang="en-US" smtClean="0"/>
              <a:t>‹#›</a:t>
            </a:fld>
            <a:endParaRPr lang="en-US"/>
          </a:p>
        </p:txBody>
      </p:sp>
    </p:spTree>
    <p:extLst>
      <p:ext uri="{BB962C8B-B14F-4D97-AF65-F5344CB8AC3E}">
        <p14:creationId xmlns:p14="http://schemas.microsoft.com/office/powerpoint/2010/main" val="145898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45.png"/><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4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7.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6.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1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3" Type="http://schemas.openxmlformats.org/officeDocument/2006/relationships/image" Target="../media/image86.png"/><Relationship Id="rId18" Type="http://schemas.openxmlformats.org/officeDocument/2006/relationships/image" Target="../media/image91.png"/><Relationship Id="rId26" Type="http://schemas.openxmlformats.org/officeDocument/2006/relationships/image" Target="../media/image99.png"/><Relationship Id="rId39" Type="http://schemas.openxmlformats.org/officeDocument/2006/relationships/image" Target="../media/image112.png"/><Relationship Id="rId21" Type="http://schemas.openxmlformats.org/officeDocument/2006/relationships/image" Target="../media/image94.png"/><Relationship Id="rId34" Type="http://schemas.openxmlformats.org/officeDocument/2006/relationships/image" Target="../media/image107.png"/><Relationship Id="rId42" Type="http://schemas.openxmlformats.org/officeDocument/2006/relationships/image" Target="../media/image115.png"/><Relationship Id="rId47" Type="http://schemas.openxmlformats.org/officeDocument/2006/relationships/image" Target="../media/image120.png"/><Relationship Id="rId50" Type="http://schemas.openxmlformats.org/officeDocument/2006/relationships/image" Target="../media/image123.png"/><Relationship Id="rId55" Type="http://schemas.openxmlformats.org/officeDocument/2006/relationships/image" Target="../media/image128.png"/><Relationship Id="rId63" Type="http://schemas.openxmlformats.org/officeDocument/2006/relationships/image" Target="../media/image136.png"/><Relationship Id="rId7" Type="http://schemas.openxmlformats.org/officeDocument/2006/relationships/image" Target="../media/image80.png"/><Relationship Id="rId2" Type="http://schemas.openxmlformats.org/officeDocument/2006/relationships/image" Target="../media/image75.png"/><Relationship Id="rId16" Type="http://schemas.openxmlformats.org/officeDocument/2006/relationships/image" Target="../media/image89.png"/><Relationship Id="rId29" Type="http://schemas.openxmlformats.org/officeDocument/2006/relationships/image" Target="../media/image102.png"/><Relationship Id="rId11" Type="http://schemas.openxmlformats.org/officeDocument/2006/relationships/image" Target="../media/image84.png"/><Relationship Id="rId24" Type="http://schemas.openxmlformats.org/officeDocument/2006/relationships/image" Target="../media/image97.png"/><Relationship Id="rId32" Type="http://schemas.openxmlformats.org/officeDocument/2006/relationships/image" Target="../media/image105.png"/><Relationship Id="rId37" Type="http://schemas.openxmlformats.org/officeDocument/2006/relationships/image" Target="../media/image110.png"/><Relationship Id="rId40" Type="http://schemas.openxmlformats.org/officeDocument/2006/relationships/image" Target="../media/image113.png"/><Relationship Id="rId45" Type="http://schemas.openxmlformats.org/officeDocument/2006/relationships/image" Target="../media/image118.png"/><Relationship Id="rId53" Type="http://schemas.openxmlformats.org/officeDocument/2006/relationships/image" Target="../media/image126.png"/><Relationship Id="rId58" Type="http://schemas.openxmlformats.org/officeDocument/2006/relationships/image" Target="../media/image131.png"/><Relationship Id="rId5" Type="http://schemas.openxmlformats.org/officeDocument/2006/relationships/image" Target="../media/image78.png"/><Relationship Id="rId61" Type="http://schemas.openxmlformats.org/officeDocument/2006/relationships/image" Target="../media/image134.png"/><Relationship Id="rId19" Type="http://schemas.openxmlformats.org/officeDocument/2006/relationships/image" Target="../media/image92.png"/><Relationship Id="rId14" Type="http://schemas.openxmlformats.org/officeDocument/2006/relationships/image" Target="../media/image87.png"/><Relationship Id="rId22" Type="http://schemas.openxmlformats.org/officeDocument/2006/relationships/image" Target="../media/image95.png"/><Relationship Id="rId27" Type="http://schemas.openxmlformats.org/officeDocument/2006/relationships/image" Target="../media/image100.png"/><Relationship Id="rId30" Type="http://schemas.openxmlformats.org/officeDocument/2006/relationships/image" Target="../media/image103.png"/><Relationship Id="rId35" Type="http://schemas.openxmlformats.org/officeDocument/2006/relationships/image" Target="../media/image108.png"/><Relationship Id="rId43" Type="http://schemas.openxmlformats.org/officeDocument/2006/relationships/image" Target="../media/image116.png"/><Relationship Id="rId48" Type="http://schemas.openxmlformats.org/officeDocument/2006/relationships/image" Target="../media/image121.png"/><Relationship Id="rId56" Type="http://schemas.openxmlformats.org/officeDocument/2006/relationships/image" Target="../media/image129.png"/><Relationship Id="rId8" Type="http://schemas.openxmlformats.org/officeDocument/2006/relationships/image" Target="../media/image81.png"/><Relationship Id="rId51" Type="http://schemas.openxmlformats.org/officeDocument/2006/relationships/image" Target="../media/image124.png"/><Relationship Id="rId3" Type="http://schemas.openxmlformats.org/officeDocument/2006/relationships/image" Target="../media/image76.png"/><Relationship Id="rId12" Type="http://schemas.openxmlformats.org/officeDocument/2006/relationships/image" Target="../media/image85.png"/><Relationship Id="rId17" Type="http://schemas.openxmlformats.org/officeDocument/2006/relationships/image" Target="../media/image90.png"/><Relationship Id="rId25" Type="http://schemas.openxmlformats.org/officeDocument/2006/relationships/image" Target="../media/image98.png"/><Relationship Id="rId33" Type="http://schemas.openxmlformats.org/officeDocument/2006/relationships/image" Target="../media/image106.png"/><Relationship Id="rId38" Type="http://schemas.openxmlformats.org/officeDocument/2006/relationships/image" Target="../media/image111.png"/><Relationship Id="rId46" Type="http://schemas.openxmlformats.org/officeDocument/2006/relationships/image" Target="../media/image119.png"/><Relationship Id="rId59" Type="http://schemas.openxmlformats.org/officeDocument/2006/relationships/image" Target="../media/image132.png"/><Relationship Id="rId20" Type="http://schemas.openxmlformats.org/officeDocument/2006/relationships/image" Target="../media/image93.png"/><Relationship Id="rId41" Type="http://schemas.openxmlformats.org/officeDocument/2006/relationships/image" Target="../media/image114.png"/><Relationship Id="rId54" Type="http://schemas.openxmlformats.org/officeDocument/2006/relationships/image" Target="../media/image127.png"/><Relationship Id="rId62" Type="http://schemas.openxmlformats.org/officeDocument/2006/relationships/image" Target="../media/image135.png"/><Relationship Id="rId1" Type="http://schemas.openxmlformats.org/officeDocument/2006/relationships/slideLayout" Target="../slideLayouts/slideLayout6.xml"/><Relationship Id="rId6" Type="http://schemas.openxmlformats.org/officeDocument/2006/relationships/image" Target="../media/image79.png"/><Relationship Id="rId15" Type="http://schemas.openxmlformats.org/officeDocument/2006/relationships/image" Target="../media/image88.png"/><Relationship Id="rId23" Type="http://schemas.openxmlformats.org/officeDocument/2006/relationships/image" Target="../media/image96.png"/><Relationship Id="rId28" Type="http://schemas.openxmlformats.org/officeDocument/2006/relationships/image" Target="../media/image101.png"/><Relationship Id="rId36" Type="http://schemas.openxmlformats.org/officeDocument/2006/relationships/image" Target="../media/image109.png"/><Relationship Id="rId49" Type="http://schemas.openxmlformats.org/officeDocument/2006/relationships/image" Target="../media/image122.png"/><Relationship Id="rId57" Type="http://schemas.openxmlformats.org/officeDocument/2006/relationships/image" Target="../media/image130.png"/><Relationship Id="rId10" Type="http://schemas.openxmlformats.org/officeDocument/2006/relationships/image" Target="../media/image83.png"/><Relationship Id="rId31" Type="http://schemas.openxmlformats.org/officeDocument/2006/relationships/image" Target="../media/image104.png"/><Relationship Id="rId44" Type="http://schemas.openxmlformats.org/officeDocument/2006/relationships/image" Target="../media/image117.png"/><Relationship Id="rId52" Type="http://schemas.openxmlformats.org/officeDocument/2006/relationships/image" Target="../media/image125.png"/><Relationship Id="rId60" Type="http://schemas.openxmlformats.org/officeDocument/2006/relationships/image" Target="../media/image133.png"/><Relationship Id="rId4" Type="http://schemas.openxmlformats.org/officeDocument/2006/relationships/image" Target="../media/image77.png"/><Relationship Id="rId9" Type="http://schemas.openxmlformats.org/officeDocument/2006/relationships/image" Target="../media/image82.png"/></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4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4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4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9.png"/><Relationship Id="rId2" Type="http://schemas.openxmlformats.org/officeDocument/2006/relationships/image" Target="../media/image14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5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slideLayout" Target="../slideLayouts/slideLayout6.xml"/><Relationship Id="rId1" Type="http://schemas.openxmlformats.org/officeDocument/2006/relationships/tags" Target="../tags/tag12.xml"/><Relationship Id="rId6" Type="http://schemas.openxmlformats.org/officeDocument/2006/relationships/image" Target="../media/image157.png"/><Relationship Id="rId5" Type="http://schemas.openxmlformats.org/officeDocument/2006/relationships/image" Target="../media/image156.png"/><Relationship Id="rId4" Type="http://schemas.openxmlformats.org/officeDocument/2006/relationships/image" Target="../media/image155.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6.xml"/><Relationship Id="rId1" Type="http://schemas.openxmlformats.org/officeDocument/2006/relationships/tags" Target="../tags/tag14.xm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4.xml"/><Relationship Id="rId16"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40.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image" Target="../media/image15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stackoverflow.com/questions/12858207/how-could-i-drag-it-by-using-gesture" TargetMode="Externa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jpe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commons.wikimedia.org/wiki/File:RedX.svg"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379A1E-398C-4EFD-B0CC-177CDAD2B6E7}"/>
              </a:ext>
            </a:extLst>
          </p:cNvPr>
          <p:cNvSpPr/>
          <p:nvPr/>
        </p:nvSpPr>
        <p:spPr>
          <a:xfrm>
            <a:off x="7114397" y="3727643"/>
            <a:ext cx="847100" cy="1383910"/>
          </a:xfrm>
          <a:custGeom>
            <a:avLst/>
            <a:gdLst>
              <a:gd name="connsiteX0" fmla="*/ 0 w 750136"/>
              <a:gd name="connsiteY0" fmla="*/ 1341485 h 1774045"/>
              <a:gd name="connsiteX1" fmla="*/ 739185 w 750136"/>
              <a:gd name="connsiteY1" fmla="*/ 0 h 1774045"/>
              <a:gd name="connsiteX2" fmla="*/ 750136 w 750136"/>
              <a:gd name="connsiteY2" fmla="*/ 1774045 h 1774045"/>
              <a:gd name="connsiteX3" fmla="*/ 0 w 750136"/>
              <a:gd name="connsiteY3" fmla="*/ 1341485 h 1774045"/>
            </a:gdLst>
            <a:ahLst/>
            <a:cxnLst>
              <a:cxn ang="0">
                <a:pos x="connsiteX0" y="connsiteY0"/>
              </a:cxn>
              <a:cxn ang="0">
                <a:pos x="connsiteX1" y="connsiteY1"/>
              </a:cxn>
              <a:cxn ang="0">
                <a:pos x="connsiteX2" y="connsiteY2"/>
              </a:cxn>
              <a:cxn ang="0">
                <a:pos x="connsiteX3" y="connsiteY3"/>
              </a:cxn>
            </a:cxnLst>
            <a:rect l="l" t="t" r="r" b="b"/>
            <a:pathLst>
              <a:path w="750136" h="1774045">
                <a:moveTo>
                  <a:pt x="0" y="1341485"/>
                </a:moveTo>
                <a:lnTo>
                  <a:pt x="739185" y="0"/>
                </a:lnTo>
                <a:cubicBezTo>
                  <a:pt x="742835" y="591348"/>
                  <a:pt x="746486" y="1182697"/>
                  <a:pt x="750136" y="1774045"/>
                </a:cubicBezTo>
                <a:lnTo>
                  <a:pt x="0" y="1341485"/>
                </a:lnTo>
                <a:close/>
              </a:path>
            </a:pathLst>
          </a:custGeom>
          <a:solidFill>
            <a:schemeClr val="bg1">
              <a:lumMod val="65000"/>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E2DAA0-D1E6-47FC-AD5D-F18DC355F56E}"/>
              </a:ext>
            </a:extLst>
          </p:cNvPr>
          <p:cNvSpPr/>
          <p:nvPr/>
        </p:nvSpPr>
        <p:spPr>
          <a:xfrm>
            <a:off x="4350847" y="3836700"/>
            <a:ext cx="624200" cy="1192692"/>
          </a:xfrm>
          <a:custGeom>
            <a:avLst/>
            <a:gdLst>
              <a:gd name="connsiteX0" fmla="*/ 0 w 514692"/>
              <a:gd name="connsiteY0" fmla="*/ 0 h 1806898"/>
              <a:gd name="connsiteX1" fmla="*/ 514692 w 514692"/>
              <a:gd name="connsiteY1" fmla="*/ 843219 h 1806898"/>
              <a:gd name="connsiteX2" fmla="*/ 32853 w 514692"/>
              <a:gd name="connsiteY2" fmla="*/ 1806898 h 1806898"/>
              <a:gd name="connsiteX3" fmla="*/ 0 w 514692"/>
              <a:gd name="connsiteY3" fmla="*/ 0 h 1806898"/>
            </a:gdLst>
            <a:ahLst/>
            <a:cxnLst>
              <a:cxn ang="0">
                <a:pos x="connsiteX0" y="connsiteY0"/>
              </a:cxn>
              <a:cxn ang="0">
                <a:pos x="connsiteX1" y="connsiteY1"/>
              </a:cxn>
              <a:cxn ang="0">
                <a:pos x="connsiteX2" y="connsiteY2"/>
              </a:cxn>
              <a:cxn ang="0">
                <a:pos x="connsiteX3" y="connsiteY3"/>
              </a:cxn>
            </a:cxnLst>
            <a:rect l="l" t="t" r="r" b="b"/>
            <a:pathLst>
              <a:path w="514692" h="1806898">
                <a:moveTo>
                  <a:pt x="0" y="0"/>
                </a:moveTo>
                <a:lnTo>
                  <a:pt x="514692" y="843219"/>
                </a:lnTo>
                <a:lnTo>
                  <a:pt x="32853" y="1806898"/>
                </a:lnTo>
                <a:lnTo>
                  <a:pt x="0" y="0"/>
                </a:lnTo>
                <a:close/>
              </a:path>
            </a:pathLst>
          </a:custGeom>
          <a:solidFill>
            <a:schemeClr val="bg1">
              <a:lumMod val="65000"/>
              <a:alpha val="37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9678B8-D033-4169-A364-71DA01B971EF}"/>
              </a:ext>
            </a:extLst>
          </p:cNvPr>
          <p:cNvSpPr>
            <a:spLocks noGrp="1"/>
          </p:cNvSpPr>
          <p:nvPr>
            <p:ph type="ctrTitle"/>
          </p:nvPr>
        </p:nvSpPr>
        <p:spPr>
          <a:xfrm>
            <a:off x="369481" y="1122363"/>
            <a:ext cx="11298026" cy="1960949"/>
          </a:xfrm>
        </p:spPr>
        <p:txBody>
          <a:bodyPr>
            <a:normAutofit/>
          </a:bodyPr>
          <a:lstStyle/>
          <a:p>
            <a:r>
              <a:rPr lang="en-US" sz="6700">
                <a:solidFill>
                  <a:srgbClr val="0000FF"/>
                </a:solidFill>
              </a:rPr>
              <a:t>Data-induced Predicates</a:t>
            </a:r>
            <a:br>
              <a:rPr lang="en-US" sz="6600"/>
            </a:br>
            <a:r>
              <a:rPr lang="en-US" sz="4400"/>
              <a:t>(sideways-information passing in the QO)</a:t>
            </a:r>
            <a:endParaRPr lang="en-US" sz="6600"/>
          </a:p>
        </p:txBody>
      </p:sp>
      <p:pic>
        <p:nvPicPr>
          <p:cNvPr id="4" name="Picture 2" descr="Image result for surajit chaudhuri">
            <a:extLst>
              <a:ext uri="{FF2B5EF4-FFF2-40B4-BE49-F238E27FC236}">
                <a16:creationId xmlns:a16="http://schemas.microsoft.com/office/drawing/2014/main" id="{C32EA2E2-7B26-4523-8AA8-EAE892FBB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939" y="3679340"/>
            <a:ext cx="18288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A person smiling for the camera&#10;&#10;Description automatically generated">
            <a:extLst>
              <a:ext uri="{FF2B5EF4-FFF2-40B4-BE49-F238E27FC236}">
                <a16:creationId xmlns:a16="http://schemas.microsoft.com/office/drawing/2014/main" id="{27FBD111-0BD7-4001-9731-572FAF12F2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1678" y="3675659"/>
            <a:ext cx="1784390" cy="1832481"/>
          </a:xfrm>
          <a:prstGeom prst="rect">
            <a:avLst/>
          </a:prstGeom>
        </p:spPr>
      </p:pic>
      <p:grpSp>
        <p:nvGrpSpPr>
          <p:cNvPr id="15" name="Group 14">
            <a:extLst>
              <a:ext uri="{FF2B5EF4-FFF2-40B4-BE49-F238E27FC236}">
                <a16:creationId xmlns:a16="http://schemas.microsoft.com/office/drawing/2014/main" id="{F1BC12A7-A3E4-438D-BB91-808983975E6A}"/>
              </a:ext>
            </a:extLst>
          </p:cNvPr>
          <p:cNvGrpSpPr/>
          <p:nvPr/>
        </p:nvGrpSpPr>
        <p:grpSpPr>
          <a:xfrm>
            <a:off x="4885289" y="3836699"/>
            <a:ext cx="2965838" cy="1154171"/>
            <a:chOff x="4885289" y="3976089"/>
            <a:chExt cx="2965838" cy="1154171"/>
          </a:xfrm>
        </p:grpSpPr>
        <p:sp>
          <p:nvSpPr>
            <p:cNvPr id="5" name="Rectangle 4">
              <a:extLst>
                <a:ext uri="{FF2B5EF4-FFF2-40B4-BE49-F238E27FC236}">
                  <a16:creationId xmlns:a16="http://schemas.microsoft.com/office/drawing/2014/main" id="{9DA462B6-E02F-40EB-8370-12A78CF19F79}"/>
                </a:ext>
              </a:extLst>
            </p:cNvPr>
            <p:cNvSpPr/>
            <p:nvPr/>
          </p:nvSpPr>
          <p:spPr>
            <a:xfrm>
              <a:off x="4885289" y="4668595"/>
              <a:ext cx="2281394" cy="461665"/>
            </a:xfrm>
            <a:prstGeom prst="rect">
              <a:avLst/>
            </a:prstGeom>
          </p:spPr>
          <p:txBody>
            <a:bodyPr wrap="none">
              <a:spAutoFit/>
            </a:bodyPr>
            <a:lstStyle/>
            <a:p>
              <a:r>
                <a:rPr lang="en-US" sz="2400"/>
                <a:t>Surajit Chaudhuri</a:t>
              </a:r>
            </a:p>
          </p:txBody>
        </p:sp>
        <p:sp>
          <p:nvSpPr>
            <p:cNvPr id="6" name="Subtitle 2">
              <a:extLst>
                <a:ext uri="{FF2B5EF4-FFF2-40B4-BE49-F238E27FC236}">
                  <a16:creationId xmlns:a16="http://schemas.microsoft.com/office/drawing/2014/main" id="{8C855942-A6CE-4DA6-BDBD-742A4E25D780}"/>
                </a:ext>
              </a:extLst>
            </p:cNvPr>
            <p:cNvSpPr txBox="1">
              <a:spLocks/>
            </p:cNvSpPr>
            <p:nvPr/>
          </p:nvSpPr>
          <p:spPr>
            <a:xfrm>
              <a:off x="4885289" y="3976089"/>
              <a:ext cx="2965838" cy="4393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a:t>Srikanth Kandula </a:t>
              </a:r>
            </a:p>
          </p:txBody>
        </p:sp>
        <p:sp>
          <p:nvSpPr>
            <p:cNvPr id="9" name="Rectangle 8">
              <a:extLst>
                <a:ext uri="{FF2B5EF4-FFF2-40B4-BE49-F238E27FC236}">
                  <a16:creationId xmlns:a16="http://schemas.microsoft.com/office/drawing/2014/main" id="{94106EF2-9CAD-481A-94FD-E36EED2D487E}"/>
                </a:ext>
              </a:extLst>
            </p:cNvPr>
            <p:cNvSpPr/>
            <p:nvPr/>
          </p:nvSpPr>
          <p:spPr>
            <a:xfrm>
              <a:off x="4885289" y="4288234"/>
              <a:ext cx="1468351" cy="461665"/>
            </a:xfrm>
            <a:prstGeom prst="rect">
              <a:avLst/>
            </a:prstGeom>
          </p:spPr>
          <p:txBody>
            <a:bodyPr wrap="none">
              <a:spAutoFit/>
            </a:bodyPr>
            <a:lstStyle/>
            <a:p>
              <a:r>
                <a:rPr lang="en-US" sz="2400"/>
                <a:t>Laurel Orr</a:t>
              </a:r>
            </a:p>
          </p:txBody>
        </p:sp>
      </p:grpSp>
      <p:pic>
        <p:nvPicPr>
          <p:cNvPr id="10" name="Picture 2" descr="Image result for microsoft research logo">
            <a:extLst>
              <a:ext uri="{FF2B5EF4-FFF2-40B4-BE49-F238E27FC236}">
                <a16:creationId xmlns:a16="http://schemas.microsoft.com/office/drawing/2014/main" id="{AA302C62-041F-4DA5-9BB2-03ED96EA03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0" y="5959979"/>
            <a:ext cx="2643739" cy="826168"/>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a:extLst>
              <a:ext uri="{FF2B5EF4-FFF2-40B4-BE49-F238E27FC236}">
                <a16:creationId xmlns:a16="http://schemas.microsoft.com/office/drawing/2014/main" id="{3C3D201B-81E4-475E-93DA-6B64F765A3F8}"/>
              </a:ext>
            </a:extLst>
          </p:cNvPr>
          <p:cNvSpPr>
            <a:spLocks noGrp="1"/>
          </p:cNvSpPr>
          <p:nvPr>
            <p:ph type="sldNum" sz="quarter" idx="12"/>
          </p:nvPr>
        </p:nvSpPr>
        <p:spPr/>
        <p:txBody>
          <a:bodyPr/>
          <a:lstStyle/>
          <a:p>
            <a:fld id="{EEC9366E-023C-4CFB-B1D7-201B963321B0}" type="slidenum">
              <a:rPr lang="en-US" smtClean="0"/>
              <a:t>1</a:t>
            </a:fld>
            <a:endParaRPr lang="en-US"/>
          </a:p>
        </p:txBody>
      </p:sp>
    </p:spTree>
    <p:extLst>
      <p:ext uri="{BB962C8B-B14F-4D97-AF65-F5344CB8AC3E}">
        <p14:creationId xmlns:p14="http://schemas.microsoft.com/office/powerpoint/2010/main" val="50160899"/>
      </p:ext>
    </p:extLst>
  </p:cSld>
  <p:clrMapOvr>
    <a:masterClrMapping/>
  </p:clrMapOvr>
  <mc:AlternateContent xmlns:mc="http://schemas.openxmlformats.org/markup-compatibility/2006" xmlns:p14="http://schemas.microsoft.com/office/powerpoint/2010/main">
    <mc:Choice Requires="p14">
      <p:transition spd="slow" p14:dur="2000" advTm="17882"/>
    </mc:Choice>
    <mc:Fallback xmlns="">
      <p:transition spd="slow" advTm="1788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E1B5-542B-4D5E-BF45-911D063A1B38}"/>
              </a:ext>
            </a:extLst>
          </p:cNvPr>
          <p:cNvSpPr>
            <a:spLocks noGrp="1"/>
          </p:cNvSpPr>
          <p:nvPr>
            <p:ph type="title"/>
          </p:nvPr>
        </p:nvSpPr>
        <p:spPr>
          <a:xfrm>
            <a:off x="553520" y="365125"/>
            <a:ext cx="11638480" cy="1325563"/>
          </a:xfrm>
        </p:spPr>
        <p:txBody>
          <a:bodyPr/>
          <a:lstStyle/>
          <a:p>
            <a:r>
              <a:rPr lang="en-US"/>
              <a:t>diPs help the QO to find better query plans</a:t>
            </a:r>
          </a:p>
        </p:txBody>
      </p:sp>
      <p:sp>
        <p:nvSpPr>
          <p:cNvPr id="34" name="TextBox 33">
            <a:extLst>
              <a:ext uri="{FF2B5EF4-FFF2-40B4-BE49-F238E27FC236}">
                <a16:creationId xmlns:a16="http://schemas.microsoft.com/office/drawing/2014/main" id="{D9AA8460-2C9E-4ACD-A100-6DE67743F509}"/>
              </a:ext>
            </a:extLst>
          </p:cNvPr>
          <p:cNvSpPr txBox="1"/>
          <p:nvPr/>
        </p:nvSpPr>
        <p:spPr>
          <a:xfrm>
            <a:off x="553520" y="2428305"/>
            <a:ext cx="1787221" cy="369332"/>
          </a:xfrm>
          <a:prstGeom prst="rect">
            <a:avLst/>
          </a:prstGeom>
          <a:noFill/>
        </p:spPr>
        <p:txBody>
          <a:bodyPr wrap="none" rtlCol="0">
            <a:spAutoFit/>
          </a:bodyPr>
          <a:lstStyle/>
          <a:p>
            <a:r>
              <a:rPr lang="en-US"/>
              <a:t>TPC-H Query #17</a:t>
            </a:r>
          </a:p>
        </p:txBody>
      </p:sp>
      <p:sp>
        <p:nvSpPr>
          <p:cNvPr id="36" name="Rectangle 35">
            <a:extLst>
              <a:ext uri="{FF2B5EF4-FFF2-40B4-BE49-F238E27FC236}">
                <a16:creationId xmlns:a16="http://schemas.microsoft.com/office/drawing/2014/main" id="{12147C9B-5B2E-4B69-A707-E5D6CF2E9D46}"/>
              </a:ext>
            </a:extLst>
          </p:cNvPr>
          <p:cNvSpPr/>
          <p:nvPr/>
        </p:nvSpPr>
        <p:spPr>
          <a:xfrm>
            <a:off x="553520" y="2797637"/>
            <a:ext cx="5242233" cy="1600438"/>
          </a:xfrm>
          <a:prstGeom prst="rect">
            <a:avLst/>
          </a:prstGeom>
        </p:spPr>
        <p:txBody>
          <a:bodyPr wrap="square">
            <a:spAutoFit/>
          </a:bodyPr>
          <a:lstStyle/>
          <a:p>
            <a:r>
              <a:rPr lang="en-US" sz="1400" b="1">
                <a:latin typeface="Georgia" panose="02040502050405020303" pitchFamily="18" charset="0"/>
              </a:rPr>
              <a:t>SELECT</a:t>
            </a:r>
            <a:r>
              <a:rPr lang="en-US" sz="1400">
                <a:latin typeface="Georgia" panose="02040502050405020303" pitchFamily="18" charset="0"/>
              </a:rPr>
              <a:t>        SUM(</a:t>
            </a:r>
            <a:r>
              <a:rPr lang="en-US" sz="1400" err="1">
                <a:latin typeface="Georgia" panose="02040502050405020303" pitchFamily="18" charset="0"/>
              </a:rPr>
              <a:t>l_extendedprice</a:t>
            </a:r>
            <a:r>
              <a:rPr lang="en-US" sz="1400">
                <a:latin typeface="Georgia" panose="02040502050405020303" pitchFamily="18" charset="0"/>
              </a:rPr>
              <a:t>)</a:t>
            </a:r>
          </a:p>
          <a:p>
            <a:r>
              <a:rPr lang="en-US" sz="1400" b="1">
                <a:latin typeface="Georgia" panose="02040502050405020303" pitchFamily="18" charset="0"/>
              </a:rPr>
              <a:t>FROM</a:t>
            </a:r>
            <a:r>
              <a:rPr lang="en-US" sz="1400">
                <a:latin typeface="Georgia" panose="02040502050405020303" pitchFamily="18" charset="0"/>
              </a:rPr>
              <a:t> 	    lineitem, part</a:t>
            </a:r>
          </a:p>
          <a:p>
            <a:r>
              <a:rPr lang="en-US" sz="1400" b="1">
                <a:latin typeface="Georgia" panose="02040502050405020303" pitchFamily="18" charset="0"/>
              </a:rPr>
              <a:t>WHERE</a:t>
            </a:r>
            <a:r>
              <a:rPr lang="en-US" sz="1400">
                <a:latin typeface="Georgia" panose="02040502050405020303" pitchFamily="18" charset="0"/>
              </a:rPr>
              <a:t>        </a:t>
            </a:r>
            <a:r>
              <a:rPr lang="en-US" sz="1400" err="1">
                <a:latin typeface="Georgia" panose="02040502050405020303" pitchFamily="18" charset="0"/>
              </a:rPr>
              <a:t>p_partkey</a:t>
            </a:r>
            <a:r>
              <a:rPr lang="en-US" sz="1400">
                <a:latin typeface="Georgia" panose="02040502050405020303" pitchFamily="18" charset="0"/>
              </a:rPr>
              <a:t> = </a:t>
            </a:r>
            <a:r>
              <a:rPr lang="en-US" sz="1400" err="1">
                <a:latin typeface="Georgia" panose="02040502050405020303" pitchFamily="18" charset="0"/>
              </a:rPr>
              <a:t>l_partkey</a:t>
            </a:r>
            <a:r>
              <a:rPr lang="en-US" sz="1400">
                <a:latin typeface="Georgia" panose="02040502050405020303" pitchFamily="18" charset="0"/>
              </a:rPr>
              <a:t> </a:t>
            </a:r>
            <a:r>
              <a:rPr lang="en-US" sz="1400" b="1">
                <a:latin typeface="Georgia" panose="02040502050405020303" pitchFamily="18" charset="0"/>
              </a:rPr>
              <a:t>AND</a:t>
            </a:r>
            <a:r>
              <a:rPr lang="en-US" sz="1400">
                <a:latin typeface="Georgia" panose="02040502050405020303" pitchFamily="18" charset="0"/>
              </a:rPr>
              <a:t> </a:t>
            </a:r>
          </a:p>
          <a:p>
            <a:r>
              <a:rPr lang="en-US" sz="1400">
                <a:latin typeface="Georgia" panose="02040502050405020303" pitchFamily="18" charset="0"/>
              </a:rPr>
              <a:t>	    </a:t>
            </a:r>
            <a:r>
              <a:rPr lang="en-US" sz="1400" err="1">
                <a:latin typeface="Georgia" panose="02040502050405020303" pitchFamily="18" charset="0"/>
              </a:rPr>
              <a:t>p_brand</a:t>
            </a:r>
            <a:r>
              <a:rPr lang="en-US" sz="1400">
                <a:latin typeface="Georgia" panose="02040502050405020303" pitchFamily="18" charset="0"/>
              </a:rPr>
              <a:t> = ‘%1’ </a:t>
            </a:r>
            <a:r>
              <a:rPr lang="en-US" sz="1400" b="1">
                <a:latin typeface="Georgia" panose="02040502050405020303" pitchFamily="18" charset="0"/>
              </a:rPr>
              <a:t>AND</a:t>
            </a:r>
            <a:r>
              <a:rPr lang="en-US" sz="1400">
                <a:latin typeface="Georgia" panose="02040502050405020303" pitchFamily="18" charset="0"/>
              </a:rPr>
              <a:t> </a:t>
            </a:r>
            <a:r>
              <a:rPr lang="en-US" sz="1400" err="1">
                <a:latin typeface="Georgia" panose="02040502050405020303" pitchFamily="18" charset="0"/>
              </a:rPr>
              <a:t>p_container</a:t>
            </a:r>
            <a:r>
              <a:rPr lang="en-US" sz="1400">
                <a:latin typeface="Georgia" panose="02040502050405020303" pitchFamily="18" charset="0"/>
              </a:rPr>
              <a:t> = ‘%2’ </a:t>
            </a:r>
            <a:r>
              <a:rPr lang="en-US" sz="1400" b="1">
                <a:latin typeface="Georgia" panose="02040502050405020303" pitchFamily="18" charset="0"/>
              </a:rPr>
              <a:t>AND</a:t>
            </a:r>
            <a:r>
              <a:rPr lang="en-US" sz="1400">
                <a:latin typeface="Georgia" panose="02040502050405020303" pitchFamily="18" charset="0"/>
              </a:rPr>
              <a:t> </a:t>
            </a:r>
          </a:p>
          <a:p>
            <a:r>
              <a:rPr lang="en-US" sz="1400">
                <a:latin typeface="Georgia" panose="02040502050405020303" pitchFamily="18" charset="0"/>
              </a:rPr>
              <a:t>	    </a:t>
            </a:r>
            <a:r>
              <a:rPr lang="en-US" sz="1400" err="1">
                <a:latin typeface="Georgia" panose="02040502050405020303" pitchFamily="18" charset="0"/>
              </a:rPr>
              <a:t>l_quantity</a:t>
            </a:r>
            <a:r>
              <a:rPr lang="en-US" sz="1400">
                <a:latin typeface="Georgia" panose="02040502050405020303" pitchFamily="18" charset="0"/>
              </a:rPr>
              <a:t> &lt; (</a:t>
            </a:r>
            <a:r>
              <a:rPr lang="en-US" sz="1400" b="1">
                <a:latin typeface="Georgia" panose="02040502050405020303" pitchFamily="18" charset="0"/>
              </a:rPr>
              <a:t>SELECT</a:t>
            </a:r>
            <a:r>
              <a:rPr lang="en-US" sz="1400">
                <a:latin typeface="Georgia" panose="02040502050405020303" pitchFamily="18" charset="0"/>
              </a:rPr>
              <a:t> 0.2 * AVG(</a:t>
            </a:r>
            <a:r>
              <a:rPr lang="en-US" sz="1400" err="1">
                <a:latin typeface="Georgia" panose="02040502050405020303" pitchFamily="18" charset="0"/>
              </a:rPr>
              <a:t>l_quantity</a:t>
            </a:r>
            <a:r>
              <a:rPr lang="en-US" sz="1400">
                <a:latin typeface="Georgia" panose="02040502050405020303" pitchFamily="18" charset="0"/>
              </a:rPr>
              <a:t>)</a:t>
            </a:r>
          </a:p>
          <a:p>
            <a:r>
              <a:rPr lang="en-US" sz="1400">
                <a:latin typeface="Georgia" panose="02040502050405020303" pitchFamily="18" charset="0"/>
              </a:rPr>
              <a:t>		        </a:t>
            </a:r>
            <a:r>
              <a:rPr lang="en-US" sz="1400" b="1">
                <a:latin typeface="Georgia" panose="02040502050405020303" pitchFamily="18" charset="0"/>
              </a:rPr>
              <a:t>FROM</a:t>
            </a:r>
            <a:r>
              <a:rPr lang="en-US" sz="1400">
                <a:latin typeface="Georgia" panose="02040502050405020303" pitchFamily="18" charset="0"/>
              </a:rPr>
              <a:t> lineitem </a:t>
            </a:r>
          </a:p>
          <a:p>
            <a:r>
              <a:rPr lang="en-US" sz="1400">
                <a:latin typeface="Georgia" panose="02040502050405020303" pitchFamily="18" charset="0"/>
              </a:rPr>
              <a:t>		        </a:t>
            </a:r>
            <a:r>
              <a:rPr lang="en-US" sz="1400" b="1">
                <a:latin typeface="Georgia" panose="02040502050405020303" pitchFamily="18" charset="0"/>
              </a:rPr>
              <a:t>WHERE</a:t>
            </a:r>
            <a:r>
              <a:rPr lang="en-US" sz="1400">
                <a:latin typeface="Georgia" panose="02040502050405020303" pitchFamily="18" charset="0"/>
              </a:rPr>
              <a:t> </a:t>
            </a:r>
            <a:r>
              <a:rPr lang="en-US" sz="1400" err="1">
                <a:latin typeface="Georgia" panose="02040502050405020303" pitchFamily="18" charset="0"/>
              </a:rPr>
              <a:t>l_partkey</a:t>
            </a:r>
            <a:r>
              <a:rPr lang="en-US" sz="1400">
                <a:latin typeface="Georgia" panose="02040502050405020303" pitchFamily="18" charset="0"/>
              </a:rPr>
              <a:t> = </a:t>
            </a:r>
            <a:r>
              <a:rPr lang="en-US" sz="1400" err="1">
                <a:latin typeface="Georgia" panose="02040502050405020303" pitchFamily="18" charset="0"/>
              </a:rPr>
              <a:t>p_partkey</a:t>
            </a:r>
            <a:r>
              <a:rPr lang="en-US" sz="1400">
                <a:latin typeface="Georgia" panose="02040502050405020303" pitchFamily="18" charset="0"/>
              </a:rPr>
              <a:t>)</a:t>
            </a:r>
          </a:p>
        </p:txBody>
      </p:sp>
      <p:sp>
        <p:nvSpPr>
          <p:cNvPr id="31" name="Slide Number Placeholder 30">
            <a:extLst>
              <a:ext uri="{FF2B5EF4-FFF2-40B4-BE49-F238E27FC236}">
                <a16:creationId xmlns:a16="http://schemas.microsoft.com/office/drawing/2014/main" id="{18110F42-9A0E-4B28-8A69-8DE458947C4C}"/>
              </a:ext>
            </a:extLst>
          </p:cNvPr>
          <p:cNvSpPr>
            <a:spLocks noGrp="1"/>
          </p:cNvSpPr>
          <p:nvPr>
            <p:ph type="sldNum" sz="quarter" idx="12"/>
          </p:nvPr>
        </p:nvSpPr>
        <p:spPr>
          <a:xfrm>
            <a:off x="8713572" y="5137150"/>
            <a:ext cx="2743200" cy="365125"/>
          </a:xfrm>
        </p:spPr>
        <p:txBody>
          <a:bodyPr/>
          <a:lstStyle/>
          <a:p>
            <a:fld id="{EEC9366E-023C-4CFB-B1D7-201B963321B0}" type="slidenum">
              <a:rPr lang="en-US" smtClean="0"/>
              <a:t>10</a:t>
            </a:fld>
            <a:endParaRPr lang="en-US"/>
          </a:p>
        </p:txBody>
      </p:sp>
      <p:sp>
        <p:nvSpPr>
          <p:cNvPr id="33" name="Rectangle 32">
            <a:extLst>
              <a:ext uri="{FF2B5EF4-FFF2-40B4-BE49-F238E27FC236}">
                <a16:creationId xmlns:a16="http://schemas.microsoft.com/office/drawing/2014/main" id="{1BF0BDEA-947F-4A12-93D6-10867340E309}"/>
              </a:ext>
            </a:extLst>
          </p:cNvPr>
          <p:cNvSpPr/>
          <p:nvPr/>
        </p:nvSpPr>
        <p:spPr>
          <a:xfrm>
            <a:off x="1656764" y="3702844"/>
            <a:ext cx="3829161" cy="695231"/>
          </a:xfrm>
          <a:prstGeom prst="rect">
            <a:avLst/>
          </a:pr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4BE486BA-B955-40D7-9350-CE636DD3C54B}"/>
              </a:ext>
            </a:extLst>
          </p:cNvPr>
          <p:cNvGrpSpPr/>
          <p:nvPr/>
        </p:nvGrpSpPr>
        <p:grpSpPr>
          <a:xfrm>
            <a:off x="6741413" y="2793634"/>
            <a:ext cx="4715359" cy="2205693"/>
            <a:chOff x="6638441" y="3971270"/>
            <a:chExt cx="4715359" cy="2205693"/>
          </a:xfrm>
        </p:grpSpPr>
        <p:sp>
          <p:nvSpPr>
            <p:cNvPr id="39" name="Freeform 51">
              <a:extLst>
                <a:ext uri="{FF2B5EF4-FFF2-40B4-BE49-F238E27FC236}">
                  <a16:creationId xmlns:a16="http://schemas.microsoft.com/office/drawing/2014/main" id="{AD56D3EC-41FE-401C-B2F6-80CB3CEA88EB}"/>
                </a:ext>
              </a:extLst>
            </p:cNvPr>
            <p:cNvSpPr/>
            <p:nvPr/>
          </p:nvSpPr>
          <p:spPr>
            <a:xfrm>
              <a:off x="8620754" y="4821788"/>
              <a:ext cx="2361652" cy="1243321"/>
            </a:xfrm>
            <a:custGeom>
              <a:avLst/>
              <a:gdLst>
                <a:gd name="connsiteX0" fmla="*/ 2348495 w 2348495"/>
                <a:gd name="connsiteY0" fmla="*/ 1210429 h 1243321"/>
                <a:gd name="connsiteX1" fmla="*/ 1526193 w 2348495"/>
                <a:gd name="connsiteY1" fmla="*/ 0 h 1243321"/>
                <a:gd name="connsiteX2" fmla="*/ 828881 w 2348495"/>
                <a:gd name="connsiteY2" fmla="*/ 0 h 1243321"/>
                <a:gd name="connsiteX3" fmla="*/ 0 w 2348495"/>
                <a:gd name="connsiteY3" fmla="*/ 1243321 h 1243321"/>
                <a:gd name="connsiteX4" fmla="*/ 2348495 w 2348495"/>
                <a:gd name="connsiteY4" fmla="*/ 1210429 h 1243321"/>
                <a:gd name="connsiteX0" fmla="*/ 2348495 w 2348495"/>
                <a:gd name="connsiteY0" fmla="*/ 1256478 h 1256478"/>
                <a:gd name="connsiteX1" fmla="*/ 1526193 w 2348495"/>
                <a:gd name="connsiteY1" fmla="*/ 0 h 1256478"/>
                <a:gd name="connsiteX2" fmla="*/ 828881 w 2348495"/>
                <a:gd name="connsiteY2" fmla="*/ 0 h 1256478"/>
                <a:gd name="connsiteX3" fmla="*/ 0 w 2348495"/>
                <a:gd name="connsiteY3" fmla="*/ 1243321 h 1256478"/>
                <a:gd name="connsiteX4" fmla="*/ 2348495 w 2348495"/>
                <a:gd name="connsiteY4" fmla="*/ 1256478 h 1256478"/>
                <a:gd name="connsiteX0" fmla="*/ 2341917 w 2341917"/>
                <a:gd name="connsiteY0" fmla="*/ 1236743 h 1243321"/>
                <a:gd name="connsiteX1" fmla="*/ 1526193 w 2341917"/>
                <a:gd name="connsiteY1" fmla="*/ 0 h 1243321"/>
                <a:gd name="connsiteX2" fmla="*/ 828881 w 2341917"/>
                <a:gd name="connsiteY2" fmla="*/ 0 h 1243321"/>
                <a:gd name="connsiteX3" fmla="*/ 0 w 2341917"/>
                <a:gd name="connsiteY3" fmla="*/ 1243321 h 1243321"/>
                <a:gd name="connsiteX4" fmla="*/ 2341917 w 2341917"/>
                <a:gd name="connsiteY4" fmla="*/ 1236743 h 1243321"/>
                <a:gd name="connsiteX0" fmla="*/ 2341917 w 2341917"/>
                <a:gd name="connsiteY0" fmla="*/ 1256478 h 1256478"/>
                <a:gd name="connsiteX1" fmla="*/ 1526193 w 2341917"/>
                <a:gd name="connsiteY1" fmla="*/ 0 h 1256478"/>
                <a:gd name="connsiteX2" fmla="*/ 828881 w 2341917"/>
                <a:gd name="connsiteY2" fmla="*/ 0 h 1256478"/>
                <a:gd name="connsiteX3" fmla="*/ 0 w 2341917"/>
                <a:gd name="connsiteY3" fmla="*/ 1243321 h 1256478"/>
                <a:gd name="connsiteX4" fmla="*/ 2341917 w 2341917"/>
                <a:gd name="connsiteY4" fmla="*/ 1256478 h 1256478"/>
                <a:gd name="connsiteX0" fmla="*/ 2361652 w 2361652"/>
                <a:gd name="connsiteY0" fmla="*/ 1243321 h 1243321"/>
                <a:gd name="connsiteX1" fmla="*/ 1526193 w 2361652"/>
                <a:gd name="connsiteY1" fmla="*/ 0 h 1243321"/>
                <a:gd name="connsiteX2" fmla="*/ 828881 w 2361652"/>
                <a:gd name="connsiteY2" fmla="*/ 0 h 1243321"/>
                <a:gd name="connsiteX3" fmla="*/ 0 w 2361652"/>
                <a:gd name="connsiteY3" fmla="*/ 1243321 h 1243321"/>
                <a:gd name="connsiteX4" fmla="*/ 2361652 w 2361652"/>
                <a:gd name="connsiteY4" fmla="*/ 1243321 h 124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652" h="1243321">
                  <a:moveTo>
                    <a:pt x="2361652" y="1243321"/>
                  </a:moveTo>
                  <a:lnTo>
                    <a:pt x="1526193" y="0"/>
                  </a:lnTo>
                  <a:lnTo>
                    <a:pt x="828881" y="0"/>
                  </a:lnTo>
                  <a:lnTo>
                    <a:pt x="0" y="1243321"/>
                  </a:lnTo>
                  <a:lnTo>
                    <a:pt x="2361652" y="1243321"/>
                  </a:lnTo>
                  <a:close/>
                </a:path>
              </a:pathLst>
            </a:cu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57FF13C-4CA0-4E09-9DCD-D24FB0D75023}"/>
                </a:ext>
              </a:extLst>
            </p:cNvPr>
            <p:cNvSpPr/>
            <p:nvPr/>
          </p:nvSpPr>
          <p:spPr>
            <a:xfrm>
              <a:off x="8250364" y="4987179"/>
              <a:ext cx="731290" cy="369332"/>
            </a:xfrm>
            <a:prstGeom prst="rect">
              <a:avLst/>
            </a:prstGeom>
          </p:spPr>
          <p:txBody>
            <a:bodyPr wrap="none">
              <a:spAutoFit/>
            </a:bodyPr>
            <a:lstStyle/>
            <a:p>
              <a:r>
                <a:rPr lang="en-US" baseline="-25000"/>
                <a:t>PARTKEY</a:t>
              </a:r>
              <a:endParaRPr lang="en-US"/>
            </a:p>
          </p:txBody>
        </p:sp>
        <p:cxnSp>
          <p:nvCxnSpPr>
            <p:cNvPr id="44" name="Straight Connector 43">
              <a:extLst>
                <a:ext uri="{FF2B5EF4-FFF2-40B4-BE49-F238E27FC236}">
                  <a16:creationId xmlns:a16="http://schemas.microsoft.com/office/drawing/2014/main" id="{BF3BF00A-38C0-4029-A3E9-6D972D8F02AB}"/>
                </a:ext>
              </a:extLst>
            </p:cNvPr>
            <p:cNvCxnSpPr>
              <a:cxnSpLocks/>
              <a:stCxn id="67" idx="0"/>
              <a:endCxn id="70" idx="0"/>
            </p:cNvCxnSpPr>
            <p:nvPr/>
          </p:nvCxnSpPr>
          <p:spPr>
            <a:xfrm>
              <a:off x="8865649" y="5019304"/>
              <a:ext cx="464852" cy="52711"/>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4CDF954F-A016-4EC5-BCBD-051C7840A777}"/>
                </a:ext>
              </a:extLst>
            </p:cNvPr>
            <p:cNvSpPr txBox="1"/>
            <p:nvPr/>
          </p:nvSpPr>
          <p:spPr>
            <a:xfrm>
              <a:off x="6638441" y="5532562"/>
              <a:ext cx="1728118" cy="369332"/>
            </a:xfrm>
            <a:prstGeom prst="rect">
              <a:avLst/>
            </a:prstGeom>
            <a:noFill/>
          </p:spPr>
          <p:txBody>
            <a:bodyPr wrap="square" rtlCol="0">
              <a:spAutoFit/>
            </a:bodyPr>
            <a:lstStyle/>
            <a:p>
              <a:r>
                <a:rPr lang="en-US" err="1"/>
                <a:t>GbAgg</a:t>
              </a:r>
              <a:r>
                <a:rPr lang="en-US" baseline="-25000" err="1"/>
                <a:t>PARTKEY</a:t>
              </a:r>
              <a:endParaRPr lang="en-US" baseline="-25000"/>
            </a:p>
          </p:txBody>
        </p:sp>
        <p:sp>
          <p:nvSpPr>
            <p:cNvPr id="47" name="TextBox 46">
              <a:extLst>
                <a:ext uri="{FF2B5EF4-FFF2-40B4-BE49-F238E27FC236}">
                  <a16:creationId xmlns:a16="http://schemas.microsoft.com/office/drawing/2014/main" id="{BF1C0624-384D-4047-A1C3-42518FD35899}"/>
                </a:ext>
              </a:extLst>
            </p:cNvPr>
            <p:cNvSpPr txBox="1"/>
            <p:nvPr/>
          </p:nvSpPr>
          <p:spPr>
            <a:xfrm>
              <a:off x="8555555" y="5715298"/>
              <a:ext cx="1308371" cy="461665"/>
            </a:xfrm>
            <a:prstGeom prst="rect">
              <a:avLst/>
            </a:prstGeom>
            <a:noFill/>
          </p:spPr>
          <p:txBody>
            <a:bodyPr wrap="none" rtlCol="0">
              <a:spAutoFit/>
            </a:bodyPr>
            <a:lstStyle/>
            <a:p>
              <a:r>
                <a:rPr lang="en-US" sz="2400">
                  <a:latin typeface="Georgia" panose="02040502050405020303" pitchFamily="18" charset="0"/>
                </a:rPr>
                <a:t>lineitem</a:t>
              </a:r>
            </a:p>
          </p:txBody>
        </p:sp>
        <p:sp>
          <p:nvSpPr>
            <p:cNvPr id="48" name="TextBox 47">
              <a:extLst>
                <a:ext uri="{FF2B5EF4-FFF2-40B4-BE49-F238E27FC236}">
                  <a16:creationId xmlns:a16="http://schemas.microsoft.com/office/drawing/2014/main" id="{B71E8153-60A5-4541-B88A-C7335A3670C1}"/>
                </a:ext>
              </a:extLst>
            </p:cNvPr>
            <p:cNvSpPr txBox="1"/>
            <p:nvPr/>
          </p:nvSpPr>
          <p:spPr>
            <a:xfrm>
              <a:off x="10300868" y="5681945"/>
              <a:ext cx="748923" cy="461665"/>
            </a:xfrm>
            <a:prstGeom prst="rect">
              <a:avLst/>
            </a:prstGeom>
            <a:noFill/>
          </p:spPr>
          <p:txBody>
            <a:bodyPr wrap="none" rtlCol="0">
              <a:spAutoFit/>
            </a:bodyPr>
            <a:lstStyle/>
            <a:p>
              <a:r>
                <a:rPr lang="en-US" sz="2400">
                  <a:latin typeface="Georgia" panose="02040502050405020303" pitchFamily="18" charset="0"/>
                </a:rPr>
                <a:t>part</a:t>
              </a:r>
            </a:p>
          </p:txBody>
        </p:sp>
        <p:grpSp>
          <p:nvGrpSpPr>
            <p:cNvPr id="49" name="Group 48">
              <a:extLst>
                <a:ext uri="{FF2B5EF4-FFF2-40B4-BE49-F238E27FC236}">
                  <a16:creationId xmlns:a16="http://schemas.microsoft.com/office/drawing/2014/main" id="{74F7B7EB-3BE8-482C-976A-0907E798B411}"/>
                </a:ext>
              </a:extLst>
            </p:cNvPr>
            <p:cNvGrpSpPr/>
            <p:nvPr/>
          </p:nvGrpSpPr>
          <p:grpSpPr>
            <a:xfrm>
              <a:off x="9330501" y="4763277"/>
              <a:ext cx="910089" cy="617478"/>
              <a:chOff x="2854225" y="1210920"/>
              <a:chExt cx="910089" cy="617478"/>
            </a:xfrm>
          </p:grpSpPr>
          <mc:AlternateContent xmlns:mc="http://schemas.openxmlformats.org/markup-compatibility/2006" xmlns:a14="http://schemas.microsoft.com/office/drawing/2010/main">
            <mc:Choice Requires="a14">
              <p:sp>
                <p:nvSpPr>
                  <p:cNvPr id="69" name="Rectangle 68">
                    <a:extLst>
                      <a:ext uri="{FF2B5EF4-FFF2-40B4-BE49-F238E27FC236}">
                        <a16:creationId xmlns:a16="http://schemas.microsoft.com/office/drawing/2014/main" id="{1875F582-79CA-42C1-9A67-F343B320215A}"/>
                      </a:ext>
                    </a:extLst>
                  </p:cNvPr>
                  <p:cNvSpPr/>
                  <p:nvPr/>
                </p:nvSpPr>
                <p:spPr>
                  <a:xfrm rot="5400000">
                    <a:off x="3132410" y="1196494"/>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69" name="Rectangle 68">
                    <a:extLst>
                      <a:ext uri="{FF2B5EF4-FFF2-40B4-BE49-F238E27FC236}">
                        <a16:creationId xmlns:a16="http://schemas.microsoft.com/office/drawing/2014/main" id="{1875F582-79CA-42C1-9A67-F343B320215A}"/>
                      </a:ext>
                    </a:extLst>
                  </p:cNvPr>
                  <p:cNvSpPr>
                    <a:spLocks noRot="1" noChangeAspect="1" noMove="1" noResize="1" noEditPoints="1" noAdjustHandles="1" noChangeArrowheads="1" noChangeShapeType="1" noTextEdit="1"/>
                  </p:cNvSpPr>
                  <p:nvPr/>
                </p:nvSpPr>
                <p:spPr>
                  <a:xfrm rot="5400000">
                    <a:off x="3132410" y="1196494"/>
                    <a:ext cx="617477" cy="64633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Rectangle 69">
                    <a:extLst>
                      <a:ext uri="{FF2B5EF4-FFF2-40B4-BE49-F238E27FC236}">
                        <a16:creationId xmlns:a16="http://schemas.microsoft.com/office/drawing/2014/main" id="{DDC02FE7-6A0C-4A93-847B-1003A0ADE4F7}"/>
                      </a:ext>
                    </a:extLst>
                  </p:cNvPr>
                  <p:cNvSpPr/>
                  <p:nvPr/>
                </p:nvSpPr>
                <p:spPr>
                  <a:xfrm rot="16200000">
                    <a:off x="2868652" y="1196493"/>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70" name="Rectangle 69">
                    <a:extLst>
                      <a:ext uri="{FF2B5EF4-FFF2-40B4-BE49-F238E27FC236}">
                        <a16:creationId xmlns:a16="http://schemas.microsoft.com/office/drawing/2014/main" id="{DDC02FE7-6A0C-4A93-847B-1003A0ADE4F7}"/>
                      </a:ext>
                    </a:extLst>
                  </p:cNvPr>
                  <p:cNvSpPr>
                    <a:spLocks noRot="1" noChangeAspect="1" noMove="1" noResize="1" noEditPoints="1" noAdjustHandles="1" noChangeArrowheads="1" noChangeShapeType="1" noTextEdit="1"/>
                  </p:cNvSpPr>
                  <p:nvPr/>
                </p:nvSpPr>
                <p:spPr>
                  <a:xfrm rot="16200000">
                    <a:off x="2868652" y="1196493"/>
                    <a:ext cx="617477" cy="646331"/>
                  </a:xfrm>
                  <a:prstGeom prst="rect">
                    <a:avLst/>
                  </a:prstGeom>
                  <a:blipFill>
                    <a:blip r:embed="rId4"/>
                    <a:stretch>
                      <a:fillRect/>
                    </a:stretch>
                  </a:blipFill>
                </p:spPr>
                <p:txBody>
                  <a:bodyPr/>
                  <a:lstStyle/>
                  <a:p>
                    <a:r>
                      <a:rPr lang="en-US">
                        <a:noFill/>
                      </a:rPr>
                      <a:t> </a:t>
                    </a:r>
                  </a:p>
                </p:txBody>
              </p:sp>
            </mc:Fallback>
          </mc:AlternateContent>
        </p:grpSp>
        <p:grpSp>
          <p:nvGrpSpPr>
            <p:cNvPr id="50" name="Group 49">
              <a:extLst>
                <a:ext uri="{FF2B5EF4-FFF2-40B4-BE49-F238E27FC236}">
                  <a16:creationId xmlns:a16="http://schemas.microsoft.com/office/drawing/2014/main" id="{66B26DCE-CF65-46BD-A8F8-A1D97229667C}"/>
                </a:ext>
              </a:extLst>
            </p:cNvPr>
            <p:cNvGrpSpPr/>
            <p:nvPr/>
          </p:nvGrpSpPr>
          <p:grpSpPr>
            <a:xfrm>
              <a:off x="7955560" y="4710564"/>
              <a:ext cx="910089" cy="617478"/>
              <a:chOff x="1956266" y="688790"/>
              <a:chExt cx="910089" cy="617478"/>
            </a:xfrm>
          </p:grpSpPr>
          <mc:AlternateContent xmlns:mc="http://schemas.openxmlformats.org/markup-compatibility/2006" xmlns:a14="http://schemas.microsoft.com/office/drawing/2010/main">
            <mc:Choice Requires="a14">
              <p:sp>
                <p:nvSpPr>
                  <p:cNvPr id="67" name="Rectangle 66">
                    <a:extLst>
                      <a:ext uri="{FF2B5EF4-FFF2-40B4-BE49-F238E27FC236}">
                        <a16:creationId xmlns:a16="http://schemas.microsoft.com/office/drawing/2014/main" id="{24C792D2-E353-42BA-88E7-D87A4D61B16F}"/>
                      </a:ext>
                    </a:extLst>
                  </p:cNvPr>
                  <p:cNvSpPr/>
                  <p:nvPr/>
                </p:nvSpPr>
                <p:spPr>
                  <a:xfrm rot="5400000">
                    <a:off x="2234451" y="674364"/>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67" name="Rectangle 66">
                    <a:extLst>
                      <a:ext uri="{FF2B5EF4-FFF2-40B4-BE49-F238E27FC236}">
                        <a16:creationId xmlns:a16="http://schemas.microsoft.com/office/drawing/2014/main" id="{24C792D2-E353-42BA-88E7-D87A4D61B16F}"/>
                      </a:ext>
                    </a:extLst>
                  </p:cNvPr>
                  <p:cNvSpPr>
                    <a:spLocks noRot="1" noChangeAspect="1" noMove="1" noResize="1" noEditPoints="1" noAdjustHandles="1" noChangeArrowheads="1" noChangeShapeType="1" noTextEdit="1"/>
                  </p:cNvSpPr>
                  <p:nvPr/>
                </p:nvSpPr>
                <p:spPr>
                  <a:xfrm rot="5400000">
                    <a:off x="2234451" y="674364"/>
                    <a:ext cx="617477"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8" name="Rectangle 67">
                    <a:extLst>
                      <a:ext uri="{FF2B5EF4-FFF2-40B4-BE49-F238E27FC236}">
                        <a16:creationId xmlns:a16="http://schemas.microsoft.com/office/drawing/2014/main" id="{0728438A-49E0-40FC-AB46-E59044FC109A}"/>
                      </a:ext>
                    </a:extLst>
                  </p:cNvPr>
                  <p:cNvSpPr/>
                  <p:nvPr/>
                </p:nvSpPr>
                <p:spPr>
                  <a:xfrm rot="16200000">
                    <a:off x="1970693" y="674363"/>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68" name="Rectangle 67">
                    <a:extLst>
                      <a:ext uri="{FF2B5EF4-FFF2-40B4-BE49-F238E27FC236}">
                        <a16:creationId xmlns:a16="http://schemas.microsoft.com/office/drawing/2014/main" id="{0728438A-49E0-40FC-AB46-E59044FC109A}"/>
                      </a:ext>
                    </a:extLst>
                  </p:cNvPr>
                  <p:cNvSpPr>
                    <a:spLocks noRot="1" noChangeAspect="1" noMove="1" noResize="1" noEditPoints="1" noAdjustHandles="1" noChangeArrowheads="1" noChangeShapeType="1" noTextEdit="1"/>
                  </p:cNvSpPr>
                  <p:nvPr/>
                </p:nvSpPr>
                <p:spPr>
                  <a:xfrm rot="16200000">
                    <a:off x="1970693" y="674363"/>
                    <a:ext cx="617477" cy="646331"/>
                  </a:xfrm>
                  <a:prstGeom prst="rect">
                    <a:avLst/>
                  </a:prstGeom>
                  <a:blipFill>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A950C548-4A0F-4DF4-97A0-4E457AC27704}"/>
                    </a:ext>
                  </a:extLst>
                </p:cNvPr>
                <p:cNvSpPr txBox="1"/>
                <p:nvPr/>
              </p:nvSpPr>
              <p:spPr>
                <a:xfrm>
                  <a:off x="10049364" y="5169766"/>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𝜎</m:t>
                        </m:r>
                      </m:oMath>
                    </m:oMathPara>
                  </a14:m>
                  <a:endParaRPr lang="en-US" sz="1400">
                    <a:solidFill>
                      <a:srgbClr val="FF0000"/>
                    </a:solidFill>
                  </a:endParaRPr>
                </a:p>
              </p:txBody>
            </p:sp>
          </mc:Choice>
          <mc:Fallback xmlns="">
            <p:sp>
              <p:nvSpPr>
                <p:cNvPr id="51" name="TextBox 50">
                  <a:extLst>
                    <a:ext uri="{FF2B5EF4-FFF2-40B4-BE49-F238E27FC236}">
                      <a16:creationId xmlns:a16="http://schemas.microsoft.com/office/drawing/2014/main" id="{A950C548-4A0F-4DF4-97A0-4E457AC27704}"/>
                    </a:ext>
                  </a:extLst>
                </p:cNvPr>
                <p:cNvSpPr txBox="1">
                  <a:spLocks noRot="1" noChangeAspect="1" noMove="1" noResize="1" noEditPoints="1" noAdjustHandles="1" noChangeArrowheads="1" noChangeShapeType="1" noTextEdit="1"/>
                </p:cNvSpPr>
                <p:nvPr/>
              </p:nvSpPr>
              <p:spPr>
                <a:xfrm>
                  <a:off x="10049364" y="5169766"/>
                  <a:ext cx="515141" cy="738664"/>
                </a:xfrm>
                <a:prstGeom prst="rect">
                  <a:avLst/>
                </a:prstGeom>
                <a:blipFill>
                  <a:blip r:embed="rId7"/>
                  <a:stretch>
                    <a:fillRect/>
                  </a:stretch>
                </a:blipFill>
              </p:spPr>
              <p:txBody>
                <a:bodyPr/>
                <a:lstStyle/>
                <a:p>
                  <a:r>
                    <a:rPr lang="en-US">
                      <a:noFill/>
                    </a:rPr>
                    <a:t> </a:t>
                  </a:r>
                </a:p>
              </p:txBody>
            </p:sp>
          </mc:Fallback>
        </mc:AlternateContent>
        <p:sp>
          <p:nvSpPr>
            <p:cNvPr id="52" name="Rectangle 51">
              <a:extLst>
                <a:ext uri="{FF2B5EF4-FFF2-40B4-BE49-F238E27FC236}">
                  <a16:creationId xmlns:a16="http://schemas.microsoft.com/office/drawing/2014/main" id="{05F86F9A-28E1-4E43-ACCD-0F7E10BE181B}"/>
                </a:ext>
              </a:extLst>
            </p:cNvPr>
            <p:cNvSpPr/>
            <p:nvPr/>
          </p:nvSpPr>
          <p:spPr>
            <a:xfrm>
              <a:off x="9616352" y="4989350"/>
              <a:ext cx="731290" cy="369332"/>
            </a:xfrm>
            <a:prstGeom prst="rect">
              <a:avLst/>
            </a:prstGeom>
          </p:spPr>
          <p:txBody>
            <a:bodyPr wrap="none">
              <a:spAutoFit/>
            </a:bodyPr>
            <a:lstStyle/>
            <a:p>
              <a:r>
                <a:rPr lang="en-US" baseline="-25000"/>
                <a:t>PARTKEY</a:t>
              </a:r>
              <a:endParaRPr lang="en-US"/>
            </a:p>
          </p:txBody>
        </p:sp>
        <p:cxnSp>
          <p:nvCxnSpPr>
            <p:cNvPr id="53" name="Straight Connector 52">
              <a:extLst>
                <a:ext uri="{FF2B5EF4-FFF2-40B4-BE49-F238E27FC236}">
                  <a16:creationId xmlns:a16="http://schemas.microsoft.com/office/drawing/2014/main" id="{D6BE8390-4DCD-4D00-93EA-F3861FA4AC54}"/>
                </a:ext>
              </a:extLst>
            </p:cNvPr>
            <p:cNvCxnSpPr>
              <a:cxnSpLocks/>
            </p:cNvCxnSpPr>
            <p:nvPr/>
          </p:nvCxnSpPr>
          <p:spPr>
            <a:xfrm flipH="1">
              <a:off x="7875741" y="5222884"/>
              <a:ext cx="220109" cy="394391"/>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9889018-DE79-41DB-97FD-17537B3AA05E}"/>
                </a:ext>
              </a:extLst>
            </p:cNvPr>
            <p:cNvCxnSpPr>
              <a:cxnSpLocks/>
            </p:cNvCxnSpPr>
            <p:nvPr/>
          </p:nvCxnSpPr>
          <p:spPr>
            <a:xfrm flipH="1">
              <a:off x="8426301" y="4590896"/>
              <a:ext cx="2" cy="239337"/>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1CECEB3D-C99E-44EB-9B7C-F787544F82F4}"/>
                </a:ext>
              </a:extLst>
            </p:cNvPr>
            <p:cNvCxnSpPr>
              <a:cxnSpLocks/>
              <a:endCxn id="47" idx="0"/>
            </p:cNvCxnSpPr>
            <p:nvPr/>
          </p:nvCxnSpPr>
          <p:spPr>
            <a:xfrm flipH="1">
              <a:off x="9209741" y="5282910"/>
              <a:ext cx="318805" cy="43238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FA57F6A-213D-4F8D-BF54-5083743FDE67}"/>
                </a:ext>
              </a:extLst>
            </p:cNvPr>
            <p:cNvCxnSpPr>
              <a:cxnSpLocks/>
            </p:cNvCxnSpPr>
            <p:nvPr/>
          </p:nvCxnSpPr>
          <p:spPr>
            <a:xfrm>
              <a:off x="10130529" y="5366654"/>
              <a:ext cx="63231" cy="8905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506007A9-8294-45B3-AA02-C5C34D6BE751}"/>
                </a:ext>
              </a:extLst>
            </p:cNvPr>
            <p:cNvGrpSpPr/>
            <p:nvPr/>
          </p:nvGrpSpPr>
          <p:grpSpPr>
            <a:xfrm>
              <a:off x="10327781" y="4754654"/>
              <a:ext cx="1026019" cy="677108"/>
              <a:chOff x="4282754" y="1145357"/>
              <a:chExt cx="1026019" cy="677108"/>
            </a:xfrm>
          </p:grpSpPr>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BF8D014-FF73-4F66-BA97-E79824F3B62C}"/>
                      </a:ext>
                    </a:extLst>
                  </p:cNvPr>
                  <p:cNvSpPr txBox="1"/>
                  <p:nvPr/>
                </p:nvSpPr>
                <p:spPr>
                  <a:xfrm>
                    <a:off x="4282754" y="1145357"/>
                    <a:ext cx="473143"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008000"/>
                              </a:solidFill>
                              <a:latin typeface="Cambria Math" panose="02040503050406030204" pitchFamily="18" charset="0"/>
                              <a:ea typeface="Cambria Math" panose="02040503050406030204" pitchFamily="18" charset="0"/>
                            </a:rPr>
                            <m:t>𝑑</m:t>
                          </m:r>
                        </m:oMath>
                      </m:oMathPara>
                    </a14:m>
                    <a:endParaRPr lang="en-US" sz="1200">
                      <a:solidFill>
                        <a:srgbClr val="008000"/>
                      </a:solidFill>
                    </a:endParaRPr>
                  </a:p>
                </p:txBody>
              </p:sp>
            </mc:Choice>
            <mc:Fallback xmlns="">
              <p:sp>
                <p:nvSpPr>
                  <p:cNvPr id="65" name="TextBox 64">
                    <a:extLst>
                      <a:ext uri="{FF2B5EF4-FFF2-40B4-BE49-F238E27FC236}">
                        <a16:creationId xmlns:a16="http://schemas.microsoft.com/office/drawing/2014/main" id="{EBF8D014-FF73-4F66-BA97-E79824F3B62C}"/>
                      </a:ext>
                    </a:extLst>
                  </p:cNvPr>
                  <p:cNvSpPr txBox="1">
                    <a:spLocks noRot="1" noChangeAspect="1" noMove="1" noResize="1" noEditPoints="1" noAdjustHandles="1" noChangeArrowheads="1" noChangeShapeType="1" noTextEdit="1"/>
                  </p:cNvSpPr>
                  <p:nvPr/>
                </p:nvSpPr>
                <p:spPr>
                  <a:xfrm>
                    <a:off x="4282754" y="1145357"/>
                    <a:ext cx="473143" cy="677108"/>
                  </a:xfrm>
                  <a:prstGeom prst="rect">
                    <a:avLst/>
                  </a:prstGeom>
                  <a:blipFill>
                    <a:blip r:embed="rId8"/>
                    <a:stretch>
                      <a:fillRect/>
                    </a:stretch>
                  </a:blipFill>
                </p:spPr>
                <p:txBody>
                  <a:bodyPr/>
                  <a:lstStyle/>
                  <a:p>
                    <a:r>
                      <a:rPr lang="en-US">
                        <a:noFill/>
                      </a:rPr>
                      <a:t> </a:t>
                    </a:r>
                  </a:p>
                </p:txBody>
              </p:sp>
            </mc:Fallback>
          </mc:AlternateContent>
          <p:sp>
            <p:nvSpPr>
              <p:cNvPr id="66" name="Rectangle 65">
                <a:extLst>
                  <a:ext uri="{FF2B5EF4-FFF2-40B4-BE49-F238E27FC236}">
                    <a16:creationId xmlns:a16="http://schemas.microsoft.com/office/drawing/2014/main" id="{D3FCF735-1B75-4200-B33C-26D8729179F2}"/>
                  </a:ext>
                </a:extLst>
              </p:cNvPr>
              <p:cNvSpPr/>
              <p:nvPr/>
            </p:nvSpPr>
            <p:spPr>
              <a:xfrm>
                <a:off x="4577483" y="1383955"/>
                <a:ext cx="731290" cy="369332"/>
              </a:xfrm>
              <a:prstGeom prst="rect">
                <a:avLst/>
              </a:prstGeom>
            </p:spPr>
            <p:txBody>
              <a:bodyPr wrap="none">
                <a:spAutoFit/>
              </a:bodyPr>
              <a:lstStyle/>
              <a:p>
                <a:r>
                  <a:rPr lang="en-US" baseline="-25000">
                    <a:solidFill>
                      <a:srgbClr val="008000"/>
                    </a:solidFill>
                  </a:rPr>
                  <a:t>PARTKEY</a:t>
                </a:r>
                <a:endParaRPr lang="en-US">
                  <a:solidFill>
                    <a:srgbClr val="008000"/>
                  </a:solidFill>
                </a:endParaRPr>
              </a:p>
            </p:txBody>
          </p:sp>
        </p:grpSp>
        <p:cxnSp>
          <p:nvCxnSpPr>
            <p:cNvPr id="58" name="Straight Connector 57">
              <a:extLst>
                <a:ext uri="{FF2B5EF4-FFF2-40B4-BE49-F238E27FC236}">
                  <a16:creationId xmlns:a16="http://schemas.microsoft.com/office/drawing/2014/main" id="{51709E4F-9571-4B83-B17F-1B30F237806A}"/>
                </a:ext>
              </a:extLst>
            </p:cNvPr>
            <p:cNvCxnSpPr>
              <a:cxnSpLocks/>
            </p:cNvCxnSpPr>
            <p:nvPr/>
          </p:nvCxnSpPr>
          <p:spPr>
            <a:xfrm flipV="1">
              <a:off x="10148249" y="5242214"/>
              <a:ext cx="220069" cy="181175"/>
            </a:xfrm>
            <a:prstGeom prst="line">
              <a:avLst/>
            </a:prstGeom>
            <a:ln w="44450">
              <a:solidFill>
                <a:srgbClr val="008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0819C0B2-9C27-4F3F-A398-14DC74E60C30}"/>
                </a:ext>
              </a:extLst>
            </p:cNvPr>
            <p:cNvCxnSpPr>
              <a:cxnSpLocks/>
            </p:cNvCxnSpPr>
            <p:nvPr/>
          </p:nvCxnSpPr>
          <p:spPr>
            <a:xfrm>
              <a:off x="10347642" y="5740897"/>
              <a:ext cx="63231" cy="8905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0" name="Freeform 59">
              <a:extLst>
                <a:ext uri="{FF2B5EF4-FFF2-40B4-BE49-F238E27FC236}">
                  <a16:creationId xmlns:a16="http://schemas.microsoft.com/office/drawing/2014/main" id="{7FD9655F-AD73-46DB-8210-7B34D57EA5F4}"/>
                </a:ext>
              </a:extLst>
            </p:cNvPr>
            <p:cNvSpPr/>
            <p:nvPr/>
          </p:nvSpPr>
          <p:spPr>
            <a:xfrm>
              <a:off x="9284031" y="5347049"/>
              <a:ext cx="927557" cy="507166"/>
            </a:xfrm>
            <a:custGeom>
              <a:avLst/>
              <a:gdLst>
                <a:gd name="connsiteX0" fmla="*/ 986763 w 986763"/>
                <a:gd name="connsiteY0" fmla="*/ 553375 h 553375"/>
                <a:gd name="connsiteX1" fmla="*/ 532852 w 986763"/>
                <a:gd name="connsiteY1" fmla="*/ 788 h 553375"/>
                <a:gd name="connsiteX2" fmla="*/ 0 w 986763"/>
                <a:gd name="connsiteY2" fmla="*/ 421806 h 553375"/>
                <a:gd name="connsiteX3" fmla="*/ 0 w 986763"/>
                <a:gd name="connsiteY3" fmla="*/ 421806 h 553375"/>
                <a:gd name="connsiteX0" fmla="*/ 986763 w 986763"/>
                <a:gd name="connsiteY0" fmla="*/ 573199 h 573199"/>
                <a:gd name="connsiteX1" fmla="*/ 519696 w 986763"/>
                <a:gd name="connsiteY1" fmla="*/ 891 h 573199"/>
                <a:gd name="connsiteX2" fmla="*/ 0 w 986763"/>
                <a:gd name="connsiteY2" fmla="*/ 441630 h 573199"/>
                <a:gd name="connsiteX3" fmla="*/ 0 w 986763"/>
                <a:gd name="connsiteY3" fmla="*/ 441630 h 573199"/>
                <a:gd name="connsiteX0" fmla="*/ 927557 w 927557"/>
                <a:gd name="connsiteY0" fmla="*/ 506805 h 506805"/>
                <a:gd name="connsiteX1" fmla="*/ 519696 w 927557"/>
                <a:gd name="connsiteY1" fmla="*/ 234 h 506805"/>
                <a:gd name="connsiteX2" fmla="*/ 0 w 927557"/>
                <a:gd name="connsiteY2" fmla="*/ 440973 h 506805"/>
                <a:gd name="connsiteX3" fmla="*/ 0 w 927557"/>
                <a:gd name="connsiteY3" fmla="*/ 440973 h 506805"/>
              </a:gdLst>
              <a:ahLst/>
              <a:cxnLst>
                <a:cxn ang="0">
                  <a:pos x="connsiteX0" y="connsiteY0"/>
                </a:cxn>
                <a:cxn ang="0">
                  <a:pos x="connsiteX1" y="connsiteY1"/>
                </a:cxn>
                <a:cxn ang="0">
                  <a:pos x="connsiteX2" y="connsiteY2"/>
                </a:cxn>
                <a:cxn ang="0">
                  <a:pos x="connsiteX3" y="connsiteY3"/>
                </a:cxn>
              </a:cxnLst>
              <a:rect l="l" t="t" r="r" b="b"/>
              <a:pathLst>
                <a:path w="927557" h="506805">
                  <a:moveTo>
                    <a:pt x="927557" y="506805"/>
                  </a:moveTo>
                  <a:cubicBezTo>
                    <a:pt x="782831" y="241475"/>
                    <a:pt x="674289" y="11206"/>
                    <a:pt x="519696" y="234"/>
                  </a:cubicBezTo>
                  <a:cubicBezTo>
                    <a:pt x="365103" y="-10738"/>
                    <a:pt x="86616" y="367517"/>
                    <a:pt x="0" y="440973"/>
                  </a:cubicBezTo>
                  <a:lnTo>
                    <a:pt x="0" y="440973"/>
                  </a:lnTo>
                </a:path>
              </a:pathLst>
            </a:custGeom>
            <a:noFill/>
            <a:ln w="31750">
              <a:solidFill>
                <a:srgbClr val="008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a:extLst>
                <a:ext uri="{FF2B5EF4-FFF2-40B4-BE49-F238E27FC236}">
                  <a16:creationId xmlns:a16="http://schemas.microsoft.com/office/drawing/2014/main" id="{EC4BA51B-E618-4EA9-AB7A-0DEF17FA8E8B}"/>
                </a:ext>
              </a:extLst>
            </p:cNvPr>
            <p:cNvSpPr/>
            <p:nvPr/>
          </p:nvSpPr>
          <p:spPr>
            <a:xfrm>
              <a:off x="8643868" y="4552107"/>
              <a:ext cx="1654481" cy="571608"/>
            </a:xfrm>
            <a:custGeom>
              <a:avLst/>
              <a:gdLst>
                <a:gd name="connsiteX0" fmla="*/ 1638026 w 1638026"/>
                <a:gd name="connsiteY0" fmla="*/ 493381 h 493381"/>
                <a:gd name="connsiteX1" fmla="*/ 1111752 w 1638026"/>
                <a:gd name="connsiteY1" fmla="*/ 256558 h 493381"/>
                <a:gd name="connsiteX2" fmla="*/ 243401 w 1638026"/>
                <a:gd name="connsiteY2" fmla="*/ 157882 h 493381"/>
                <a:gd name="connsiteX3" fmla="*/ 0 w 1638026"/>
                <a:gd name="connsiteY3" fmla="*/ 0 h 493381"/>
              </a:gdLst>
              <a:ahLst/>
              <a:cxnLst>
                <a:cxn ang="0">
                  <a:pos x="connsiteX0" y="connsiteY0"/>
                </a:cxn>
                <a:cxn ang="0">
                  <a:pos x="connsiteX1" y="connsiteY1"/>
                </a:cxn>
                <a:cxn ang="0">
                  <a:pos x="connsiteX2" y="connsiteY2"/>
                </a:cxn>
                <a:cxn ang="0">
                  <a:pos x="connsiteX3" y="connsiteY3"/>
                </a:cxn>
              </a:cxnLst>
              <a:rect l="l" t="t" r="r" b="b"/>
              <a:pathLst>
                <a:path w="1638026" h="493381">
                  <a:moveTo>
                    <a:pt x="1638026" y="493381"/>
                  </a:moveTo>
                  <a:cubicBezTo>
                    <a:pt x="1491107" y="402927"/>
                    <a:pt x="1344189" y="312474"/>
                    <a:pt x="1111752" y="256558"/>
                  </a:cubicBezTo>
                  <a:cubicBezTo>
                    <a:pt x="879314" y="200641"/>
                    <a:pt x="428693" y="200642"/>
                    <a:pt x="243401" y="157882"/>
                  </a:cubicBezTo>
                  <a:cubicBezTo>
                    <a:pt x="58109" y="115122"/>
                    <a:pt x="29054" y="57561"/>
                    <a:pt x="0" y="0"/>
                  </a:cubicBezTo>
                </a:path>
              </a:pathLst>
            </a:custGeom>
            <a:noFill/>
            <a:ln w="31750">
              <a:solidFill>
                <a:srgbClr val="008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2" name="TextBox 61">
                  <a:extLst>
                    <a:ext uri="{FF2B5EF4-FFF2-40B4-BE49-F238E27FC236}">
                      <a16:creationId xmlns:a16="http://schemas.microsoft.com/office/drawing/2014/main" id="{729F8572-5895-4C9D-9E33-53A9984954AB}"/>
                    </a:ext>
                  </a:extLst>
                </p:cNvPr>
                <p:cNvSpPr txBox="1"/>
                <p:nvPr/>
              </p:nvSpPr>
              <p:spPr>
                <a:xfrm>
                  <a:off x="8213230" y="3971270"/>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solidFill>
                              <a:schemeClr val="tx1"/>
                            </a:solidFill>
                            <a:latin typeface="Cambria Math" panose="02040503050406030204" pitchFamily="18" charset="0"/>
                            <a:ea typeface="Cambria Math" panose="02040503050406030204" pitchFamily="18" charset="0"/>
                          </a:rPr>
                          <m:t>𝜎</m:t>
                        </m:r>
                      </m:oMath>
                    </m:oMathPara>
                  </a14:m>
                  <a:endParaRPr lang="en-US" sz="1400">
                    <a:solidFill>
                      <a:schemeClr val="tx1"/>
                    </a:solidFill>
                  </a:endParaRPr>
                </a:p>
              </p:txBody>
            </p:sp>
          </mc:Choice>
          <mc:Fallback xmlns="">
            <p:sp>
              <p:nvSpPr>
                <p:cNvPr id="62" name="TextBox 61">
                  <a:extLst>
                    <a:ext uri="{FF2B5EF4-FFF2-40B4-BE49-F238E27FC236}">
                      <a16:creationId xmlns:a16="http://schemas.microsoft.com/office/drawing/2014/main" id="{729F8572-5895-4C9D-9E33-53A9984954AB}"/>
                    </a:ext>
                  </a:extLst>
                </p:cNvPr>
                <p:cNvSpPr txBox="1">
                  <a:spLocks noRot="1" noChangeAspect="1" noMove="1" noResize="1" noEditPoints="1" noAdjustHandles="1" noChangeArrowheads="1" noChangeShapeType="1" noTextEdit="1"/>
                </p:cNvSpPr>
                <p:nvPr/>
              </p:nvSpPr>
              <p:spPr>
                <a:xfrm>
                  <a:off x="8213230" y="3971270"/>
                  <a:ext cx="515141" cy="738664"/>
                </a:xfrm>
                <a:prstGeom prst="rect">
                  <a:avLst/>
                </a:prstGeom>
                <a:blipFill>
                  <a:blip r:embed="rId9"/>
                  <a:stretch>
                    <a:fillRect/>
                  </a:stretch>
                </a:blipFill>
              </p:spPr>
              <p:txBody>
                <a:bodyPr/>
                <a:lstStyle/>
                <a:p>
                  <a:r>
                    <a:rPr lang="en-US">
                      <a:noFill/>
                    </a:rPr>
                    <a:t> </a:t>
                  </a:r>
                </a:p>
              </p:txBody>
            </p:sp>
          </mc:Fallback>
        </mc:AlternateContent>
        <p:cxnSp>
          <p:nvCxnSpPr>
            <p:cNvPr id="63" name="Straight Connector 62">
              <a:extLst>
                <a:ext uri="{FF2B5EF4-FFF2-40B4-BE49-F238E27FC236}">
                  <a16:creationId xmlns:a16="http://schemas.microsoft.com/office/drawing/2014/main" id="{01E8C00F-F3B3-42BE-A647-93CB813A268C}"/>
                </a:ext>
              </a:extLst>
            </p:cNvPr>
            <p:cNvCxnSpPr>
              <a:cxnSpLocks/>
              <a:endCxn id="47" idx="1"/>
            </p:cNvCxnSpPr>
            <p:nvPr/>
          </p:nvCxnSpPr>
          <p:spPr>
            <a:xfrm>
              <a:off x="8269158" y="5847783"/>
              <a:ext cx="286397" cy="9834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4" name="Freeform: Shape 63">
              <a:extLst>
                <a:ext uri="{FF2B5EF4-FFF2-40B4-BE49-F238E27FC236}">
                  <a16:creationId xmlns:a16="http://schemas.microsoft.com/office/drawing/2014/main" id="{58224706-2AAA-4DD8-A580-7AAE627EDF1E}"/>
                </a:ext>
              </a:extLst>
            </p:cNvPr>
            <p:cNvSpPr/>
            <p:nvPr/>
          </p:nvSpPr>
          <p:spPr>
            <a:xfrm>
              <a:off x="7864786" y="4739018"/>
              <a:ext cx="701739" cy="1002598"/>
            </a:xfrm>
            <a:custGeom>
              <a:avLst/>
              <a:gdLst>
                <a:gd name="connsiteX0" fmla="*/ 455189 w 455189"/>
                <a:gd name="connsiteY0" fmla="*/ 0 h 1117140"/>
                <a:gd name="connsiteX1" fmla="*/ 58 w 455189"/>
                <a:gd name="connsiteY1" fmla="*/ 355830 h 1117140"/>
                <a:gd name="connsiteX2" fmla="*/ 430364 w 455189"/>
                <a:gd name="connsiteY2" fmla="*/ 1117140 h 1117140"/>
              </a:gdLst>
              <a:ahLst/>
              <a:cxnLst>
                <a:cxn ang="0">
                  <a:pos x="connsiteX0" y="connsiteY0"/>
                </a:cxn>
                <a:cxn ang="0">
                  <a:pos x="connsiteX1" y="connsiteY1"/>
                </a:cxn>
                <a:cxn ang="0">
                  <a:pos x="connsiteX2" y="connsiteY2"/>
                </a:cxn>
              </a:cxnLst>
              <a:rect l="l" t="t" r="r" b="b"/>
              <a:pathLst>
                <a:path w="455189" h="1117140">
                  <a:moveTo>
                    <a:pt x="455189" y="0"/>
                  </a:moveTo>
                  <a:cubicBezTo>
                    <a:pt x="229692" y="84820"/>
                    <a:pt x="4196" y="169640"/>
                    <a:pt x="58" y="355830"/>
                  </a:cubicBezTo>
                  <a:cubicBezTo>
                    <a:pt x="-4080" y="542020"/>
                    <a:pt x="213142" y="829580"/>
                    <a:pt x="430364" y="1117140"/>
                  </a:cubicBezTo>
                </a:path>
              </a:pathLst>
            </a:custGeom>
            <a:noFill/>
            <a:ln w="44450">
              <a:solidFill>
                <a:srgbClr val="008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07993337-D560-44B6-B1D8-66E31EA8C29E}"/>
              </a:ext>
            </a:extLst>
          </p:cNvPr>
          <p:cNvSpPr txBox="1"/>
          <p:nvPr/>
        </p:nvSpPr>
        <p:spPr>
          <a:xfrm>
            <a:off x="7390477" y="2270218"/>
            <a:ext cx="4163276" cy="461665"/>
          </a:xfrm>
          <a:prstGeom prst="rect">
            <a:avLst/>
          </a:prstGeom>
          <a:solidFill>
            <a:srgbClr val="0000FF"/>
          </a:solidFill>
        </p:spPr>
        <p:txBody>
          <a:bodyPr wrap="square" rtlCol="0">
            <a:spAutoFit/>
          </a:bodyPr>
          <a:lstStyle/>
          <a:p>
            <a:r>
              <a:rPr lang="en-US" sz="2400">
                <a:solidFill>
                  <a:srgbClr val="66FFFF"/>
                </a:solidFill>
              </a:rPr>
              <a:t>Use commutativity to move diPs</a:t>
            </a:r>
          </a:p>
        </p:txBody>
      </p:sp>
    </p:spTree>
    <p:custDataLst>
      <p:tags r:id="rId1"/>
    </p:custDataLst>
    <p:extLst>
      <p:ext uri="{BB962C8B-B14F-4D97-AF65-F5344CB8AC3E}">
        <p14:creationId xmlns:p14="http://schemas.microsoft.com/office/powerpoint/2010/main" val="1525855310"/>
      </p:ext>
    </p:extLst>
  </p:cSld>
  <p:clrMapOvr>
    <a:masterClrMapping/>
  </p:clrMapOvr>
  <mc:AlternateContent xmlns:mc="http://schemas.openxmlformats.org/markup-compatibility/2006" xmlns:p14="http://schemas.microsoft.com/office/powerpoint/2010/main">
    <mc:Choice Requires="p14">
      <p:transition spd="slow" p14:dur="2000" advTm="25095"/>
    </mc:Choice>
    <mc:Fallback xmlns="">
      <p:transition spd="slow" advTm="250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Lst>
  </p:timing>
  <p:extLst>
    <p:ext uri="{3A86A75C-4F4B-4683-9AE1-C65F6400EC91}">
      <p14:laserTraceLst xmlns:p14="http://schemas.microsoft.com/office/powerpoint/2010/main">
        <p14:tracePtLst>
          <p14:tracePt t="330" x="10293350" y="4086225"/>
          <p14:tracePt t="462" x="10556875" y="4140200"/>
          <p14:tracePt t="537" x="10614025" y="4092575"/>
          <p14:tracePt t="650" x="10617200" y="4089400"/>
          <p14:tracePt t="689" x="10623550" y="4079875"/>
          <p14:tracePt t="781" x="10614025" y="4079875"/>
          <p14:tracePt t="2204" x="10623550" y="4079875"/>
          <p14:tracePt t="2257" x="10629900" y="4060825"/>
          <p14:tracePt t="2274" x="10633075" y="4057650"/>
          <p14:tracePt t="2321" x="10639425" y="4054475"/>
          <p14:tracePt t="2353" x="10645775" y="4044950"/>
          <p14:tracePt t="4108" x="10648950" y="4041775"/>
          <p14:tracePt t="4142" x="10661650" y="4044950"/>
          <p14:tracePt t="4198" x="10664825" y="4048125"/>
          <p14:tracePt t="4298" x="10674350" y="4041775"/>
          <p14:tracePt t="5143" x="10702925" y="4025900"/>
          <p14:tracePt t="5175" x="10712450" y="4019550"/>
          <p14:tracePt t="5189" x="10715625" y="4016375"/>
          <p14:tracePt t="5931" x="10690225" y="3990975"/>
          <p14:tracePt t="5970" x="10648950" y="3968750"/>
          <p14:tracePt t="6009" x="10636250" y="3968750"/>
          <p14:tracePt t="6041" x="10626725" y="3965575"/>
          <p14:tracePt t="6060" x="10607675" y="3962400"/>
          <p14:tracePt t="6108" x="10566400" y="3959225"/>
          <p14:tracePt t="6158" x="10515600" y="3949700"/>
          <p14:tracePt t="6189" x="10436225" y="3921125"/>
          <p14:tracePt t="6247" x="10321925" y="3851275"/>
          <p14:tracePt t="6272" x="10226675" y="3803650"/>
          <p14:tracePt t="6309" x="10086975" y="3768725"/>
          <p14:tracePt t="6341" x="10004425" y="3743325"/>
          <p14:tracePt t="6358" x="9991725" y="3743325"/>
          <p14:tracePt t="6388" x="9944100" y="3736975"/>
          <p14:tracePt t="6425" x="9864725" y="3698875"/>
          <p14:tracePt t="6458" x="9756775" y="3663950"/>
          <p14:tracePt t="6507" x="9566275" y="3638550"/>
          <p14:tracePt t="6568" x="9302750" y="3609975"/>
          <p14:tracePt t="6607" x="9226550" y="3597275"/>
          <p14:tracePt t="6638" x="9121775" y="3565525"/>
          <p14:tracePt t="6672" x="9010650" y="3530600"/>
          <p14:tracePt t="6727" x="8772525" y="3498850"/>
          <p14:tracePt t="6773" x="8667750" y="3492500"/>
          <p14:tracePt t="6794" x="8642350" y="3486150"/>
          <p14:tracePt t="6820" x="8582025" y="3486150"/>
          <p14:tracePt t="6851" x="8477250" y="3486150"/>
          <p14:tracePt t="6904" x="8324850" y="3486150"/>
          <p14:tracePt t="6935" x="8270875" y="3486150"/>
          <p14:tracePt t="6975" x="8239125" y="3486150"/>
          <p14:tracePt t="7009" x="8172450" y="3498850"/>
          <p14:tracePt t="7091" x="8108950" y="3530600"/>
          <p14:tracePt t="7124" x="8086725" y="3546475"/>
          <p14:tracePt t="7153" x="8058150" y="3559175"/>
          <p14:tracePt t="7190" x="8042275" y="3590925"/>
          <p14:tracePt t="7221" x="8029575" y="3603625"/>
          <p14:tracePt t="7255" x="8020050" y="3625850"/>
          <p14:tracePt t="7329" x="8013700" y="3679825"/>
          <p14:tracePt t="7364" x="8010525" y="3705225"/>
          <p14:tracePt t="7392" x="8010525" y="3717925"/>
          <p14:tracePt t="7425" x="8010525" y="3752850"/>
          <p14:tracePt t="7475" x="8016875" y="3810000"/>
          <p14:tracePt t="7508" x="8023225" y="3838575"/>
          <p14:tracePt t="7571" x="8039100" y="3883025"/>
          <p14:tracePt t="7611" x="8039100" y="3930650"/>
          <p14:tracePt t="7672" x="8048625" y="3971925"/>
          <p14:tracePt t="7707" x="8058150" y="4010025"/>
          <p14:tracePt t="7740" x="8070850" y="4057650"/>
          <p14:tracePt t="7770" x="8093075" y="4086225"/>
          <p14:tracePt t="7807" x="8112125" y="4137025"/>
          <p14:tracePt t="7840" x="8147050" y="4181475"/>
          <p14:tracePt t="7874" x="8201025" y="4235450"/>
          <p14:tracePt t="7888" x="8220075" y="4260850"/>
          <p14:tracePt t="7923" x="8245475" y="4298950"/>
          <p14:tracePt t="7953" x="8258175" y="4324350"/>
          <p14:tracePt t="8004" x="8312150" y="4410075"/>
          <p14:tracePt t="8040" x="8318500" y="4416425"/>
          <p14:tracePt t="8135" x="8337550" y="4448175"/>
          <p14:tracePt t="8172" x="8362950" y="4479925"/>
          <p14:tracePt t="8204" x="8378825" y="4498975"/>
          <p14:tracePt t="8339" x="8391525" y="4521200"/>
          <p14:tracePt t="8358" x="8391525" y="4524375"/>
          <p14:tracePt t="8404" x="8391525" y="4530725"/>
          <p14:tracePt t="8488" x="8404225" y="4546600"/>
          <p14:tracePt t="8504" x="8416925" y="4562475"/>
          <p14:tracePt t="8524" x="8432800" y="4587875"/>
          <p14:tracePt t="8564" x="8448675" y="4613275"/>
          <p14:tracePt t="8584" x="8451850" y="4619625"/>
          <p14:tracePt t="8620" x="8458200" y="4625975"/>
          <p14:tracePt t="8675" x="8458200" y="4638675"/>
          <p14:tracePt t="8706" x="8458200" y="4648200"/>
          <p14:tracePt t="8723" x="8458200" y="4657725"/>
          <p14:tracePt t="8755" x="8458200" y="4667250"/>
          <p14:tracePt t="8768" x="8458200" y="4670425"/>
          <p14:tracePt t="8825" x="8458200" y="4699000"/>
          <p14:tracePt t="8858" x="8455025" y="4705350"/>
          <p14:tracePt t="8875" x="8448675" y="4714875"/>
          <p14:tracePt t="8892" x="8448675" y="4718050"/>
          <p14:tracePt t="8941" x="8442325" y="4740275"/>
          <p14:tracePt t="8990" x="8435975" y="4749800"/>
          <p14:tracePt t="9020" x="8435975" y="4759325"/>
          <p14:tracePt t="9056" x="8435975" y="4768850"/>
          <p14:tracePt t="9075" x="8429625" y="4778375"/>
          <p14:tracePt t="9127" x="8426450" y="4784725"/>
          <p14:tracePt t="9164" x="8410575" y="4791075"/>
          <p14:tracePt t="9186" x="8407400" y="4791075"/>
          <p14:tracePt t="9223" x="8391525" y="4791075"/>
          <p14:tracePt t="9306" x="8375650" y="4797425"/>
          <p14:tracePt t="9460" x="8375650" y="4816475"/>
          <p14:tracePt t="9490" x="8382000" y="4835525"/>
          <p14:tracePt t="9529" x="8382000" y="4838700"/>
          <p14:tracePt t="9752" x="8394700" y="4810125"/>
          <p14:tracePt t="9787" x="8432800" y="4749800"/>
          <p14:tracePt t="9821" x="8451850" y="4730750"/>
          <p14:tracePt t="9841" x="8461375" y="4714875"/>
          <p14:tracePt t="9873" x="8477250" y="4689475"/>
          <p14:tracePt t="9909" x="8515350" y="4641850"/>
          <p14:tracePt t="9981" x="8591550" y="4559300"/>
          <p14:tracePt t="10056" x="8677275" y="4508500"/>
          <p14:tracePt t="10077" x="8699500" y="4495800"/>
          <p14:tracePt t="10108" x="8747125" y="4476750"/>
          <p14:tracePt t="10142" x="8829675" y="4460875"/>
          <p14:tracePt t="10191" x="8893175" y="4429125"/>
          <p14:tracePt t="10223" x="8953500" y="4394200"/>
          <p14:tracePt t="10264" x="9007475" y="4387850"/>
          <p14:tracePt t="10312" x="9048750" y="4378325"/>
          <p14:tracePt t="10352" x="9134475" y="4371975"/>
          <p14:tracePt t="10389" x="9217025" y="4371975"/>
          <p14:tracePt t="10427" x="9220200" y="4371975"/>
          <p14:tracePt t="10461" x="9248775" y="4371975"/>
          <p14:tracePt t="10492" x="9283700" y="4371975"/>
          <p14:tracePt t="10524" x="9296400" y="4371975"/>
          <p14:tracePt t="10554" x="9299575" y="4371975"/>
          <p14:tracePt t="10572" x="9309100" y="4371975"/>
          <p14:tracePt t="10607" x="9331325" y="4378325"/>
          <p14:tracePt t="10639" x="9337675" y="4378325"/>
          <p14:tracePt t="10677" x="9350375" y="4381500"/>
          <p14:tracePt t="10695" x="9353550" y="4384675"/>
          <p14:tracePt t="10730" x="9356725" y="4384675"/>
          <p14:tracePt t="10807" x="9363075" y="4384675"/>
          <p14:tracePt t="10835" x="9366250" y="4384675"/>
          <p14:tracePt t="10852" x="9359900" y="4378325"/>
          <p14:tracePt t="10873" x="9344025" y="4368800"/>
          <p14:tracePt t="10906" x="9318625" y="4362450"/>
          <p14:tracePt t="10921" x="9305925" y="4362450"/>
          <p14:tracePt t="10955" x="9239250" y="4362450"/>
          <p14:tracePt t="10991" x="9166225" y="4362450"/>
          <p14:tracePt t="11023" x="9080500" y="4375150"/>
          <p14:tracePt t="11045" x="9039225" y="4387850"/>
          <p14:tracePt t="11075" x="8956675" y="4441825"/>
          <p14:tracePt t="11118" x="8855075" y="4527550"/>
          <p14:tracePt t="11176" x="8766175" y="4616450"/>
          <p14:tracePt t="11205" x="8737600" y="4651375"/>
          <p14:tracePt t="11282" x="8686800" y="4730750"/>
          <p14:tracePt t="11322" x="8674100" y="4749800"/>
          <p14:tracePt t="11342" x="8655050" y="4759325"/>
          <p14:tracePt t="11373" x="8620125" y="4768850"/>
          <p14:tracePt t="11406" x="8591550" y="4781550"/>
          <p14:tracePt t="11458" x="8562975" y="4800600"/>
          <p14:tracePt t="11497" x="8553450" y="4806950"/>
          <p14:tracePt t="22230" x="8509000" y="4813300"/>
          <p14:tracePt t="22270" x="8439150" y="4778375"/>
          <p14:tracePt t="22422" x="8159750" y="4568825"/>
          <p14:tracePt t="22455" x="7975600" y="4568825"/>
          <p14:tracePt t="22475" x="7835900" y="4549775"/>
          <p14:tracePt t="22493" x="7566025" y="4483100"/>
          <p14:tracePt t="22525" x="7194550" y="4356100"/>
          <p14:tracePt t="22571" x="7038975" y="4216400"/>
          <p14:tracePt t="22575" x="7026275" y="4206875"/>
          <p14:tracePt t="22593" x="7007225" y="4178300"/>
          <p14:tracePt t="22635" x="6889750" y="4165600"/>
          <p14:tracePt t="22654" x="6816725" y="4165600"/>
          <p14:tracePt t="22712" x="6248400" y="4117975"/>
          <p14:tracePt t="22756" x="5572125" y="3956050"/>
          <p14:tracePt t="22772" x="5327650" y="3806825"/>
          <p14:tracePt t="22791" x="4991100" y="3536950"/>
          <p14:tracePt t="22877" x="4711700" y="2949575"/>
          <p14:tracePt t="22918" x="4686300" y="2765425"/>
          <p14:tracePt t="22954" x="4552950" y="2632075"/>
          <p14:tracePt t="22991" x="4371975" y="2441575"/>
          <p14:tracePt t="23023" x="4273550" y="2320925"/>
          <p14:tracePt t="23062" x="4143375" y="2171700"/>
          <p14:tracePt t="23106" x="4000500" y="2076450"/>
          <p14:tracePt t="23141" x="3921125" y="2057400"/>
          <p14:tracePt t="23175" x="3790950" y="2044700"/>
          <p14:tracePt t="23207" x="3590925" y="2012950"/>
          <p14:tracePt t="23258" x="3181350" y="1997075"/>
          <p14:tracePt t="23289" x="2705100" y="2127250"/>
          <p14:tracePt t="23311" x="2333625" y="2254250"/>
          <p14:tracePt t="23358" x="1543050" y="2438400"/>
          <p14:tracePt t="23417" x="342900" y="2622550"/>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29A4-0C2F-4360-A0F3-A7AEBBA9CEE9}"/>
              </a:ext>
            </a:extLst>
          </p:cNvPr>
          <p:cNvSpPr>
            <a:spLocks noGrp="1"/>
          </p:cNvSpPr>
          <p:nvPr>
            <p:ph type="title"/>
          </p:nvPr>
        </p:nvSpPr>
        <p:spPr>
          <a:xfrm>
            <a:off x="838200" y="365125"/>
            <a:ext cx="11242964" cy="1325563"/>
          </a:xfrm>
        </p:spPr>
        <p:txBody>
          <a:bodyPr/>
          <a:lstStyle/>
          <a:p>
            <a:r>
              <a:rPr lang="en-US"/>
              <a:t>diPs offer sideways information passing to the QO</a:t>
            </a:r>
          </a:p>
        </p:txBody>
      </p:sp>
      <p:sp>
        <p:nvSpPr>
          <p:cNvPr id="3" name="TextBox 2">
            <a:extLst>
              <a:ext uri="{FF2B5EF4-FFF2-40B4-BE49-F238E27FC236}">
                <a16:creationId xmlns:a16="http://schemas.microsoft.com/office/drawing/2014/main" id="{60C07367-2600-46A3-A685-C3F3AD5DF39B}"/>
              </a:ext>
            </a:extLst>
          </p:cNvPr>
          <p:cNvSpPr txBox="1"/>
          <p:nvPr/>
        </p:nvSpPr>
        <p:spPr>
          <a:xfrm>
            <a:off x="334906" y="2369495"/>
            <a:ext cx="2954479" cy="830997"/>
          </a:xfrm>
          <a:prstGeom prst="rect">
            <a:avLst/>
          </a:prstGeom>
          <a:noFill/>
        </p:spPr>
        <p:txBody>
          <a:bodyPr wrap="square" rtlCol="0">
            <a:spAutoFit/>
          </a:bodyPr>
          <a:lstStyle/>
          <a:p>
            <a:r>
              <a:rPr lang="en-US" sz="2400">
                <a:sym typeface="Wingdings" panose="05000000000000000000" pitchFamily="2" charset="2"/>
              </a:rPr>
              <a:t>We only use </a:t>
            </a:r>
            <a:r>
              <a:rPr lang="en-US" sz="2400">
                <a:solidFill>
                  <a:srgbClr val="0000FF"/>
                </a:solidFill>
                <a:sym typeface="Wingdings" panose="05000000000000000000" pitchFamily="2" charset="2"/>
              </a:rPr>
              <a:t>coarse summary </a:t>
            </a:r>
            <a:r>
              <a:rPr lang="en-US" sz="2400">
                <a:sym typeface="Wingdings" panose="05000000000000000000" pitchFamily="2" charset="2"/>
              </a:rPr>
              <a:t>statistics</a:t>
            </a:r>
          </a:p>
        </p:txBody>
      </p: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7D0805B-3BF2-4D86-9DB3-F2D75ADC4483}"/>
                  </a:ext>
                </a:extLst>
              </p:cNvPr>
              <p:cNvSpPr txBox="1"/>
              <p:nvPr/>
            </p:nvSpPr>
            <p:spPr>
              <a:xfrm>
                <a:off x="3852002" y="3262240"/>
                <a:ext cx="2017540" cy="461665"/>
              </a:xfrm>
              <a:prstGeom prst="rect">
                <a:avLst/>
              </a:prstGeom>
              <a:noFill/>
            </p:spPr>
            <p:txBody>
              <a:bodyPr wrap="none" rtlCol="0">
                <a:spAutoFit/>
              </a:bodyPr>
              <a:lstStyle/>
              <a:p>
                <a:r>
                  <a:rPr lang="en-US" sz="2400" b="0"/>
                  <a:t>Tables: </a:t>
                </a:r>
                <a14:m>
                  <m:oMath xmlns:m="http://schemas.openxmlformats.org/officeDocument/2006/math">
                    <m:r>
                      <a:rPr lang="en-US" sz="2400" b="0" i="1" smtClean="0">
                        <a:latin typeface="Cambria Math" panose="02040503050406030204" pitchFamily="18" charset="0"/>
                      </a:rPr>
                      <m:t>𝑅</m:t>
                    </m:r>
                    <m:r>
                      <a:rPr lang="en-US" sz="2400" b="0" i="1" smtClean="0">
                        <a:latin typeface="Cambria Math" panose="02040503050406030204" pitchFamily="18" charset="0"/>
                      </a:rPr>
                      <m:t>, </m:t>
                    </m:r>
                    <m:r>
                      <a:rPr lang="en-US" sz="2400" b="0" i="1" smtClean="0">
                        <a:latin typeface="Cambria Math" panose="02040503050406030204" pitchFamily="18" charset="0"/>
                      </a:rPr>
                      <m:t>𝑇</m:t>
                    </m:r>
                    <m:r>
                      <a:rPr lang="en-US" sz="2400" b="0" i="1" smtClean="0">
                        <a:latin typeface="Cambria Math" panose="02040503050406030204" pitchFamily="18" charset="0"/>
                      </a:rPr>
                      <m:t>, … </m:t>
                    </m:r>
                  </m:oMath>
                </a14:m>
                <a:endParaRPr lang="en-US" sz="2400"/>
              </a:p>
            </p:txBody>
          </p:sp>
        </mc:Choice>
        <mc:Fallback xmlns="">
          <p:sp>
            <p:nvSpPr>
              <p:cNvPr id="49" name="TextBox 48">
                <a:extLst>
                  <a:ext uri="{FF2B5EF4-FFF2-40B4-BE49-F238E27FC236}">
                    <a16:creationId xmlns:a16="http://schemas.microsoft.com/office/drawing/2014/main" id="{97D0805B-3BF2-4D86-9DB3-F2D75ADC4483}"/>
                  </a:ext>
                </a:extLst>
              </p:cNvPr>
              <p:cNvSpPr txBox="1">
                <a:spLocks noRot="1" noChangeAspect="1" noMove="1" noResize="1" noEditPoints="1" noAdjustHandles="1" noChangeArrowheads="1" noChangeShapeType="1" noTextEdit="1"/>
              </p:cNvSpPr>
              <p:nvPr/>
            </p:nvSpPr>
            <p:spPr>
              <a:xfrm>
                <a:off x="3852002" y="3262240"/>
                <a:ext cx="2017540" cy="461665"/>
              </a:xfrm>
              <a:prstGeom prst="rect">
                <a:avLst/>
              </a:prstGeom>
              <a:blipFill>
                <a:blip r:embed="rId4"/>
                <a:stretch>
                  <a:fillRect l="-4834" t="-10526"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0180000-82A2-4062-86EE-438CE7C5FF53}"/>
                  </a:ext>
                </a:extLst>
              </p:cNvPr>
              <p:cNvSpPr txBox="1"/>
              <p:nvPr/>
            </p:nvSpPr>
            <p:spPr>
              <a:xfrm>
                <a:off x="6256576" y="3236594"/>
                <a:ext cx="3348609" cy="461665"/>
              </a:xfrm>
              <a:prstGeom prst="rect">
                <a:avLst/>
              </a:prstGeom>
              <a:noFill/>
            </p:spPr>
            <p:txBody>
              <a:bodyPr wrap="none" rtlCol="0">
                <a:spAutoFit/>
              </a:bodyPr>
              <a:lstStyle/>
              <a:p>
                <a:r>
                  <a:rPr lang="en-US" sz="2400"/>
                  <a:t>Partition subsets: </a:t>
                </a:r>
                <a14:m>
                  <m:oMath xmlns:m="http://schemas.openxmlformats.org/officeDocument/2006/math">
                    <m:sSup>
                      <m:sSupPr>
                        <m:ctrlPr>
                          <a:rPr lang="en-US" sz="2400" i="1" smtClean="0">
                            <a:latin typeface="Cambria Math" panose="02040503050406030204" pitchFamily="18" charset="0"/>
                          </a:rPr>
                        </m:ctrlPr>
                      </m:sSupPr>
                      <m:e>
                        <m:r>
                          <a:rPr lang="en-US" sz="2400" b="0" i="1" smtClean="0">
                            <a:latin typeface="Cambria Math" panose="02040503050406030204" pitchFamily="18" charset="0"/>
                          </a:rPr>
                          <m:t>𝑅</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𝑇</m:t>
                        </m:r>
                      </m:e>
                      <m:sup>
                        <m:r>
                          <a:rPr lang="en-US" sz="2400" b="0" i="1" smtClean="0">
                            <a:latin typeface="Cambria Math" panose="02040503050406030204" pitchFamily="18" charset="0"/>
                          </a:rPr>
                          <m:t>′</m:t>
                        </m:r>
                      </m:sup>
                    </m:sSup>
                    <m:r>
                      <a:rPr lang="en-US" sz="2400" b="0" i="1" smtClean="0">
                        <a:latin typeface="Cambria Math" panose="02040503050406030204" pitchFamily="18" charset="0"/>
                      </a:rPr>
                      <m:t>, …</m:t>
                    </m:r>
                  </m:oMath>
                </a14:m>
                <a:endParaRPr lang="en-US" sz="2400"/>
              </a:p>
            </p:txBody>
          </p:sp>
        </mc:Choice>
        <mc:Fallback xmlns="">
          <p:sp>
            <p:nvSpPr>
              <p:cNvPr id="52" name="TextBox 51">
                <a:extLst>
                  <a:ext uri="{FF2B5EF4-FFF2-40B4-BE49-F238E27FC236}">
                    <a16:creationId xmlns:a16="http://schemas.microsoft.com/office/drawing/2014/main" id="{B0180000-82A2-4062-86EE-438CE7C5FF53}"/>
                  </a:ext>
                </a:extLst>
              </p:cNvPr>
              <p:cNvSpPr txBox="1">
                <a:spLocks noRot="1" noChangeAspect="1" noMove="1" noResize="1" noEditPoints="1" noAdjustHandles="1" noChangeArrowheads="1" noChangeShapeType="1" noTextEdit="1"/>
              </p:cNvSpPr>
              <p:nvPr/>
            </p:nvSpPr>
            <p:spPr>
              <a:xfrm>
                <a:off x="6256576" y="3236594"/>
                <a:ext cx="3348609" cy="461665"/>
              </a:xfrm>
              <a:prstGeom prst="rect">
                <a:avLst/>
              </a:prstGeom>
              <a:blipFill>
                <a:blip r:embed="rId5"/>
                <a:stretch>
                  <a:fillRect l="-2727" t="-10526" r="-545" b="-28947"/>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7E2BC191-E00C-4FD7-A189-48BA4A5BA046}"/>
              </a:ext>
            </a:extLst>
          </p:cNvPr>
          <p:cNvSpPr txBox="1"/>
          <p:nvPr/>
        </p:nvSpPr>
        <p:spPr>
          <a:xfrm>
            <a:off x="4299997" y="1852560"/>
            <a:ext cx="848309" cy="461665"/>
          </a:xfrm>
          <a:prstGeom prst="rect">
            <a:avLst/>
          </a:prstGeom>
          <a:noFill/>
        </p:spPr>
        <p:txBody>
          <a:bodyPr wrap="none" rtlCol="0">
            <a:spAutoFit/>
          </a:bodyPr>
          <a:lstStyle/>
          <a:p>
            <a:r>
              <a:rPr lang="en-US" sz="2400" u="sng"/>
              <a:t>Input</a:t>
            </a:r>
          </a:p>
        </p:txBody>
      </p:sp>
      <p:sp>
        <p:nvSpPr>
          <p:cNvPr id="54" name="TextBox 53">
            <a:extLst>
              <a:ext uri="{FF2B5EF4-FFF2-40B4-BE49-F238E27FC236}">
                <a16:creationId xmlns:a16="http://schemas.microsoft.com/office/drawing/2014/main" id="{AE7AFF84-5C82-4AD4-8AE4-E15BEB860031}"/>
              </a:ext>
            </a:extLst>
          </p:cNvPr>
          <p:cNvSpPr txBox="1"/>
          <p:nvPr/>
        </p:nvSpPr>
        <p:spPr>
          <a:xfrm>
            <a:off x="6945131" y="1852560"/>
            <a:ext cx="1063112" cy="461665"/>
          </a:xfrm>
          <a:prstGeom prst="rect">
            <a:avLst/>
          </a:prstGeom>
          <a:noFill/>
        </p:spPr>
        <p:txBody>
          <a:bodyPr wrap="none" rtlCol="0">
            <a:spAutoFit/>
          </a:bodyPr>
          <a:lstStyle/>
          <a:p>
            <a:r>
              <a:rPr lang="en-US" sz="2400" u="sng"/>
              <a:t>Output</a:t>
            </a:r>
          </a:p>
        </p:txBody>
      </p:sp>
      <p:sp>
        <p:nvSpPr>
          <p:cNvPr id="56" name="TextBox 55">
            <a:extLst>
              <a:ext uri="{FF2B5EF4-FFF2-40B4-BE49-F238E27FC236}">
                <a16:creationId xmlns:a16="http://schemas.microsoft.com/office/drawing/2014/main" id="{BE25711C-BE99-44AA-A4D2-EEE5D873C06D}"/>
              </a:ext>
            </a:extLst>
          </p:cNvPr>
          <p:cNvSpPr txBox="1"/>
          <p:nvPr/>
        </p:nvSpPr>
        <p:spPr>
          <a:xfrm>
            <a:off x="182880" y="345882"/>
            <a:ext cx="1537087" cy="369332"/>
          </a:xfrm>
          <a:prstGeom prst="rect">
            <a:avLst/>
          </a:prstGeom>
          <a:noFill/>
        </p:spPr>
        <p:txBody>
          <a:bodyPr wrap="none" rtlCol="0">
            <a:spAutoFit/>
          </a:bodyPr>
          <a:lstStyle/>
          <a:p>
            <a:r>
              <a:rPr lang="en-US" u="sng"/>
              <a:t>Our approach:</a:t>
            </a:r>
          </a:p>
        </p:txBody>
      </p:sp>
      <p:sp>
        <p:nvSpPr>
          <p:cNvPr id="58" name="Arrow: Right 57">
            <a:extLst>
              <a:ext uri="{FF2B5EF4-FFF2-40B4-BE49-F238E27FC236}">
                <a16:creationId xmlns:a16="http://schemas.microsoft.com/office/drawing/2014/main" id="{2C972188-2F55-4242-BE26-7E7A5CA3E7CD}"/>
              </a:ext>
            </a:extLst>
          </p:cNvPr>
          <p:cNvSpPr/>
          <p:nvPr/>
        </p:nvSpPr>
        <p:spPr>
          <a:xfrm>
            <a:off x="5840375" y="2528691"/>
            <a:ext cx="580445" cy="369332"/>
          </a:xfrm>
          <a:prstGeom prst="rightArrow">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B61BC339-7CAF-4CB4-AB5F-A1FD8ED7A311}"/>
              </a:ext>
            </a:extLst>
          </p:cNvPr>
          <p:cNvGrpSpPr/>
          <p:nvPr/>
        </p:nvGrpSpPr>
        <p:grpSpPr>
          <a:xfrm>
            <a:off x="4385212" y="2967562"/>
            <a:ext cx="874248" cy="369332"/>
            <a:chOff x="7143990" y="3337078"/>
            <a:chExt cx="874248" cy="369332"/>
          </a:xfrm>
        </p:grpSpPr>
        <p:cxnSp>
          <p:nvCxnSpPr>
            <p:cNvPr id="47" name="Straight Arrow Connector 46">
              <a:extLst>
                <a:ext uri="{FF2B5EF4-FFF2-40B4-BE49-F238E27FC236}">
                  <a16:creationId xmlns:a16="http://schemas.microsoft.com/office/drawing/2014/main" id="{6DAA2499-F186-4901-97B7-63D33E521C84}"/>
                </a:ext>
              </a:extLst>
            </p:cNvPr>
            <p:cNvCxnSpPr>
              <a:cxnSpLocks/>
            </p:cNvCxnSpPr>
            <p:nvPr/>
          </p:nvCxnSpPr>
          <p:spPr>
            <a:xfrm flipV="1">
              <a:off x="7143990" y="3429000"/>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5FF36659-3FC4-4153-AD1E-239361BA4645}"/>
                </a:ext>
              </a:extLst>
            </p:cNvPr>
            <p:cNvCxnSpPr>
              <a:cxnSpLocks/>
            </p:cNvCxnSpPr>
            <p:nvPr/>
          </p:nvCxnSpPr>
          <p:spPr>
            <a:xfrm flipV="1">
              <a:off x="7394949" y="3429000"/>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AC1A374D-BC81-4410-838D-9E2A429BD25F}"/>
                </a:ext>
              </a:extLst>
            </p:cNvPr>
            <p:cNvCxnSpPr>
              <a:cxnSpLocks/>
            </p:cNvCxnSpPr>
            <p:nvPr/>
          </p:nvCxnSpPr>
          <p:spPr>
            <a:xfrm flipV="1">
              <a:off x="8018238" y="3429000"/>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13847123-BBA1-4B56-9CE1-0E0B9FB251C4}"/>
                    </a:ext>
                  </a:extLst>
                </p:cNvPr>
                <p:cNvSpPr txBox="1"/>
                <p:nvPr/>
              </p:nvSpPr>
              <p:spPr>
                <a:xfrm>
                  <a:off x="7407340" y="3337078"/>
                  <a:ext cx="56494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a:p>
              </p:txBody>
            </p:sp>
          </mc:Choice>
          <mc:Fallback xmlns="">
            <p:sp>
              <p:nvSpPr>
                <p:cNvPr id="21" name="TextBox 20">
                  <a:extLst>
                    <a:ext uri="{FF2B5EF4-FFF2-40B4-BE49-F238E27FC236}">
                      <a16:creationId xmlns:a16="http://schemas.microsoft.com/office/drawing/2014/main" id="{13847123-BBA1-4B56-9CE1-0E0B9FB251C4}"/>
                    </a:ext>
                  </a:extLst>
                </p:cNvPr>
                <p:cNvSpPr txBox="1">
                  <a:spLocks noRot="1" noChangeAspect="1" noMove="1" noResize="1" noEditPoints="1" noAdjustHandles="1" noChangeArrowheads="1" noChangeShapeType="1" noTextEdit="1"/>
                </p:cNvSpPr>
                <p:nvPr/>
              </p:nvSpPr>
              <p:spPr>
                <a:xfrm>
                  <a:off x="7407340" y="3337078"/>
                  <a:ext cx="564942" cy="369332"/>
                </a:xfrm>
                <a:prstGeom prst="rect">
                  <a:avLst/>
                </a:prstGeom>
                <a:blipFill>
                  <a:blip r:embed="rId6"/>
                  <a:stretch>
                    <a:fillRect/>
                  </a:stretch>
                </a:blipFill>
              </p:spPr>
              <p:txBody>
                <a:bodyPr/>
                <a:lstStyle/>
                <a:p>
                  <a:r>
                    <a:rPr lang="en-US">
                      <a:noFill/>
                    </a:rPr>
                    <a:t> </a:t>
                  </a:r>
                </a:p>
              </p:txBody>
            </p:sp>
          </mc:Fallback>
        </mc:AlternateContent>
      </p:grpSp>
      <p:grpSp>
        <p:nvGrpSpPr>
          <p:cNvPr id="11" name="Group 10">
            <a:extLst>
              <a:ext uri="{FF2B5EF4-FFF2-40B4-BE49-F238E27FC236}">
                <a16:creationId xmlns:a16="http://schemas.microsoft.com/office/drawing/2014/main" id="{1431C6FC-AD50-451B-A13C-57949CD2B01A}"/>
              </a:ext>
            </a:extLst>
          </p:cNvPr>
          <p:cNvGrpSpPr/>
          <p:nvPr/>
        </p:nvGrpSpPr>
        <p:grpSpPr>
          <a:xfrm>
            <a:off x="7002352" y="2941916"/>
            <a:ext cx="874248" cy="369332"/>
            <a:chOff x="9706742" y="3429000"/>
            <a:chExt cx="874248" cy="369332"/>
          </a:xfrm>
        </p:grpSpPr>
        <p:cxnSp>
          <p:nvCxnSpPr>
            <p:cNvPr id="7" name="Straight Arrow Connector 6">
              <a:extLst>
                <a:ext uri="{FF2B5EF4-FFF2-40B4-BE49-F238E27FC236}">
                  <a16:creationId xmlns:a16="http://schemas.microsoft.com/office/drawing/2014/main" id="{D7E32E87-7DBB-4FC5-9767-A333BE7FEA5C}"/>
                </a:ext>
              </a:extLst>
            </p:cNvPr>
            <p:cNvCxnSpPr>
              <a:cxnSpLocks/>
            </p:cNvCxnSpPr>
            <p:nvPr/>
          </p:nvCxnSpPr>
          <p:spPr>
            <a:xfrm flipV="1">
              <a:off x="9706742" y="3520922"/>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1065A2A1-4807-47E6-B64D-2D88D2EFF614}"/>
                </a:ext>
              </a:extLst>
            </p:cNvPr>
            <p:cNvCxnSpPr>
              <a:cxnSpLocks/>
            </p:cNvCxnSpPr>
            <p:nvPr/>
          </p:nvCxnSpPr>
          <p:spPr>
            <a:xfrm flipV="1">
              <a:off x="9957701" y="3520922"/>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3E584EA-D4D9-4B15-AFEF-0D415D20C9F6}"/>
                </a:ext>
              </a:extLst>
            </p:cNvPr>
            <p:cNvCxnSpPr>
              <a:cxnSpLocks/>
            </p:cNvCxnSpPr>
            <p:nvPr/>
          </p:nvCxnSpPr>
          <p:spPr>
            <a:xfrm flipV="1">
              <a:off x="10580990" y="3520922"/>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B4A5E8B-93E4-4D81-A2EA-CA2B7B6B696D}"/>
                    </a:ext>
                  </a:extLst>
                </p:cNvPr>
                <p:cNvSpPr txBox="1"/>
                <p:nvPr/>
              </p:nvSpPr>
              <p:spPr>
                <a:xfrm>
                  <a:off x="9970092" y="3429000"/>
                  <a:ext cx="56494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1800" b="0" i="1" smtClean="0">
                            <a:latin typeface="Cambria Math" panose="02040503050406030204" pitchFamily="18" charset="0"/>
                          </a:rPr>
                          <m:t>…</m:t>
                        </m:r>
                      </m:oMath>
                    </m:oMathPara>
                  </a14:m>
                  <a:endParaRPr lang="en-US"/>
                </a:p>
              </p:txBody>
            </p:sp>
          </mc:Choice>
          <mc:Fallback xmlns="">
            <p:sp>
              <p:nvSpPr>
                <p:cNvPr id="10" name="TextBox 9">
                  <a:extLst>
                    <a:ext uri="{FF2B5EF4-FFF2-40B4-BE49-F238E27FC236}">
                      <a16:creationId xmlns:a16="http://schemas.microsoft.com/office/drawing/2014/main" id="{2B4A5E8B-93E4-4D81-A2EA-CA2B7B6B696D}"/>
                    </a:ext>
                  </a:extLst>
                </p:cNvPr>
                <p:cNvSpPr txBox="1">
                  <a:spLocks noRot="1" noChangeAspect="1" noMove="1" noResize="1" noEditPoints="1" noAdjustHandles="1" noChangeArrowheads="1" noChangeShapeType="1" noTextEdit="1"/>
                </p:cNvSpPr>
                <p:nvPr/>
              </p:nvSpPr>
              <p:spPr>
                <a:xfrm>
                  <a:off x="9970092" y="3429000"/>
                  <a:ext cx="564942" cy="369332"/>
                </a:xfrm>
                <a:prstGeom prst="rect">
                  <a:avLst/>
                </a:prstGeom>
                <a:blipFill>
                  <a:blip r:embed="rId7"/>
                  <a:stretch>
                    <a:fillRect/>
                  </a:stretch>
                </a:blipFill>
              </p:spPr>
              <p:txBody>
                <a:bodyPr/>
                <a:lstStyle/>
                <a:p>
                  <a:r>
                    <a:rPr lang="en-US">
                      <a:noFill/>
                    </a:rPr>
                    <a:t> </a:t>
                  </a:r>
                </a:p>
              </p:txBody>
            </p:sp>
          </mc:Fallback>
        </mc:AlternateContent>
      </p:grpSp>
      <p:sp>
        <p:nvSpPr>
          <p:cNvPr id="6" name="Rectangle: Rounded Corners 5">
            <a:extLst>
              <a:ext uri="{FF2B5EF4-FFF2-40B4-BE49-F238E27FC236}">
                <a16:creationId xmlns:a16="http://schemas.microsoft.com/office/drawing/2014/main" id="{D60AD789-5326-4F4A-854D-48F2C137F8F7}"/>
              </a:ext>
            </a:extLst>
          </p:cNvPr>
          <p:cNvSpPr/>
          <p:nvPr/>
        </p:nvSpPr>
        <p:spPr>
          <a:xfrm>
            <a:off x="4175886" y="2562003"/>
            <a:ext cx="1239085"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Plan</a:t>
            </a:r>
          </a:p>
        </p:txBody>
      </p:sp>
      <p:sp>
        <p:nvSpPr>
          <p:cNvPr id="13" name="Rectangle: Rounded Corners 12">
            <a:extLst>
              <a:ext uri="{FF2B5EF4-FFF2-40B4-BE49-F238E27FC236}">
                <a16:creationId xmlns:a16="http://schemas.microsoft.com/office/drawing/2014/main" id="{5F2B38F6-6655-4EBE-A6E2-8FE5ECE1E132}"/>
              </a:ext>
            </a:extLst>
          </p:cNvPr>
          <p:cNvSpPr/>
          <p:nvPr/>
        </p:nvSpPr>
        <p:spPr>
          <a:xfrm>
            <a:off x="6784564" y="2534627"/>
            <a:ext cx="1239085" cy="4616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t>Plan</a:t>
            </a:r>
          </a:p>
        </p:txBody>
      </p:sp>
      <p:sp>
        <p:nvSpPr>
          <p:cNvPr id="15" name="Slide Number Placeholder 14">
            <a:extLst>
              <a:ext uri="{FF2B5EF4-FFF2-40B4-BE49-F238E27FC236}">
                <a16:creationId xmlns:a16="http://schemas.microsoft.com/office/drawing/2014/main" id="{D9664EE1-4F1B-4B24-8603-1B43F2562F48}"/>
              </a:ext>
            </a:extLst>
          </p:cNvPr>
          <p:cNvSpPr>
            <a:spLocks noGrp="1"/>
          </p:cNvSpPr>
          <p:nvPr>
            <p:ph type="sldNum" sz="quarter" idx="12"/>
          </p:nvPr>
        </p:nvSpPr>
        <p:spPr/>
        <p:txBody>
          <a:bodyPr/>
          <a:lstStyle/>
          <a:p>
            <a:fld id="{EEC9366E-023C-4CFB-B1D7-201B963321B0}" type="slidenum">
              <a:rPr lang="en-US" smtClean="0"/>
              <a:t>11</a:t>
            </a:fld>
            <a:endParaRPr lang="en-US"/>
          </a:p>
        </p:txBody>
      </p:sp>
      <p:sp>
        <p:nvSpPr>
          <p:cNvPr id="14" name="Isosceles Triangle 13">
            <a:extLst>
              <a:ext uri="{FF2B5EF4-FFF2-40B4-BE49-F238E27FC236}">
                <a16:creationId xmlns:a16="http://schemas.microsoft.com/office/drawing/2014/main" id="{142B0370-3FC0-4BBC-8A9D-F71D132C1590}"/>
              </a:ext>
            </a:extLst>
          </p:cNvPr>
          <p:cNvSpPr/>
          <p:nvPr/>
        </p:nvSpPr>
        <p:spPr>
          <a:xfrm>
            <a:off x="5916995" y="3023668"/>
            <a:ext cx="385993" cy="834207"/>
          </a:xfrm>
          <a:prstGeom prst="triangle">
            <a:avLst>
              <a:gd name="adj" fmla="val 51624"/>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6FFFF"/>
              </a:solidFill>
            </a:endParaRPr>
          </a:p>
        </p:txBody>
      </p:sp>
      <p:sp>
        <p:nvSpPr>
          <p:cNvPr id="17" name="Rectangle 16">
            <a:extLst>
              <a:ext uri="{FF2B5EF4-FFF2-40B4-BE49-F238E27FC236}">
                <a16:creationId xmlns:a16="http://schemas.microsoft.com/office/drawing/2014/main" id="{558D13CC-5A82-4869-9EFF-501BFE3C2BE7}"/>
              </a:ext>
            </a:extLst>
          </p:cNvPr>
          <p:cNvSpPr/>
          <p:nvPr/>
        </p:nvSpPr>
        <p:spPr>
          <a:xfrm>
            <a:off x="5919005" y="3857875"/>
            <a:ext cx="5434795" cy="127730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pPr>
            <a:r>
              <a:rPr lang="en-US" sz="2400">
                <a:solidFill>
                  <a:srgbClr val="66FFFF"/>
                </a:solidFill>
              </a:rPr>
              <a:t>Exchange diPs on maximal SJ portions</a:t>
            </a:r>
          </a:p>
          <a:p>
            <a:pPr marL="342900" indent="-342900">
              <a:buAutoNum type="arabicPeriod"/>
            </a:pPr>
            <a:r>
              <a:rPr lang="en-US" sz="2400">
                <a:solidFill>
                  <a:srgbClr val="66FFFF"/>
                </a:solidFill>
              </a:rPr>
              <a:t>Move diPs using commutativity</a:t>
            </a:r>
          </a:p>
          <a:p>
            <a:pPr marL="342900" indent="-342900">
              <a:buAutoNum type="arabicPeriod"/>
            </a:pPr>
            <a:r>
              <a:rPr lang="en-US" sz="2400">
                <a:solidFill>
                  <a:srgbClr val="66FFFF"/>
                </a:solidFill>
              </a:rPr>
              <a:t>Repeat 1, 2 till fixed point</a:t>
            </a:r>
          </a:p>
        </p:txBody>
      </p:sp>
    </p:spTree>
    <p:custDataLst>
      <p:tags r:id="rId1"/>
    </p:custDataLst>
    <p:extLst>
      <p:ext uri="{BB962C8B-B14F-4D97-AF65-F5344CB8AC3E}">
        <p14:creationId xmlns:p14="http://schemas.microsoft.com/office/powerpoint/2010/main" val="1221765676"/>
      </p:ext>
    </p:extLst>
  </p:cSld>
  <p:clrMapOvr>
    <a:masterClrMapping/>
  </p:clrMapOvr>
  <mc:AlternateContent xmlns:mc="http://schemas.openxmlformats.org/markup-compatibility/2006" xmlns:p14="http://schemas.microsoft.com/office/powerpoint/2010/main">
    <mc:Choice Requires="p14">
      <p:transition spd="slow" p14:dur="2000" advTm="63135"/>
    </mc:Choice>
    <mc:Fallback xmlns="">
      <p:transition spd="slow" advTm="6313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extLst>
    <p:ext uri="{3A86A75C-4F4B-4683-9AE1-C65F6400EC91}">
      <p14:laserTraceLst xmlns:p14="http://schemas.microsoft.com/office/powerpoint/2010/main">
        <p14:tracePtLst>
          <p14:tracePt t="8358" x="3997325" y="1168400"/>
          <p14:tracePt t="8364" x="4013200" y="1343025"/>
          <p14:tracePt t="8399" x="4029075" y="1609725"/>
          <p14:tracePt t="8614" x="4127500" y="2101850"/>
          <p14:tracePt t="8659" x="4137025" y="2162175"/>
          <p14:tracePt t="8705" x="4165600" y="2203450"/>
          <p14:tracePt t="8754" x="4171950" y="2222500"/>
          <p14:tracePt t="8797" x="4187825" y="2244725"/>
          <p14:tracePt t="8845" x="4225925" y="2247900"/>
          <p14:tracePt t="8894" x="4244975" y="2279650"/>
          <p14:tracePt t="8944" x="4232275" y="2371725"/>
          <p14:tracePt t="8991" x="4203700" y="2378075"/>
          <p14:tracePt t="9041" x="4178300" y="2390775"/>
          <p14:tracePt t="9088" x="4102100" y="2447925"/>
          <p14:tracePt t="9136" x="4006850" y="2514600"/>
          <p14:tracePt t="9183" x="3968750" y="2549525"/>
          <p14:tracePt t="9229" x="3943350" y="2632075"/>
          <p14:tracePt t="9276" x="3892550" y="2717800"/>
          <p14:tracePt t="9324" x="3879850" y="2841625"/>
          <p14:tracePt t="9372" x="3848100" y="2955925"/>
          <p14:tracePt t="9376" x="3841750" y="2968625"/>
          <p14:tracePt t="9424" x="3825875" y="3067050"/>
          <p14:tracePt t="9477" x="3825875" y="3203575"/>
          <p14:tracePt t="9525" x="3819525" y="3321050"/>
          <p14:tracePt t="9572" x="3860800" y="3441700"/>
          <p14:tracePt t="9620" x="3917950" y="3552825"/>
          <p14:tracePt t="9669" x="4073525" y="3686175"/>
          <p14:tracePt t="9717" x="4283075" y="3787775"/>
          <p14:tracePt t="9772" x="4454525" y="3860800"/>
          <p14:tracePt t="9830" x="4787900" y="3946525"/>
          <p14:tracePt t="9878" x="5080000" y="3965575"/>
          <p14:tracePt t="9925" x="5384800" y="3956050"/>
          <p14:tracePt t="9975" x="5495925" y="3825875"/>
          <p14:tracePt t="10024" x="5514975" y="3546475"/>
          <p14:tracePt t="10069" x="5524500" y="3495675"/>
          <p14:tracePt t="10118" x="5495925" y="3409950"/>
          <p14:tracePt t="10163" x="5467350" y="3375025"/>
          <p14:tracePt t="10211" x="5461000" y="3371850"/>
          <p14:tracePt t="12638" x="5457825" y="3355975"/>
          <p14:tracePt t="12644" x="5457825" y="3317875"/>
          <p14:tracePt t="12651" x="5451475" y="3305175"/>
          <p14:tracePt t="12737" x="5435600" y="3200400"/>
          <p14:tracePt t="12784" x="5410200" y="3162300"/>
          <p14:tracePt t="12829" x="5407025" y="3127375"/>
          <p14:tracePt t="12874" x="5397500" y="3057525"/>
          <p14:tracePt t="12920" x="5362575" y="2987675"/>
          <p14:tracePt t="12969" x="5286375" y="2857500"/>
          <p14:tracePt t="13016" x="5219700" y="2774950"/>
          <p14:tracePt t="13073" x="5159375" y="2654300"/>
          <p14:tracePt t="13128" x="5041900" y="2552700"/>
          <p14:tracePt t="13175" x="4921250" y="2495550"/>
          <p14:tracePt t="13222" x="4778375" y="2463800"/>
          <p14:tracePt t="13225" x="4772025" y="2463800"/>
          <p14:tracePt t="13269" x="4711700" y="2463800"/>
          <p14:tracePt t="13317" x="4622800" y="2505075"/>
          <p14:tracePt t="13365" x="4622800" y="2555875"/>
          <p14:tracePt t="13412" x="4622800" y="2559050"/>
          <p14:tracePt t="13459" x="4622800" y="2578100"/>
          <p14:tracePt t="13506" x="4641850" y="2619375"/>
          <p14:tracePt t="13554" x="4641850" y="2622550"/>
          <p14:tracePt t="14130" x="4641850" y="2628900"/>
          <p14:tracePt t="14137" x="4641850" y="2635250"/>
          <p14:tracePt t="14152" x="4641850" y="2641600"/>
          <p14:tracePt t="14204" x="4641850" y="2644775"/>
          <p14:tracePt t="14707" x="4648200" y="2647950"/>
          <p14:tracePt t="14715" x="4657725" y="2647950"/>
          <p14:tracePt t="14721" x="4689475" y="2647950"/>
          <p14:tracePt t="14765" x="4908550" y="2682875"/>
          <p14:tracePt t="14811" x="5273675" y="2743200"/>
          <p14:tracePt t="14859" x="5746750" y="2806700"/>
          <p14:tracePt t="14909" x="6140450" y="2857500"/>
          <p14:tracePt t="14954" x="6740525" y="2943225"/>
          <p14:tracePt t="15000" x="7153275" y="2949575"/>
          <p14:tracePt t="15046" x="7232650" y="2949575"/>
          <p14:tracePt t="15094" x="7388225" y="2936875"/>
          <p14:tracePt t="15142" x="7439025" y="2936875"/>
          <p14:tracePt t="15189" x="7499350" y="2933700"/>
          <p14:tracePt t="15236" x="7639050" y="2933700"/>
          <p14:tracePt t="15283" x="7677150" y="2933700"/>
          <p14:tracePt t="15333" x="8194675" y="2933700"/>
          <p14:tracePt t="15386" x="8274050" y="2933700"/>
          <p14:tracePt t="15433" x="8232775" y="2930525"/>
          <p14:tracePt t="15528" x="8191500" y="2921000"/>
          <p14:tracePt t="15575" x="8124825" y="2892425"/>
          <p14:tracePt t="15623" x="8045450" y="2867025"/>
          <p14:tracePt t="15670" x="8023225" y="2863850"/>
          <p14:tracePt t="15728" x="8016875" y="2863850"/>
          <p14:tracePt t="15764" x="8004175" y="2863850"/>
          <p14:tracePt t="15812" x="7994650" y="2863850"/>
          <p14:tracePt t="15859" x="7889875" y="2851150"/>
          <p14:tracePt t="15906" x="7851775" y="2851150"/>
          <p14:tracePt t="15955" x="7794625" y="2851150"/>
          <p14:tracePt t="16001" x="7778750" y="2851150"/>
          <p14:tracePt t="16049" x="7737475" y="2851150"/>
          <p14:tracePt t="16095" x="7734300" y="2851150"/>
          <p14:tracePt t="16143" x="7724775" y="2851150"/>
          <p14:tracePt t="16237" x="7721600" y="2851150"/>
          <p14:tracePt t="16286" x="7705725" y="2851150"/>
          <p14:tracePt t="16376" x="7689850" y="2851150"/>
          <p14:tracePt t="16422" x="7686675" y="2854325"/>
          <p14:tracePt t="16467" x="7677150" y="2860675"/>
          <p14:tracePt t="16512" x="7667625" y="2876550"/>
          <p14:tracePt t="16558" x="7639050" y="2898775"/>
          <p14:tracePt t="16603" x="7534275" y="2955925"/>
          <p14:tracePt t="16647" x="7378700" y="3054350"/>
          <p14:tracePt t="16692" x="7121525" y="3225800"/>
          <p14:tracePt t="16738" x="6921500" y="3378200"/>
          <p14:tracePt t="16783" x="6823075" y="3451225"/>
          <p14:tracePt t="16829" x="6629400" y="3559175"/>
          <p14:tracePt t="16874" x="6369050" y="3676650"/>
          <p14:tracePt t="16919" x="6156325" y="3705225"/>
          <p14:tracePt t="16964" x="5892800" y="3781425"/>
          <p14:tracePt t="17009" x="5759450" y="3829050"/>
          <p14:tracePt t="17058" x="5654675" y="3851275"/>
          <p14:tracePt t="17107" x="5492750" y="3854450"/>
          <p14:tracePt t="17154" x="5226050" y="3854450"/>
          <p14:tracePt t="17201" x="5051425" y="3857625"/>
          <p14:tracePt t="17247" x="4984750" y="3860800"/>
          <p14:tracePt t="17295" x="4889500" y="3860800"/>
          <p14:tracePt t="17342" x="4848225" y="3838575"/>
          <p14:tracePt t="17389" x="4791075" y="3819525"/>
          <p14:tracePt t="17437" x="4784725" y="3790950"/>
          <p14:tracePt t="17484" x="4768850" y="3768725"/>
          <p14:tracePt t="17531" x="4756150" y="3759200"/>
          <p14:tracePt t="17582" x="4794250" y="3736975"/>
          <p14:tracePt t="17636" x="4864100" y="3714750"/>
          <p14:tracePt t="17745" x="4867275" y="3714750"/>
          <p14:tracePt t="17777" x="4870450" y="3714750"/>
          <p14:tracePt t="17824" x="4879975" y="3714750"/>
          <p14:tracePt t="19052" x="4889500" y="3714750"/>
          <p14:tracePt t="19058" x="4908550" y="3714750"/>
          <p14:tracePt t="19066" x="4927600" y="3714750"/>
          <p14:tracePt t="19153" x="5207000" y="3752850"/>
          <p14:tracePt t="19201" x="5651500" y="3778250"/>
          <p14:tracePt t="19248" x="6159500" y="3778250"/>
          <p14:tracePt t="19297" x="6699250" y="3784600"/>
          <p14:tracePt t="19349" x="6997700" y="3784600"/>
          <p14:tracePt t="19403" x="7273925" y="3759200"/>
          <p14:tracePt t="19451" x="7321550" y="3740150"/>
          <p14:tracePt t="19498" x="7331075" y="3736975"/>
          <p14:tracePt t="19545" x="7416800" y="3714750"/>
          <p14:tracePt t="19592" x="7578725" y="3692525"/>
          <p14:tracePt t="19639" x="8108950" y="3654425"/>
          <p14:tracePt t="19687" x="8156575" y="3654425"/>
          <p14:tracePt t="61330" x="8105775" y="3619500"/>
          <p14:tracePt t="61336" x="7623175" y="3378200"/>
          <p14:tracePt t="61351" x="7346950" y="3270250"/>
          <p14:tracePt t="61580" x="3175000" y="2971800"/>
          <p14:tracePt t="61648" x="806450" y="3206750"/>
          <p14:tracePt t="61798" x="10474325" y="611188"/>
          <p14:tracePt t="61806" x="10474325" y="587375"/>
          <p14:tracePt t="61814" x="10474325" y="506413"/>
          <p14:tracePt t="61822" x="10474325" y="403225"/>
          <p14:tracePt t="61830" x="10474325" y="265113"/>
          <p14:tracePt t="61838" x="10440988" y="103188"/>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7FBF46B-9953-4276-A48A-AFFD24BEAE08}"/>
              </a:ext>
            </a:extLst>
          </p:cNvPr>
          <p:cNvSpPr>
            <a:spLocks noGrp="1"/>
          </p:cNvSpPr>
          <p:nvPr>
            <p:ph type="sldNum" sz="quarter" idx="12"/>
          </p:nvPr>
        </p:nvSpPr>
        <p:spPr/>
        <p:txBody>
          <a:bodyPr/>
          <a:lstStyle/>
          <a:p>
            <a:fld id="{EEC9366E-023C-4CFB-B1D7-201B963321B0}" type="slidenum">
              <a:rPr lang="en-US" smtClean="0"/>
              <a:t>12</a:t>
            </a:fld>
            <a:endParaRPr lang="en-US"/>
          </a:p>
        </p:txBody>
      </p:sp>
      <p:pic>
        <p:nvPicPr>
          <p:cNvPr id="5" name="Picture 4">
            <a:extLst>
              <a:ext uri="{FF2B5EF4-FFF2-40B4-BE49-F238E27FC236}">
                <a16:creationId xmlns:a16="http://schemas.microsoft.com/office/drawing/2014/main" id="{81B27755-71BA-427B-B1BC-D0441FB62589}"/>
              </a:ext>
            </a:extLst>
          </p:cNvPr>
          <p:cNvPicPr>
            <a:picLocks noChangeAspect="1"/>
          </p:cNvPicPr>
          <p:nvPr/>
        </p:nvPicPr>
        <p:blipFill>
          <a:blip r:embed="rId4"/>
          <a:stretch>
            <a:fillRect/>
          </a:stretch>
        </p:blipFill>
        <p:spPr>
          <a:xfrm>
            <a:off x="2162964" y="0"/>
            <a:ext cx="7866072" cy="6858000"/>
          </a:xfrm>
          <a:prstGeom prst="rect">
            <a:avLst/>
          </a:prstGeom>
        </p:spPr>
      </p:pic>
      <p:sp>
        <p:nvSpPr>
          <p:cNvPr id="6" name="Rectangle 5">
            <a:extLst>
              <a:ext uri="{FF2B5EF4-FFF2-40B4-BE49-F238E27FC236}">
                <a16:creationId xmlns:a16="http://schemas.microsoft.com/office/drawing/2014/main" id="{E1D60915-3415-4DAB-8462-3D958DCA8DD8}"/>
              </a:ext>
            </a:extLst>
          </p:cNvPr>
          <p:cNvSpPr/>
          <p:nvPr/>
        </p:nvSpPr>
        <p:spPr>
          <a:xfrm>
            <a:off x="4363345" y="4955956"/>
            <a:ext cx="5148869" cy="19020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5275331-6FE9-4D17-8CF5-4C55504A224C}"/>
              </a:ext>
            </a:extLst>
          </p:cNvPr>
          <p:cNvSpPr/>
          <p:nvPr/>
        </p:nvSpPr>
        <p:spPr>
          <a:xfrm>
            <a:off x="3338481" y="202518"/>
            <a:ext cx="6690555" cy="3798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1A7F450-4E96-44F8-B590-1E1FFB2568C9}"/>
              </a:ext>
            </a:extLst>
          </p:cNvPr>
          <p:cNvSpPr/>
          <p:nvPr/>
        </p:nvSpPr>
        <p:spPr>
          <a:xfrm>
            <a:off x="1031390" y="4728257"/>
            <a:ext cx="3562042" cy="9011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00266475"/>
      </p:ext>
    </p:extLst>
  </p:cSld>
  <p:clrMapOvr>
    <a:masterClrMapping/>
  </p:clrMapOvr>
  <mc:AlternateContent xmlns:mc="http://schemas.openxmlformats.org/markup-compatibility/2006" xmlns:p14="http://schemas.microsoft.com/office/powerpoint/2010/main">
    <mc:Choice Requires="p14">
      <p:transition spd="slow" p14:dur="2000" advTm="51781"/>
    </mc:Choice>
    <mc:Fallback xmlns="">
      <p:transition spd="slow" advTm="5178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extLst>
    <p:ext uri="{3A86A75C-4F4B-4683-9AE1-C65F6400EC91}">
      <p14:laserTraceLst xmlns:p14="http://schemas.microsoft.com/office/powerpoint/2010/main">
        <p14:tracePtLst>
          <p14:tracePt t="432" x="4730750" y="4537075"/>
          <p14:tracePt t="438" x="4645025" y="4489450"/>
          <p14:tracePt t="470" x="4403725" y="4416425"/>
          <p14:tracePt t="542" x="4146550" y="4387850"/>
          <p14:tracePt t="627" x="4143375" y="4387850"/>
          <p14:tracePt t="911" x="4140200" y="4387850"/>
          <p14:tracePt t="922" x="4127500" y="4387850"/>
          <p14:tracePt t="927" x="4108450" y="4387850"/>
          <p14:tracePt t="969" x="3937000" y="4419600"/>
          <p14:tracePt t="1011" x="3740150" y="4591050"/>
          <p14:tracePt t="1055" x="3540125" y="5118100"/>
          <p14:tracePt t="1096" x="3470275" y="5400675"/>
          <p14:tracePt t="1139" x="3457575" y="5473700"/>
          <p14:tracePt t="1185" x="3457575" y="5483225"/>
          <p14:tracePt t="2256" x="3448050" y="5483225"/>
          <p14:tracePt t="2263" x="3416300" y="5473700"/>
          <p14:tracePt t="2271" x="3406775" y="5470525"/>
          <p14:tracePt t="2314" x="3346450" y="5441950"/>
          <p14:tracePt t="2357" x="3340100" y="5441950"/>
          <p14:tracePt t="2400" x="3308350" y="5422900"/>
          <p14:tracePt t="2442" x="3292475" y="5419725"/>
          <p14:tracePt t="2486" x="3273425" y="5407025"/>
          <p14:tracePt t="3345" x="3267075" y="5407025"/>
          <p14:tracePt t="3351" x="3257550" y="5407025"/>
          <p14:tracePt t="3359" x="3241675" y="5407025"/>
          <p14:tracePt t="3423" x="3200400" y="5422900"/>
          <p14:tracePt t="3473" x="3197225" y="5422900"/>
          <p14:tracePt t="4009" x="3184525" y="5426075"/>
          <p14:tracePt t="4016" x="3178175" y="5426075"/>
          <p14:tracePt t="4026" x="3168650" y="5422900"/>
          <p14:tracePt t="4084" x="3089275" y="5419725"/>
          <p14:tracePt t="4135" x="3076575" y="5416550"/>
          <p14:tracePt t="4178" x="3028950" y="5413375"/>
          <p14:tracePt t="4221" x="2940050" y="5473700"/>
          <p14:tracePt t="4263" x="2806700" y="5591175"/>
          <p14:tracePt t="4306" x="2771775" y="5692775"/>
          <p14:tracePt t="4349" x="2749550" y="5848350"/>
          <p14:tracePt t="4391" x="2736850" y="5934075"/>
          <p14:tracePt t="4436" x="2733675" y="6003925"/>
          <p14:tracePt t="4476" x="2733675" y="6127750"/>
          <p14:tracePt t="4520" x="2768600" y="6330950"/>
          <p14:tracePt t="4561" x="2806700" y="6416675"/>
          <p14:tracePt t="4603" x="2806700" y="6451600"/>
          <p14:tracePt t="4647" x="2828925" y="6508750"/>
          <p14:tracePt t="4688" x="2863850" y="6565900"/>
          <p14:tracePt t="4731" x="2908300" y="6610350"/>
          <p14:tracePt t="4774" x="3009900" y="6673850"/>
          <p14:tracePt t="4815" x="3143250" y="6734175"/>
          <p14:tracePt t="4866" x="3298825" y="6800850"/>
          <p14:tracePt t="4908" x="3505200" y="6854825"/>
          <p14:tracePt t="4950" x="3695700" y="6854825"/>
          <p14:tracePt t="4993" x="3835400" y="6854825"/>
          <p14:tracePt t="5037" x="3987800" y="6854825"/>
          <p14:tracePt t="5089" x="4127500" y="6835775"/>
          <p14:tracePt t="5138" x="4181475" y="6784975"/>
          <p14:tracePt t="5181" x="4225925" y="6724650"/>
          <p14:tracePt t="5224" x="4314825" y="6629400"/>
          <p14:tracePt t="5267" x="4429125" y="6499225"/>
          <p14:tracePt t="5309" x="4521200" y="6378575"/>
          <p14:tracePt t="5352" x="4546600" y="6219825"/>
          <p14:tracePt t="5395" x="4546600" y="6003925"/>
          <p14:tracePt t="5439" x="4546600" y="5749925"/>
          <p14:tracePt t="5483" x="4425950" y="5527675"/>
          <p14:tracePt t="5525" x="4232275" y="5384800"/>
          <p14:tracePt t="5567" x="4029075" y="5311775"/>
          <p14:tracePt t="5608" x="3905250" y="5276850"/>
          <p14:tracePt t="5649" x="3721100" y="5222875"/>
          <p14:tracePt t="5691" x="3502025" y="5191125"/>
          <p14:tracePt t="5734" x="3305175" y="5165725"/>
          <p14:tracePt t="5778" x="3213100" y="5178425"/>
          <p14:tracePt t="5827" x="3105150" y="5273675"/>
          <p14:tracePt t="5879" x="3009900" y="5419725"/>
          <p14:tracePt t="5922" x="2905125" y="5597525"/>
          <p14:tracePt t="5966" x="2806700" y="5807075"/>
          <p14:tracePt t="6009" x="2755900" y="6115050"/>
          <p14:tracePt t="6053" x="2755900" y="6292850"/>
          <p14:tracePt t="6096" x="2886075" y="6518275"/>
          <p14:tracePt t="6139" x="3073400" y="6673850"/>
          <p14:tracePt t="6182" x="3251200" y="6765925"/>
          <p14:tracePt t="6224" x="3524250" y="6854825"/>
          <p14:tracePt t="6269" x="3651250" y="6854825"/>
          <p14:tracePt t="6313" x="3781425" y="6835775"/>
          <p14:tracePt t="6355" x="3956050" y="6772275"/>
          <p14:tracePt t="6398" x="4210050" y="6607175"/>
          <p14:tracePt t="6441" x="4375150" y="6489700"/>
          <p14:tracePt t="6484" x="4391025" y="6413500"/>
          <p14:tracePt t="6536" x="4340225" y="6172200"/>
          <p14:tracePt t="6582" x="4251325" y="5953125"/>
          <p14:tracePt t="6633" x="4067175" y="5711825"/>
          <p14:tracePt t="6683" x="3930650" y="5578475"/>
          <p14:tracePt t="6726" x="3790950" y="5483225"/>
          <p14:tracePt t="6768" x="3698875" y="5454650"/>
          <p14:tracePt t="6811" x="3584575" y="5445125"/>
          <p14:tracePt t="6854" x="3575050" y="5445125"/>
          <p14:tracePt t="7562" x="3562350" y="5410200"/>
          <p14:tracePt t="7568" x="3552825" y="5365750"/>
          <p14:tracePt t="7575" x="3530600" y="5318125"/>
          <p14:tracePt t="7627" x="3486150" y="5048250"/>
          <p14:tracePt t="7676" x="3289300" y="4225925"/>
          <p14:tracePt t="7720" x="3073400" y="3482975"/>
          <p14:tracePt t="7761" x="2927350" y="3009900"/>
          <p14:tracePt t="7805" x="2765425" y="2578100"/>
          <p14:tracePt t="7848" x="2609850" y="2247900"/>
          <p14:tracePt t="7889" x="2530475" y="2082800"/>
          <p14:tracePt t="7932" x="2479675" y="1943100"/>
          <p14:tracePt t="7974" x="2447925" y="1778000"/>
          <p14:tracePt t="8016" x="2390775" y="1597025"/>
          <p14:tracePt t="8059" x="2336800" y="1482725"/>
          <p14:tracePt t="8101" x="2308225" y="1384300"/>
          <p14:tracePt t="8143" x="2244725" y="1250950"/>
          <p14:tracePt t="8145" x="2241550" y="1225550"/>
          <p14:tracePt t="8186" x="2219325" y="1177925"/>
          <p14:tracePt t="8228" x="2225675" y="1168400"/>
          <p14:tracePt t="8271" x="2257425" y="1168400"/>
          <p14:tracePt t="8314" x="2279650" y="1171575"/>
          <p14:tracePt t="8356" x="2286000" y="1174750"/>
          <p14:tracePt t="8401" x="2308225" y="1187450"/>
          <p14:tracePt t="8444" x="2343150" y="1196975"/>
          <p14:tracePt t="8494" x="2346325" y="1196975"/>
          <p14:tracePt t="8537" x="2365375" y="1206500"/>
          <p14:tracePt t="8579" x="2390775" y="1225550"/>
          <p14:tracePt t="8623" x="2409825" y="1231900"/>
          <p14:tracePt t="8671" x="2425700" y="1247775"/>
          <p14:tracePt t="8713" x="2451100" y="1273175"/>
          <p14:tracePt t="8756" x="2460625" y="1285875"/>
          <p14:tracePt t="8798" x="2473325" y="1304925"/>
          <p14:tracePt t="8841" x="2501900" y="1339850"/>
          <p14:tracePt t="8889" x="2520950" y="1362075"/>
          <p14:tracePt t="10915" x="2527300" y="1362075"/>
          <p14:tracePt t="10920" x="2527300" y="1346200"/>
          <p14:tracePt t="10995" x="2543175" y="1133475"/>
          <p14:tracePt t="11044" x="2552700" y="1006475"/>
          <p14:tracePt t="11092" x="2552700" y="930275"/>
          <p14:tracePt t="11136" x="2552700" y="863600"/>
          <p14:tracePt t="11180" x="2552700" y="850900"/>
          <p14:tracePt t="11228" x="2552700" y="844550"/>
          <p14:tracePt t="11278" x="2565400" y="815975"/>
          <p14:tracePt t="11321" x="2578100" y="733425"/>
          <p14:tracePt t="11363" x="2587625" y="701675"/>
          <p14:tracePt t="12629" x="2587625" y="720725"/>
          <p14:tracePt t="12632" x="2597150" y="784225"/>
          <p14:tracePt t="12640" x="2603500" y="822325"/>
          <p14:tracePt t="12712" x="2660650" y="1311275"/>
          <p14:tracePt t="12755" x="2714625" y="1622425"/>
          <p14:tracePt t="12797" x="2787650" y="1876425"/>
          <p14:tracePt t="12840" x="2933700" y="2222500"/>
          <p14:tracePt t="12883" x="3117850" y="2482850"/>
          <p14:tracePt t="12926" x="3495675" y="2809875"/>
          <p14:tracePt t="12969" x="4038600" y="3213100"/>
          <p14:tracePt t="13011" x="4378325" y="3375025"/>
          <p14:tracePt t="13054" x="4622800" y="3495675"/>
          <p14:tracePt t="13097" x="4838700" y="3584575"/>
          <p14:tracePt t="13146" x="4857750" y="3590925"/>
          <p14:tracePt t="13189" x="4870450" y="3590925"/>
          <p14:tracePt t="13193" x="4876800" y="3590925"/>
          <p14:tracePt t="13231" x="4879975" y="3590925"/>
          <p14:tracePt t="13274" x="4902200" y="3613150"/>
          <p14:tracePt t="13319" x="5022850" y="3724275"/>
          <p14:tracePt t="13364" x="5165725" y="3810000"/>
          <p14:tracePt t="13411" x="5353050" y="3911600"/>
          <p14:tracePt t="13456" x="5553075" y="4025900"/>
          <p14:tracePt t="13497" x="6172200" y="4235450"/>
          <p14:tracePt t="13542" x="6775450" y="4476750"/>
          <p14:tracePt t="13583" x="7235825" y="4619625"/>
          <p14:tracePt t="13624" x="7315200" y="4625975"/>
          <p14:tracePt t="13665" x="7321550" y="4625975"/>
          <p14:tracePt t="13748" x="7286625" y="4625975"/>
          <p14:tracePt t="13790" x="7124700" y="4632325"/>
          <p14:tracePt t="13832" x="6978650" y="4670425"/>
          <p14:tracePt t="13874" x="6972300" y="4689475"/>
          <p14:tracePt t="13918" x="7061200" y="4775200"/>
          <p14:tracePt t="13959" x="7124700" y="4800600"/>
          <p14:tracePt t="14005" x="7131050" y="4800600"/>
          <p14:tracePt t="14048" x="7118350" y="4787900"/>
          <p14:tracePt t="14096" x="7000875" y="4752975"/>
          <p14:tracePt t="14138" x="6864350" y="4743450"/>
          <p14:tracePt t="14179" x="6842125" y="4743450"/>
          <p14:tracePt t="14221" x="6835775" y="4743450"/>
          <p14:tracePt t="14312" x="6835775" y="4740275"/>
          <p14:tracePt t="14450" x="6832600" y="4740275"/>
          <p14:tracePt t="14457" x="6823075" y="4740275"/>
          <p14:tracePt t="14483" x="6800850" y="4740275"/>
          <p14:tracePt t="14525" x="6772275" y="4740275"/>
          <p14:tracePt t="14567" x="6756400" y="4740275"/>
          <p14:tracePt t="14616" x="6750050" y="4740275"/>
          <p14:tracePt t="14658" x="6746875" y="4740275"/>
          <p14:tracePt t="15067" x="6743700" y="4740275"/>
          <p14:tracePt t="15074" x="6727825" y="4730750"/>
          <p14:tracePt t="15088" x="6718300" y="4721225"/>
          <p14:tracePt t="15134" x="6546850" y="4597400"/>
          <p14:tracePt t="15178" x="6299200" y="4486275"/>
          <p14:tracePt t="15220" x="6184900" y="4467225"/>
          <p14:tracePt t="15262" x="6029325" y="4464050"/>
          <p14:tracePt t="15305" x="5842000" y="4464050"/>
          <p14:tracePt t="15347" x="5651500" y="4464050"/>
          <p14:tracePt t="15389" x="5245100" y="4457700"/>
          <p14:tracePt t="15432" x="4794250" y="4451350"/>
          <p14:tracePt t="15474" x="4600575" y="4445000"/>
          <p14:tracePt t="15516" x="4587875" y="4445000"/>
          <p14:tracePt t="15558" x="4549775" y="4445000"/>
          <p14:tracePt t="15600" x="4413250" y="4413250"/>
          <p14:tracePt t="15644" x="4225925" y="4400550"/>
          <p14:tracePt t="15686" x="4064000" y="4391025"/>
          <p14:tracePt t="15729" x="3924300" y="4384675"/>
          <p14:tracePt t="15771" x="3908425" y="4381500"/>
          <p14:tracePt t="15814" x="3892550" y="4381500"/>
          <p14:tracePt t="15858" x="3851275" y="4375150"/>
          <p14:tracePt t="15900" x="3790950" y="4362450"/>
          <p14:tracePt t="15942" x="3756025" y="4362450"/>
          <p14:tracePt t="15986" x="3727450" y="4362450"/>
          <p14:tracePt t="16027" x="3667125" y="4378325"/>
          <p14:tracePt t="16070" x="3644900" y="4381500"/>
          <p14:tracePt t="16112" x="3629025" y="4397375"/>
          <p14:tracePt t="16156" x="3629025" y="4406900"/>
          <p14:tracePt t="16160" x="3629025" y="4416425"/>
          <p14:tracePt t="16206" x="3629025" y="4425950"/>
          <p14:tracePt t="16247" x="3632200" y="4429125"/>
          <p14:tracePt t="16545" x="3625850" y="4406900"/>
          <p14:tracePt t="16554" x="3613150" y="4384675"/>
          <p14:tracePt t="16600" x="3552825" y="4349750"/>
          <p14:tracePt t="16642" x="3514725" y="4333875"/>
          <p14:tracePt t="16683" x="3492500" y="4327525"/>
          <p14:tracePt t="16724" x="3486150" y="4327525"/>
          <p14:tracePt t="16764" x="3470275" y="4327525"/>
          <p14:tracePt t="16806" x="3467100" y="4327525"/>
          <p14:tracePt t="24061" x="3473450" y="4327525"/>
          <p14:tracePt t="24068" x="3530600" y="4346575"/>
          <p14:tracePt t="24074" x="3571875" y="4359275"/>
          <p14:tracePt t="24236" x="4533900" y="4438650"/>
          <p14:tracePt t="24279" x="5197475" y="4483100"/>
          <p14:tracePt t="24332" x="5540375" y="4514850"/>
          <p14:tracePt t="24379" x="5613400" y="4502150"/>
          <p14:tracePt t="24420" x="5626100" y="4476750"/>
          <p14:tracePt t="24463" x="5670550" y="4435475"/>
          <p14:tracePt t="24509" x="5734050" y="4406900"/>
          <p14:tracePt t="24554" x="5975350" y="4365625"/>
          <p14:tracePt t="24597" x="6197600" y="4327525"/>
          <p14:tracePt t="24640" x="6216650" y="4324350"/>
          <p14:tracePt t="24682" x="6219825" y="4321175"/>
          <p14:tracePt t="32677" x="6219825" y="4295775"/>
          <p14:tracePt t="32683" x="6200775" y="4235450"/>
          <p14:tracePt t="32691" x="6194425" y="4203700"/>
          <p14:tracePt t="32897" x="6251575" y="3387725"/>
          <p14:tracePt t="32939" x="6273800" y="3273425"/>
          <p14:tracePt t="32982" x="6273800" y="3105150"/>
          <p14:tracePt t="33024" x="6330950" y="2838450"/>
          <p14:tracePt t="33070" x="6334125" y="2593975"/>
          <p14:tracePt t="33114" x="6267450" y="2413000"/>
          <p14:tracePt t="33157" x="6073775" y="2168525"/>
          <p14:tracePt t="33205" x="5705475" y="1806575"/>
          <p14:tracePt t="33248" x="5521325" y="1603375"/>
          <p14:tracePt t="33291" x="5365750" y="1425575"/>
          <p14:tracePt t="33333" x="5257800" y="1355725"/>
          <p14:tracePt t="33376" x="5140325" y="1317625"/>
          <p14:tracePt t="33419" x="4924425" y="1282700"/>
          <p14:tracePt t="33464" x="4867275" y="1266825"/>
          <p14:tracePt t="33514" x="4597400" y="1152525"/>
          <p14:tracePt t="33557" x="4457700" y="1101725"/>
          <p14:tracePt t="33600" x="4429125" y="1092200"/>
          <p14:tracePt t="33836" x="4397375" y="1092200"/>
          <p14:tracePt t="33855" x="4356100" y="1095375"/>
          <p14:tracePt t="33905" x="4308475" y="1123950"/>
          <p14:tracePt t="33990" x="4327525" y="1152525"/>
          <p14:tracePt t="34032" x="4343400" y="1162050"/>
          <p14:tracePt t="34076" x="4356100" y="1225550"/>
          <p14:tracePt t="34117" x="4403725" y="1292225"/>
          <p14:tracePt t="34160" x="4422775" y="1308100"/>
          <p14:tracePt t="34202" x="4445000" y="1323975"/>
          <p14:tracePt t="34245" x="4540250" y="1368425"/>
          <p14:tracePt t="34287" x="4603750" y="1393825"/>
          <p14:tracePt t="34331" x="4740275" y="1409700"/>
          <p14:tracePt t="34373" x="4927600" y="1419225"/>
          <p14:tracePt t="34415" x="5038725" y="1422400"/>
          <p14:tracePt t="34457" x="5137150" y="1422400"/>
          <p14:tracePt t="34499" x="5349875" y="1387475"/>
          <p14:tracePt t="34542" x="5553075" y="1387475"/>
          <p14:tracePt t="34584" x="5645150" y="1387475"/>
          <p14:tracePt t="34626" x="5800725" y="1365250"/>
          <p14:tracePt t="34669" x="6013450" y="1323975"/>
          <p14:tracePt t="34712" x="6054725" y="1311275"/>
          <p14:tracePt t="34766" x="6073775" y="1292225"/>
          <p14:tracePt t="34808" x="6099175" y="1276350"/>
          <p14:tracePt t="34856" x="6121400" y="1254125"/>
          <p14:tracePt t="34898" x="6121400" y="1235075"/>
          <p14:tracePt t="34941" x="6121400" y="1219200"/>
          <p14:tracePt t="34983" x="6118225" y="1193800"/>
          <p14:tracePt t="35026" x="6080125" y="1152525"/>
          <p14:tracePt t="35074" x="6022975" y="1114425"/>
          <p14:tracePt t="35117" x="5819775" y="1101725"/>
          <p14:tracePt t="35159" x="5584825" y="1092200"/>
          <p14:tracePt t="35202" x="5467350" y="1082675"/>
          <p14:tracePt t="35245" x="5273675" y="1082675"/>
          <p14:tracePt t="35287" x="5133975" y="1082675"/>
          <p14:tracePt t="35330" x="5070475" y="1085850"/>
          <p14:tracePt t="35372" x="4946650" y="1104900"/>
          <p14:tracePt t="35414" x="4772025" y="1149350"/>
          <p14:tracePt t="35456" x="4632325" y="1181100"/>
          <p14:tracePt t="35498" x="4537075" y="1196975"/>
          <p14:tracePt t="35549" x="4464050" y="1228725"/>
          <p14:tracePt t="35602" x="4391025" y="1250950"/>
          <p14:tracePt t="35645" x="4270375" y="1279525"/>
          <p14:tracePt t="35688" x="4124325" y="1301750"/>
          <p14:tracePt t="35730" x="3971925" y="1323975"/>
          <p14:tracePt t="35773" x="3889375" y="1349375"/>
          <p14:tracePt t="35814" x="3835400" y="1365250"/>
          <p14:tracePt t="35857" x="3810000" y="1374775"/>
          <p14:tracePt t="35899" x="3756025" y="1422400"/>
          <p14:tracePt t="35941" x="3721100" y="1457325"/>
          <p14:tracePt t="35983" x="3708400" y="1495425"/>
          <p14:tracePt t="36025" x="3705225" y="1514475"/>
          <p14:tracePt t="36072" x="3711575" y="1533525"/>
          <p14:tracePt t="36115" x="3727450" y="1543050"/>
          <p14:tracePt t="36157" x="3784600" y="1562100"/>
          <p14:tracePt t="36198" x="3835400" y="1581150"/>
          <p14:tracePt t="36242" x="3876675" y="1593850"/>
          <p14:tracePt t="36285" x="4000500" y="1641475"/>
          <p14:tracePt t="36327" x="4117975" y="1651000"/>
          <p14:tracePt t="36369" x="4251325" y="1651000"/>
          <p14:tracePt t="36412" x="4483100" y="1651000"/>
          <p14:tracePt t="36465" x="4797425" y="1651000"/>
          <p14:tracePt t="36512" x="5121275" y="1651000"/>
          <p14:tracePt t="36555" x="5308600" y="1644650"/>
          <p14:tracePt t="36597" x="5448300" y="1609725"/>
          <p14:tracePt t="36639" x="5638800" y="1524000"/>
          <p14:tracePt t="36683" x="5781675" y="1454150"/>
          <p14:tracePt t="36724" x="5845175" y="1428750"/>
          <p14:tracePt t="36766" x="5902325" y="1390650"/>
          <p14:tracePt t="36815" x="5946775" y="1333500"/>
          <p14:tracePt t="36866" x="5953125" y="1241425"/>
          <p14:tracePt t="36908" x="5921375" y="1162050"/>
          <p14:tracePt t="36950" x="5908675" y="1149350"/>
          <p14:tracePt t="37004" x="5768975" y="1127125"/>
          <p14:tracePt t="37050" x="5499100" y="1095375"/>
          <p14:tracePt t="37093" x="5384800" y="1095375"/>
          <p14:tracePt t="37134" x="5302250" y="1098550"/>
          <p14:tracePt t="37177" x="5194300" y="1117600"/>
          <p14:tracePt t="37219" x="5006975" y="1139825"/>
          <p14:tracePt t="37261" x="4899025" y="1162050"/>
          <p14:tracePt t="37304" x="4819650" y="1187450"/>
          <p14:tracePt t="37347" x="4733925" y="1219200"/>
          <p14:tracePt t="37389" x="4657725" y="1244600"/>
          <p14:tracePt t="37435" x="4578350" y="1282700"/>
          <p14:tracePt t="37482" x="4502150" y="1320800"/>
          <p14:tracePt t="37529" x="4445000" y="1352550"/>
          <p14:tracePt t="37572" x="4394200" y="1377950"/>
          <p14:tracePt t="37621" x="4378325" y="1393825"/>
          <p14:tracePt t="37667" x="4330700" y="1447800"/>
          <p14:tracePt t="37714" x="4311650" y="1476375"/>
          <p14:tracePt t="46231" x="4324350" y="1517650"/>
          <p14:tracePt t="46237" x="4397375" y="1619250"/>
          <p14:tracePt t="46427" x="4686300" y="2298700"/>
          <p14:tracePt t="46500" x="4879975" y="2765425"/>
          <p14:tracePt t="46564" x="5210175" y="3406775"/>
          <p14:tracePt t="46630" x="5651500" y="4073525"/>
          <p14:tracePt t="46695" x="6000750" y="4549775"/>
          <p14:tracePt t="46759" x="6327775" y="4924425"/>
          <p14:tracePt t="46829" x="6937375" y="5387975"/>
          <p14:tracePt t="46873" x="7740650" y="5797550"/>
          <p14:tracePt t="46917" x="8791575" y="6248400"/>
          <p14:tracePt t="46961" x="9677400" y="6534150"/>
          <p14:tracePt t="47006" x="10023475" y="6638925"/>
          <p14:tracePt t="47049" x="10042525" y="6705600"/>
          <p14:tracePt t="47094" x="10013950" y="6781800"/>
          <p14:tracePt t="47139" x="9902825" y="6851650"/>
          <p14:tracePt t="47183" x="9842500" y="6854825"/>
          <p14:tracePt t="47301" x="9842500" y="6832600"/>
          <p14:tracePt t="47317" x="9842500" y="6705600"/>
          <p14:tracePt t="47361" x="9769475" y="6451600"/>
          <p14:tracePt t="47405" x="9578975" y="6334125"/>
          <p14:tracePt t="47449" x="9328150" y="6283325"/>
          <p14:tracePt t="47494" x="9118600" y="6261100"/>
          <p14:tracePt t="47544" x="8905875" y="6226175"/>
          <p14:tracePt t="47589" x="8658225" y="6137275"/>
          <p14:tracePt t="47641" x="8626475" y="6076950"/>
          <p14:tracePt t="47692" x="8550275" y="6007100"/>
          <p14:tracePt t="47736" x="8470900" y="5953125"/>
          <p14:tracePt t="47780" x="8366125" y="5946775"/>
          <p14:tracePt t="47824" x="8080375" y="5959475"/>
          <p14:tracePt t="47869" x="7947025" y="5981700"/>
          <p14:tracePt t="47913" x="7912100" y="5984875"/>
          <p14:tracePt t="47957" x="7864475" y="6013450"/>
          <p14:tracePt t="48001" x="7813675" y="6080125"/>
          <p14:tracePt t="48056" x="7791450" y="6410325"/>
          <p14:tracePt t="48102" x="7807325" y="6594475"/>
          <p14:tracePt t="48146" x="7816850" y="6613525"/>
          <p14:tracePt t="48190" x="7867650" y="6619875"/>
          <p14:tracePt t="48233" x="7880350" y="6619875"/>
          <p14:tracePt t="48277" x="7902575" y="6575425"/>
          <p14:tracePt t="48321" x="7915275" y="6518275"/>
          <p14:tracePt t="48369" x="7953375" y="6454775"/>
          <p14:tracePt t="48421" x="7956550" y="6384925"/>
          <p14:tracePt t="48465" x="7959725" y="6245225"/>
          <p14:tracePt t="48509" x="7953375" y="6105525"/>
          <p14:tracePt t="48552" x="7943850" y="6089650"/>
          <p14:tracePt t="48596" x="7943850" y="6083300"/>
          <p14:tracePt t="49798" x="7937500" y="6057900"/>
          <p14:tracePt t="49804" x="7915275" y="6003925"/>
          <p14:tracePt t="49888" x="7531100" y="5553075"/>
          <p14:tracePt t="49933" x="6899275" y="5035550"/>
          <p14:tracePt t="49976" x="6140450" y="4486275"/>
          <p14:tracePt t="50020" x="4489450" y="3708400"/>
          <p14:tracePt t="50072" x="2990850" y="3063875"/>
          <p14:tracePt t="50124" x="2047875" y="2740025"/>
          <p14:tracePt t="50167" x="1044575" y="2473325"/>
          <p14:tracePt t="50213" x="558800" y="2384425"/>
          <p14:tracePt t="50255" x="215900" y="2460625"/>
          <p14:tracePt t="50425" x="6350" y="1933575"/>
          <p14:tracePt t="50429" x="19050" y="1885950"/>
          <p14:tracePt t="50440" x="28575" y="1854200"/>
          <p14:tracePt t="50489" x="50800" y="1771650"/>
          <p14:tracePt t="50533" x="57150" y="1733550"/>
          <p14:tracePt t="50577" x="57150" y="1720850"/>
          <p14:tracePt t="50627" x="28575" y="1698625"/>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198CB-38FA-44C8-93D8-FFF4AA8EB45A}"/>
              </a:ext>
            </a:extLst>
          </p:cNvPr>
          <p:cNvSpPr>
            <a:spLocks noGrp="1"/>
          </p:cNvSpPr>
          <p:nvPr>
            <p:ph type="title"/>
          </p:nvPr>
        </p:nvSpPr>
        <p:spPr/>
        <p:txBody>
          <a:bodyPr/>
          <a:lstStyle/>
          <a:p>
            <a:r>
              <a:rPr lang="en-US"/>
              <a:t>Other key questions (answered in the paper)</a:t>
            </a:r>
          </a:p>
        </p:txBody>
      </p:sp>
      <p:sp>
        <p:nvSpPr>
          <p:cNvPr id="3" name="Content Placeholder 2">
            <a:extLst>
              <a:ext uri="{FF2B5EF4-FFF2-40B4-BE49-F238E27FC236}">
                <a16:creationId xmlns:a16="http://schemas.microsoft.com/office/drawing/2014/main" id="{B4883236-F8EB-4781-A960-F4F3DA6258C3}"/>
              </a:ext>
            </a:extLst>
          </p:cNvPr>
          <p:cNvSpPr>
            <a:spLocks noGrp="1"/>
          </p:cNvSpPr>
          <p:nvPr>
            <p:ph idx="1"/>
          </p:nvPr>
        </p:nvSpPr>
        <p:spPr>
          <a:xfrm>
            <a:off x="838201" y="1825624"/>
            <a:ext cx="7968574" cy="2989819"/>
          </a:xfrm>
        </p:spPr>
        <p:txBody>
          <a:bodyPr>
            <a:normAutofit/>
          </a:bodyPr>
          <a:lstStyle/>
          <a:p>
            <a:pPr marL="514350" indent="-514350">
              <a:buFont typeface="+mj-lt"/>
              <a:buAutoNum type="arabicPeriod"/>
            </a:pPr>
            <a:r>
              <a:rPr lang="en-US"/>
              <a:t>How do gains from diPs compare with technique X?</a:t>
            </a:r>
          </a:p>
          <a:p>
            <a:pPr marL="514350" indent="-514350">
              <a:buFont typeface="+mj-lt"/>
              <a:buAutoNum type="arabicPeriod"/>
            </a:pPr>
            <a:r>
              <a:rPr lang="en-US"/>
              <a:t>Can diPs </a:t>
            </a:r>
            <a:r>
              <a:rPr lang="en-US">
                <a:solidFill>
                  <a:srgbClr val="0000FF"/>
                </a:solidFill>
              </a:rPr>
              <a:t>converge</a:t>
            </a:r>
            <a:r>
              <a:rPr lang="en-US"/>
              <a:t> quickly?</a:t>
            </a:r>
          </a:p>
          <a:p>
            <a:pPr marL="514350" indent="-514350">
              <a:buFont typeface="+mj-lt"/>
              <a:buAutoNum type="arabicPeriod"/>
            </a:pPr>
            <a:r>
              <a:rPr lang="en-US"/>
              <a:t>Does </a:t>
            </a:r>
            <a:r>
              <a:rPr lang="en-US">
                <a:solidFill>
                  <a:srgbClr val="0000FF"/>
                </a:solidFill>
              </a:rPr>
              <a:t>statistic choice </a:t>
            </a:r>
            <a:r>
              <a:rPr lang="en-US"/>
              <a:t>matter?</a:t>
            </a:r>
          </a:p>
          <a:p>
            <a:pPr marL="514350" indent="-514350">
              <a:buFont typeface="+mj-lt"/>
              <a:buAutoNum type="arabicPeriod"/>
            </a:pPr>
            <a:r>
              <a:rPr lang="en-US"/>
              <a:t>How to </a:t>
            </a:r>
            <a:r>
              <a:rPr lang="en-US">
                <a:solidFill>
                  <a:srgbClr val="0000FF"/>
                </a:solidFill>
              </a:rPr>
              <a:t>update statistics </a:t>
            </a:r>
            <a:r>
              <a:rPr lang="en-US"/>
              <a:t>when data changes?</a:t>
            </a:r>
          </a:p>
        </p:txBody>
      </p:sp>
      <p:sp>
        <p:nvSpPr>
          <p:cNvPr id="5" name="Slide Number Placeholder 4">
            <a:extLst>
              <a:ext uri="{FF2B5EF4-FFF2-40B4-BE49-F238E27FC236}">
                <a16:creationId xmlns:a16="http://schemas.microsoft.com/office/drawing/2014/main" id="{4884D8CC-A4A3-45D6-9D06-7D5E0294A353}"/>
              </a:ext>
            </a:extLst>
          </p:cNvPr>
          <p:cNvSpPr>
            <a:spLocks noGrp="1"/>
          </p:cNvSpPr>
          <p:nvPr>
            <p:ph type="sldNum" sz="quarter" idx="12"/>
          </p:nvPr>
        </p:nvSpPr>
        <p:spPr/>
        <p:txBody>
          <a:bodyPr/>
          <a:lstStyle/>
          <a:p>
            <a:fld id="{EEC9366E-023C-4CFB-B1D7-201B963321B0}" type="slidenum">
              <a:rPr lang="en-US" smtClean="0"/>
              <a:t>13</a:t>
            </a:fld>
            <a:endParaRPr lang="en-US"/>
          </a:p>
        </p:txBody>
      </p:sp>
    </p:spTree>
    <p:extLst>
      <p:ext uri="{BB962C8B-B14F-4D97-AF65-F5344CB8AC3E}">
        <p14:creationId xmlns:p14="http://schemas.microsoft.com/office/powerpoint/2010/main" val="1441530325"/>
      </p:ext>
    </p:extLst>
  </p:cSld>
  <p:clrMapOvr>
    <a:masterClrMapping/>
  </p:clrMapOvr>
  <mc:AlternateContent xmlns:mc="http://schemas.openxmlformats.org/markup-compatibility/2006" xmlns:p14="http://schemas.microsoft.com/office/powerpoint/2010/main">
    <mc:Choice Requires="p14">
      <p:transition spd="slow" p14:dur="2000" advTm="65017"/>
    </mc:Choice>
    <mc:Fallback xmlns="">
      <p:transition spd="slow" advTm="65017"/>
    </mc:Fallback>
  </mc:AlternateContent>
  <p:extLst>
    <p:ext uri="{3A86A75C-4F4B-4683-9AE1-C65F6400EC91}">
      <p14:laserTraceLst xmlns:p14="http://schemas.microsoft.com/office/powerpoint/2010/main">
        <p14:tracePtLst>
          <p14:tracePt t="6235" x="3622675" y="1673225"/>
          <p14:tracePt t="6239" x="3775075" y="1752600"/>
          <p14:tracePt t="6253" x="3962400" y="1835150"/>
          <p14:tracePt t="6437" x="7162800" y="2460625"/>
          <p14:tracePt t="6488" x="8048625" y="2606675"/>
          <p14:tracePt t="6537" x="9029700" y="2736850"/>
          <p14:tracePt t="6586" x="9204325" y="2771775"/>
          <p14:tracePt t="6637" x="9315450" y="2778125"/>
          <p14:tracePt t="6686" x="9493250" y="2746375"/>
          <p14:tracePt t="6688" x="9505950" y="2733675"/>
          <p14:tracePt t="6737" x="9512300" y="2698750"/>
          <p14:tracePt t="6786" x="9439275" y="2587625"/>
          <p14:tracePt t="6836" x="9242425" y="2562225"/>
          <p14:tracePt t="6887" x="8915400" y="2562225"/>
          <p14:tracePt t="6937" x="8791575" y="2546350"/>
          <p14:tracePt t="6987" x="8785225" y="2517775"/>
          <p14:tracePt t="7037" x="8718550" y="2432050"/>
          <p14:tracePt t="7087" x="8562975" y="2425700"/>
          <p14:tracePt t="7137" x="8213725" y="2425700"/>
          <p14:tracePt t="7186" x="8204200" y="2432050"/>
          <p14:tracePt t="7237" x="8312150" y="2425700"/>
          <p14:tracePt t="7288" x="8305800" y="2422525"/>
          <p14:tracePt t="7337" x="8194675" y="2413000"/>
          <p14:tracePt t="7386" x="8191500" y="2413000"/>
          <p14:tracePt t="7437" x="8210550" y="2378075"/>
          <p14:tracePt t="7488" x="8210550" y="2374900"/>
          <p14:tracePt t="7536" x="8194675" y="2352675"/>
          <p14:tracePt t="7768" x="8191500" y="2349500"/>
          <p14:tracePt t="8874" x="8169275" y="2343150"/>
          <p14:tracePt t="8880" x="8118475" y="2336800"/>
          <p14:tracePt t="8889" x="8067675" y="2333625"/>
          <p14:tracePt t="8937" x="7407275" y="2301875"/>
          <p14:tracePt t="8987" x="6988175" y="2301875"/>
          <p14:tracePt t="9037" x="6867525" y="2305050"/>
          <p14:tracePt t="9045" x="6848475" y="2308225"/>
          <p14:tracePt t="9088" x="6667500" y="2346325"/>
          <p14:tracePt t="9137" x="6286500" y="2393950"/>
          <p14:tracePt t="9186" x="5835650" y="2397125"/>
          <p14:tracePt t="9237" x="5461000" y="2397125"/>
          <p14:tracePt t="9287" x="5003800" y="2397125"/>
          <p14:tracePt t="9337" x="4575175" y="2403475"/>
          <p14:tracePt t="9386" x="4457700" y="2419350"/>
          <p14:tracePt t="9648" x="4457700" y="2416175"/>
          <p14:tracePt t="9659" x="4460875" y="2406650"/>
          <p14:tracePt t="9670" x="4467225" y="2397125"/>
          <p14:tracePt t="9720" x="4540250" y="2298700"/>
          <p14:tracePt t="9770" x="4540250" y="2295525"/>
          <p14:tracePt t="31048" x="4540250" y="2292350"/>
          <p14:tracePt t="31052" x="4537075" y="2292350"/>
          <p14:tracePt t="31070" x="4495800" y="2301875"/>
          <p14:tracePt t="31254" x="3603625" y="2603500"/>
          <p14:tracePt t="31304" x="3467100" y="2647950"/>
          <p14:tracePt t="31354" x="3435350" y="2660650"/>
          <p14:tracePt t="31404" x="3155950" y="2698750"/>
          <p14:tracePt t="31453" x="3149600" y="2701925"/>
          <p14:tracePt t="31504" x="2863850" y="2774950"/>
          <p14:tracePt t="31553" x="2600325" y="2832100"/>
          <p14:tracePt t="31654" x="2524125" y="2816225"/>
          <p14:tracePt t="31704" x="2498725" y="2809875"/>
          <p14:tracePt t="48625" x="2505075" y="2809875"/>
          <p14:tracePt t="48630" x="2530475" y="2806700"/>
          <p14:tracePt t="48637" x="2578100" y="2835275"/>
          <p14:tracePt t="48787" x="2908300" y="3114675"/>
          <p14:tracePt t="48837" x="2965450" y="3175000"/>
          <p14:tracePt t="48887" x="3117850" y="3273425"/>
          <p14:tracePt t="48937" x="3295650" y="3384550"/>
          <p14:tracePt t="48988" x="3375025" y="3413125"/>
          <p14:tracePt t="49037" x="3346450" y="3413125"/>
          <p14:tracePt t="49090" x="3314700" y="3435350"/>
          <p14:tracePt t="49187" x="3257550" y="3422650"/>
          <p14:tracePt t="49237" x="3238500" y="3416300"/>
          <p14:tracePt t="49287" x="3197225" y="3378200"/>
          <p14:tracePt t="49337" x="3149600" y="3359150"/>
          <p14:tracePt t="49387" x="3168650" y="3343275"/>
          <p14:tracePt t="49437" x="3175000" y="3340100"/>
          <p14:tracePt t="55155" x="3171825" y="3346450"/>
          <p14:tracePt t="55159" x="3168650" y="3365500"/>
          <p14:tracePt t="55170" x="3168650" y="3368675"/>
          <p14:tracePt t="55254" x="3149600" y="3435350"/>
          <p14:tracePt t="55307" x="3130550" y="3467100"/>
          <p14:tracePt t="55354" x="3130550" y="3489325"/>
          <p14:tracePt t="55404" x="3130550" y="3505200"/>
          <p14:tracePt t="55455" x="3114675" y="3546475"/>
          <p14:tracePt t="55504" x="3114675" y="3587750"/>
          <p14:tracePt t="55555" x="3111500" y="3619500"/>
          <p14:tracePt t="55604" x="3111500" y="3644900"/>
          <p14:tracePt t="55654" x="3108325" y="3660775"/>
          <p14:tracePt t="55704" x="3105150" y="3689350"/>
          <p14:tracePt t="55754" x="3101975" y="3714750"/>
          <p14:tracePt t="55804" x="3098800" y="3717925"/>
          <p14:tracePt t="55854" x="3086100" y="3736975"/>
          <p14:tracePt t="55904" x="3054350" y="3768725"/>
          <p14:tracePt t="55954" x="3048000" y="3775075"/>
          <p14:tracePt t="56047" x="3054350" y="3775075"/>
          <p14:tracePt t="56053" x="3067050" y="3775075"/>
          <p14:tracePt t="56104" x="3133725" y="3771900"/>
          <p14:tracePt t="56154" x="3168650" y="3759200"/>
          <p14:tracePt t="56204" x="3178175" y="3759200"/>
          <p14:tracePt t="56406" x="3181350" y="3759200"/>
          <p14:tracePt t="56758" x="3178175" y="3759200"/>
          <p14:tracePt t="56767" x="3168650" y="3759200"/>
          <p14:tracePt t="56773" x="3165475" y="3759200"/>
          <p14:tracePt t="56837" x="3162300" y="3759200"/>
          <p14:tracePt t="60856" x="3209925" y="3759200"/>
          <p14:tracePt t="60863" x="3257550" y="3759200"/>
          <p14:tracePt t="60873" x="3314700" y="3759200"/>
          <p14:tracePt t="60954" x="3606800" y="3794125"/>
          <p14:tracePt t="61054" x="3587750" y="3794125"/>
          <p14:tracePt t="61104" x="3552825" y="3806825"/>
          <p14:tracePt t="62873" x="3543300" y="3806825"/>
          <p14:tracePt t="62879" x="3467100" y="3771900"/>
          <p14:tracePt t="62888" x="3444875" y="3759200"/>
          <p14:tracePt t="62987" x="3397250" y="3749675"/>
          <p14:tracePt t="63039" x="3327400" y="3736975"/>
          <p14:tracePt t="63087" x="3219450" y="3698875"/>
          <p14:tracePt t="63138" x="2940050" y="3590925"/>
          <p14:tracePt t="63187" x="2111375" y="3355975"/>
          <p14:tracePt t="63239" x="1606550" y="3302000"/>
          <p14:tracePt t="63287" x="1127125" y="3282950"/>
          <p14:tracePt t="63337" x="866775" y="3282950"/>
          <p14:tracePt t="63387" x="806450" y="3282950"/>
          <p14:tracePt t="63616" x="790575" y="3282950"/>
          <p14:tracePt t="63624" x="723900" y="3308350"/>
          <p14:tracePt t="63630" x="673100" y="3317875"/>
          <p14:tracePt t="63670" x="508000" y="3305175"/>
          <p14:tracePt t="63721" x="317500" y="3244850"/>
          <p14:tracePt t="63774" x="263525" y="3181350"/>
          <p14:tracePt t="63821" x="111125" y="3079750"/>
          <p14:tracePt t="63870" x="9525" y="3038475"/>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29A4-0C2F-4360-A0F3-A7AEBBA9CEE9}"/>
              </a:ext>
            </a:extLst>
          </p:cNvPr>
          <p:cNvSpPr>
            <a:spLocks noGrp="1"/>
          </p:cNvSpPr>
          <p:nvPr>
            <p:ph type="title"/>
          </p:nvPr>
        </p:nvSpPr>
        <p:spPr>
          <a:xfrm>
            <a:off x="838199" y="365125"/>
            <a:ext cx="11233107" cy="1325563"/>
          </a:xfrm>
        </p:spPr>
        <p:txBody>
          <a:bodyPr/>
          <a:lstStyle/>
          <a:p>
            <a:r>
              <a:rPr lang="en-US"/>
              <a:t>diPs offer sideways information passing in the QO</a:t>
            </a:r>
          </a:p>
        </p:txBody>
      </p:sp>
      <p:sp>
        <p:nvSpPr>
          <p:cNvPr id="3" name="TextBox 2">
            <a:extLst>
              <a:ext uri="{FF2B5EF4-FFF2-40B4-BE49-F238E27FC236}">
                <a16:creationId xmlns:a16="http://schemas.microsoft.com/office/drawing/2014/main" id="{60C07367-2600-46A3-A685-C3F3AD5DF39B}"/>
              </a:ext>
            </a:extLst>
          </p:cNvPr>
          <p:cNvSpPr txBox="1"/>
          <p:nvPr/>
        </p:nvSpPr>
        <p:spPr>
          <a:xfrm>
            <a:off x="721425" y="1807455"/>
            <a:ext cx="4654544" cy="1015663"/>
          </a:xfrm>
          <a:prstGeom prst="rect">
            <a:avLst/>
          </a:prstGeom>
          <a:noFill/>
        </p:spPr>
        <p:txBody>
          <a:bodyPr wrap="none" rtlCol="0">
            <a:spAutoFit/>
          </a:bodyPr>
          <a:lstStyle/>
          <a:p>
            <a:pPr marL="285750" indent="-285750">
              <a:buFont typeface="Arial" panose="020B0604020202020204" pitchFamily="34" charset="0"/>
              <a:buChar char="•"/>
            </a:pPr>
            <a:r>
              <a:rPr lang="en-US" sz="2000">
                <a:sym typeface="Wingdings" panose="05000000000000000000" pitchFamily="2" charset="2"/>
              </a:rPr>
              <a:t>Operate </a:t>
            </a:r>
            <a:r>
              <a:rPr lang="en-US" sz="2000">
                <a:solidFill>
                  <a:srgbClr val="0000FF"/>
                </a:solidFill>
                <a:sym typeface="Wingdings" panose="05000000000000000000" pitchFamily="2" charset="2"/>
              </a:rPr>
              <a:t>exclusively</a:t>
            </a:r>
            <a:r>
              <a:rPr lang="en-US" sz="2000">
                <a:sym typeface="Wingdings" panose="05000000000000000000" pitchFamily="2" charset="2"/>
              </a:rPr>
              <a:t> during query planning</a:t>
            </a:r>
          </a:p>
          <a:p>
            <a:pPr marL="285750" indent="-285750">
              <a:buFont typeface="Arial" panose="020B0604020202020204" pitchFamily="34" charset="0"/>
              <a:buChar char="•"/>
            </a:pPr>
            <a:r>
              <a:rPr lang="en-US" sz="2000">
                <a:sym typeface="Wingdings" panose="05000000000000000000" pitchFamily="2" charset="2"/>
              </a:rPr>
              <a:t>Rely only on </a:t>
            </a:r>
            <a:r>
              <a:rPr lang="en-US" sz="2000">
                <a:solidFill>
                  <a:srgbClr val="0000FF"/>
                </a:solidFill>
                <a:sym typeface="Wingdings" panose="05000000000000000000" pitchFamily="2" charset="2"/>
              </a:rPr>
              <a:t>coarse summary </a:t>
            </a:r>
            <a:r>
              <a:rPr lang="en-US" sz="2000">
                <a:sym typeface="Wingdings" panose="05000000000000000000" pitchFamily="2" charset="2"/>
              </a:rPr>
              <a:t>statistics</a:t>
            </a:r>
          </a:p>
          <a:p>
            <a:pPr marL="285750" indent="-285750">
              <a:buFont typeface="Arial" panose="020B0604020202020204" pitchFamily="34" charset="0"/>
              <a:buChar char="•"/>
            </a:pPr>
            <a:r>
              <a:rPr lang="en-US" sz="2000">
                <a:sym typeface="Wingdings" panose="05000000000000000000" pitchFamily="2" charset="2"/>
              </a:rPr>
              <a:t>Support </a:t>
            </a:r>
            <a:r>
              <a:rPr lang="en-US" sz="2000">
                <a:solidFill>
                  <a:srgbClr val="0000FF"/>
                </a:solidFill>
                <a:sym typeface="Wingdings" panose="05000000000000000000" pitchFamily="2" charset="2"/>
              </a:rPr>
              <a:t>arbitrary</a:t>
            </a:r>
            <a:r>
              <a:rPr lang="en-US" sz="2000">
                <a:sym typeface="Wingdings" panose="05000000000000000000" pitchFamily="2" charset="2"/>
              </a:rPr>
              <a:t> queries</a:t>
            </a:r>
            <a:endParaRPr lang="en-US" sz="2000" baseline="30000">
              <a:sym typeface="Wingdings" panose="05000000000000000000" pitchFamily="2" charset="2"/>
            </a:endParaRPr>
          </a:p>
        </p:txBody>
      </p:sp>
      <p:sp>
        <p:nvSpPr>
          <p:cNvPr id="45" name="Cloud 44">
            <a:extLst>
              <a:ext uri="{FF2B5EF4-FFF2-40B4-BE49-F238E27FC236}">
                <a16:creationId xmlns:a16="http://schemas.microsoft.com/office/drawing/2014/main" id="{B9E47AA2-D9E6-4C91-8031-5B210F555593}"/>
              </a:ext>
            </a:extLst>
          </p:cNvPr>
          <p:cNvSpPr/>
          <p:nvPr/>
        </p:nvSpPr>
        <p:spPr>
          <a:xfrm>
            <a:off x="7415735" y="1876913"/>
            <a:ext cx="1522674" cy="10137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Query</a:t>
            </a:r>
          </a:p>
        </p:txBody>
      </p:sp>
      <p:cxnSp>
        <p:nvCxnSpPr>
          <p:cNvPr id="47" name="Straight Arrow Connector 46">
            <a:extLst>
              <a:ext uri="{FF2B5EF4-FFF2-40B4-BE49-F238E27FC236}">
                <a16:creationId xmlns:a16="http://schemas.microsoft.com/office/drawing/2014/main" id="{6DAA2499-F186-4901-97B7-63D33E521C84}"/>
              </a:ext>
            </a:extLst>
          </p:cNvPr>
          <p:cNvCxnSpPr>
            <a:cxnSpLocks/>
          </p:cNvCxnSpPr>
          <p:nvPr/>
        </p:nvCxnSpPr>
        <p:spPr>
          <a:xfrm flipV="1">
            <a:off x="8185024" y="2908594"/>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7D0805B-3BF2-4D86-9DB3-F2D75ADC4483}"/>
                  </a:ext>
                </a:extLst>
              </p:cNvPr>
              <p:cNvSpPr txBox="1"/>
              <p:nvPr/>
            </p:nvSpPr>
            <p:spPr>
              <a:xfrm>
                <a:off x="7459467" y="3045754"/>
                <a:ext cx="1579471" cy="369332"/>
              </a:xfrm>
              <a:prstGeom prst="rect">
                <a:avLst/>
              </a:prstGeom>
              <a:noFill/>
            </p:spPr>
            <p:txBody>
              <a:bodyPr wrap="none" rtlCol="0">
                <a:spAutoFit/>
              </a:bodyPr>
              <a:lstStyle/>
              <a:p>
                <a:r>
                  <a:rPr lang="en-US" b="0"/>
                  <a:t>Tables: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 … </m:t>
                    </m:r>
                  </m:oMath>
                </a14:m>
                <a:endParaRPr lang="en-US"/>
              </a:p>
            </p:txBody>
          </p:sp>
        </mc:Choice>
        <mc:Fallback xmlns="">
          <p:sp>
            <p:nvSpPr>
              <p:cNvPr id="49" name="TextBox 48">
                <a:extLst>
                  <a:ext uri="{FF2B5EF4-FFF2-40B4-BE49-F238E27FC236}">
                    <a16:creationId xmlns:a16="http://schemas.microsoft.com/office/drawing/2014/main" id="{97D0805B-3BF2-4D86-9DB3-F2D75ADC4483}"/>
                  </a:ext>
                </a:extLst>
              </p:cNvPr>
              <p:cNvSpPr txBox="1">
                <a:spLocks noRot="1" noChangeAspect="1" noMove="1" noResize="1" noEditPoints="1" noAdjustHandles="1" noChangeArrowheads="1" noChangeShapeType="1" noTextEdit="1"/>
              </p:cNvSpPr>
              <p:nvPr/>
            </p:nvSpPr>
            <p:spPr>
              <a:xfrm>
                <a:off x="7459467" y="3045754"/>
                <a:ext cx="1579471" cy="369332"/>
              </a:xfrm>
              <a:prstGeom prst="rect">
                <a:avLst/>
              </a:prstGeom>
              <a:blipFill>
                <a:blip r:embed="rId3"/>
                <a:stretch>
                  <a:fillRect l="-3475" t="-10000" b="-26667"/>
                </a:stretch>
              </a:blipFill>
            </p:spPr>
            <p:txBody>
              <a:bodyPr/>
              <a:lstStyle/>
              <a:p>
                <a:r>
                  <a:rPr lang="en-US">
                    <a:noFill/>
                  </a:rPr>
                  <a:t> </a:t>
                </a:r>
              </a:p>
            </p:txBody>
          </p:sp>
        </mc:Fallback>
      </mc:AlternateContent>
      <p:sp>
        <p:nvSpPr>
          <p:cNvPr id="50" name="Cloud 49">
            <a:extLst>
              <a:ext uri="{FF2B5EF4-FFF2-40B4-BE49-F238E27FC236}">
                <a16:creationId xmlns:a16="http://schemas.microsoft.com/office/drawing/2014/main" id="{1B18C9D2-E056-4531-AF48-4346416E31E1}"/>
              </a:ext>
            </a:extLst>
          </p:cNvPr>
          <p:cNvSpPr/>
          <p:nvPr/>
        </p:nvSpPr>
        <p:spPr>
          <a:xfrm>
            <a:off x="10060869" y="1843120"/>
            <a:ext cx="1522674" cy="10137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Query</a:t>
            </a:r>
          </a:p>
        </p:txBody>
      </p:sp>
      <p:cxnSp>
        <p:nvCxnSpPr>
          <p:cNvPr id="51" name="Straight Arrow Connector 50">
            <a:extLst>
              <a:ext uri="{FF2B5EF4-FFF2-40B4-BE49-F238E27FC236}">
                <a16:creationId xmlns:a16="http://schemas.microsoft.com/office/drawing/2014/main" id="{73478815-5DB2-497F-A581-54BD6222DD35}"/>
              </a:ext>
            </a:extLst>
          </p:cNvPr>
          <p:cNvCxnSpPr>
            <a:cxnSpLocks/>
          </p:cNvCxnSpPr>
          <p:nvPr/>
        </p:nvCxnSpPr>
        <p:spPr>
          <a:xfrm flipV="1">
            <a:off x="10828170" y="2823118"/>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0180000-82A2-4062-86EE-438CE7C5FF53}"/>
                  </a:ext>
                </a:extLst>
              </p:cNvPr>
              <p:cNvSpPr txBox="1"/>
              <p:nvPr/>
            </p:nvSpPr>
            <p:spPr>
              <a:xfrm>
                <a:off x="9905818" y="3059668"/>
                <a:ext cx="2652136" cy="369332"/>
              </a:xfrm>
              <a:prstGeom prst="rect">
                <a:avLst/>
              </a:prstGeom>
              <a:noFill/>
            </p:spPr>
            <p:txBody>
              <a:bodyPr wrap="none" rtlCol="0">
                <a:spAutoFit/>
              </a:bodyPr>
              <a:lstStyle/>
              <a:p>
                <a:r>
                  <a:rPr lang="en-US"/>
                  <a:t>Partition subsets: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a:rPr lang="en-US" b="0" i="1" smtClean="0">
                        <a:latin typeface="Cambria Math" panose="02040503050406030204" pitchFamily="18" charset="0"/>
                      </a:rPr>
                      <m:t>, …</m:t>
                    </m:r>
                  </m:oMath>
                </a14:m>
                <a:endParaRPr lang="en-US"/>
              </a:p>
            </p:txBody>
          </p:sp>
        </mc:Choice>
        <mc:Fallback xmlns="">
          <p:sp>
            <p:nvSpPr>
              <p:cNvPr id="52" name="TextBox 51">
                <a:extLst>
                  <a:ext uri="{FF2B5EF4-FFF2-40B4-BE49-F238E27FC236}">
                    <a16:creationId xmlns:a16="http://schemas.microsoft.com/office/drawing/2014/main" id="{B0180000-82A2-4062-86EE-438CE7C5FF53}"/>
                  </a:ext>
                </a:extLst>
              </p:cNvPr>
              <p:cNvSpPr txBox="1">
                <a:spLocks noRot="1" noChangeAspect="1" noMove="1" noResize="1" noEditPoints="1" noAdjustHandles="1" noChangeArrowheads="1" noChangeShapeType="1" noTextEdit="1"/>
              </p:cNvSpPr>
              <p:nvPr/>
            </p:nvSpPr>
            <p:spPr>
              <a:xfrm>
                <a:off x="9905818" y="3059668"/>
                <a:ext cx="2652136" cy="369332"/>
              </a:xfrm>
              <a:prstGeom prst="rect">
                <a:avLst/>
              </a:prstGeom>
              <a:blipFill>
                <a:blip r:embed="rId4"/>
                <a:stretch>
                  <a:fillRect l="-2069" t="-9836" b="-24590"/>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7E2BC191-E00C-4FD7-A189-48BA4A5BA046}"/>
              </a:ext>
            </a:extLst>
          </p:cNvPr>
          <p:cNvSpPr txBox="1"/>
          <p:nvPr/>
        </p:nvSpPr>
        <p:spPr>
          <a:xfrm>
            <a:off x="7834670" y="1367874"/>
            <a:ext cx="684803" cy="369332"/>
          </a:xfrm>
          <a:prstGeom prst="rect">
            <a:avLst/>
          </a:prstGeom>
          <a:noFill/>
        </p:spPr>
        <p:txBody>
          <a:bodyPr wrap="none" rtlCol="0">
            <a:spAutoFit/>
          </a:bodyPr>
          <a:lstStyle/>
          <a:p>
            <a:r>
              <a:rPr lang="en-US" u="sng"/>
              <a:t>Input</a:t>
            </a:r>
          </a:p>
        </p:txBody>
      </p:sp>
      <p:sp>
        <p:nvSpPr>
          <p:cNvPr id="54" name="TextBox 53">
            <a:extLst>
              <a:ext uri="{FF2B5EF4-FFF2-40B4-BE49-F238E27FC236}">
                <a16:creationId xmlns:a16="http://schemas.microsoft.com/office/drawing/2014/main" id="{AE7AFF84-5C82-4AD4-8AE4-E15BEB860031}"/>
              </a:ext>
            </a:extLst>
          </p:cNvPr>
          <p:cNvSpPr txBox="1"/>
          <p:nvPr/>
        </p:nvSpPr>
        <p:spPr>
          <a:xfrm>
            <a:off x="10479804" y="1367874"/>
            <a:ext cx="856325" cy="369332"/>
          </a:xfrm>
          <a:prstGeom prst="rect">
            <a:avLst/>
          </a:prstGeom>
          <a:noFill/>
        </p:spPr>
        <p:txBody>
          <a:bodyPr wrap="none" rtlCol="0">
            <a:spAutoFit/>
          </a:bodyPr>
          <a:lstStyle/>
          <a:p>
            <a:r>
              <a:rPr lang="en-US" u="sng"/>
              <a:t>Output</a:t>
            </a:r>
          </a:p>
        </p:txBody>
      </p:sp>
      <p:sp>
        <p:nvSpPr>
          <p:cNvPr id="56" name="TextBox 55">
            <a:extLst>
              <a:ext uri="{FF2B5EF4-FFF2-40B4-BE49-F238E27FC236}">
                <a16:creationId xmlns:a16="http://schemas.microsoft.com/office/drawing/2014/main" id="{BE25711C-BE99-44AA-A4D2-EEE5D873C06D}"/>
              </a:ext>
            </a:extLst>
          </p:cNvPr>
          <p:cNvSpPr txBox="1"/>
          <p:nvPr/>
        </p:nvSpPr>
        <p:spPr>
          <a:xfrm>
            <a:off x="182880" y="345882"/>
            <a:ext cx="1077090" cy="369332"/>
          </a:xfrm>
          <a:prstGeom prst="rect">
            <a:avLst/>
          </a:prstGeom>
          <a:noFill/>
        </p:spPr>
        <p:txBody>
          <a:bodyPr wrap="none" rtlCol="0">
            <a:spAutoFit/>
          </a:bodyPr>
          <a:lstStyle/>
          <a:p>
            <a:r>
              <a:rPr lang="en-US" u="sng"/>
              <a:t>Summary</a:t>
            </a:r>
          </a:p>
        </p:txBody>
      </p:sp>
      <p:sp>
        <p:nvSpPr>
          <p:cNvPr id="58" name="Arrow: Right 57">
            <a:extLst>
              <a:ext uri="{FF2B5EF4-FFF2-40B4-BE49-F238E27FC236}">
                <a16:creationId xmlns:a16="http://schemas.microsoft.com/office/drawing/2014/main" id="{2C972188-2F55-4242-BE26-7E7A5CA3E7CD}"/>
              </a:ext>
            </a:extLst>
          </p:cNvPr>
          <p:cNvSpPr/>
          <p:nvPr/>
        </p:nvSpPr>
        <p:spPr>
          <a:xfrm>
            <a:off x="9302844" y="2245037"/>
            <a:ext cx="580445" cy="369332"/>
          </a:xfrm>
          <a:prstGeom prst="rightArrow">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C23FD4-0485-4254-9152-3BA7B2CC34DA}"/>
              </a:ext>
            </a:extLst>
          </p:cNvPr>
          <p:cNvSpPr txBox="1"/>
          <p:nvPr/>
        </p:nvSpPr>
        <p:spPr>
          <a:xfrm>
            <a:off x="678167" y="2995463"/>
            <a:ext cx="6397649" cy="3416320"/>
          </a:xfrm>
          <a:prstGeom prst="rect">
            <a:avLst/>
          </a:prstGeom>
          <a:noFill/>
        </p:spPr>
        <p:txBody>
          <a:bodyPr wrap="none" rtlCol="0">
            <a:spAutoFit/>
          </a:bodyPr>
          <a:lstStyle/>
          <a:p>
            <a:pPr marL="457200" indent="-457200">
              <a:buFont typeface="+mj-lt"/>
              <a:buAutoNum type="arabicPeriod"/>
            </a:pPr>
            <a:r>
              <a:rPr lang="en-US" sz="2400">
                <a:solidFill>
                  <a:srgbClr val="0000FF"/>
                </a:solidFill>
              </a:rPr>
              <a:t>Fast derivation </a:t>
            </a:r>
            <a:r>
              <a:rPr lang="en-US" sz="2400"/>
              <a:t>of diPs for SJ expressions</a:t>
            </a:r>
          </a:p>
          <a:p>
            <a:pPr marL="457200" indent="-457200">
              <a:buFont typeface="+mj-lt"/>
              <a:buAutoNum type="arabicPeriod"/>
            </a:pPr>
            <a:r>
              <a:rPr lang="en-US" sz="2400"/>
              <a:t>Use </a:t>
            </a:r>
            <a:r>
              <a:rPr lang="en-US" sz="2400" i="1">
                <a:solidFill>
                  <a:srgbClr val="0000FF"/>
                </a:solidFill>
              </a:rPr>
              <a:t>QO rules </a:t>
            </a:r>
            <a:r>
              <a:rPr lang="en-US" sz="2400">
                <a:solidFill>
                  <a:srgbClr val="0000FF"/>
                </a:solidFill>
              </a:rPr>
              <a:t>to move diPs </a:t>
            </a:r>
            <a:r>
              <a:rPr lang="en-US" sz="2400"/>
              <a:t>past other ops.</a:t>
            </a:r>
          </a:p>
          <a:p>
            <a:pPr marL="457200" indent="-457200">
              <a:buFont typeface="+mj-lt"/>
              <a:buAutoNum type="arabicPeriod"/>
            </a:pPr>
            <a:r>
              <a:rPr lang="en-US" sz="2400"/>
              <a:t>A new stat, </a:t>
            </a:r>
            <a:r>
              <a:rPr lang="en-US" sz="2400">
                <a:solidFill>
                  <a:srgbClr val="0000FF"/>
                </a:solidFill>
              </a:rPr>
              <a:t>range-set</a:t>
            </a:r>
            <a:r>
              <a:rPr lang="en-US" sz="2400"/>
              <a:t>, that leads to more cut</a:t>
            </a:r>
          </a:p>
          <a:p>
            <a:pPr marL="457200" indent="-457200">
              <a:buFont typeface="+mj-lt"/>
              <a:buAutoNum type="arabicPeriod"/>
            </a:pPr>
            <a:r>
              <a:rPr lang="en-US" sz="2400">
                <a:solidFill>
                  <a:srgbClr val="0000FF"/>
                </a:solidFill>
              </a:rPr>
              <a:t>(Approximate) updates </a:t>
            </a:r>
            <a:r>
              <a:rPr lang="en-US" sz="2400"/>
              <a:t>to stats are trivially easy</a:t>
            </a:r>
          </a:p>
          <a:p>
            <a:endParaRPr lang="en-US" sz="2400"/>
          </a:p>
          <a:p>
            <a:r>
              <a:rPr lang="en-US" sz="2400"/>
              <a:t>Experiments vs strong prod. baselines show </a:t>
            </a:r>
          </a:p>
          <a:p>
            <a:pPr lvl="1"/>
            <a:r>
              <a:rPr lang="en-US" sz="2400">
                <a:solidFill>
                  <a:srgbClr val="0000FF"/>
                </a:solidFill>
              </a:rPr>
              <a:t>sizable gains </a:t>
            </a:r>
            <a:r>
              <a:rPr lang="en-US" sz="2400"/>
              <a:t>with a </a:t>
            </a:r>
          </a:p>
          <a:p>
            <a:pPr lvl="1"/>
            <a:r>
              <a:rPr lang="en-US" sz="2400">
                <a:solidFill>
                  <a:srgbClr val="0000FF"/>
                </a:solidFill>
              </a:rPr>
              <a:t>small stat size </a:t>
            </a:r>
            <a:r>
              <a:rPr lang="en-US" sz="2400"/>
              <a:t>and a </a:t>
            </a:r>
          </a:p>
          <a:p>
            <a:pPr lvl="1"/>
            <a:r>
              <a:rPr lang="en-US" sz="2400">
                <a:solidFill>
                  <a:srgbClr val="0000FF"/>
                </a:solidFill>
              </a:rPr>
              <a:t>small increase </a:t>
            </a:r>
            <a:r>
              <a:rPr lang="en-US" sz="2400"/>
              <a:t>in query optimization time</a:t>
            </a:r>
          </a:p>
        </p:txBody>
      </p:sp>
      <p:sp>
        <p:nvSpPr>
          <p:cNvPr id="16" name="TextBox 15">
            <a:extLst>
              <a:ext uri="{FF2B5EF4-FFF2-40B4-BE49-F238E27FC236}">
                <a16:creationId xmlns:a16="http://schemas.microsoft.com/office/drawing/2014/main" id="{D8C52163-898B-4184-8317-385826BD809F}"/>
              </a:ext>
            </a:extLst>
          </p:cNvPr>
          <p:cNvSpPr txBox="1"/>
          <p:nvPr/>
        </p:nvSpPr>
        <p:spPr>
          <a:xfrm rot="16200000">
            <a:off x="-295957" y="3507923"/>
            <a:ext cx="1486584" cy="461665"/>
          </a:xfrm>
          <a:prstGeom prst="rect">
            <a:avLst/>
          </a:prstGeom>
          <a:noFill/>
        </p:spPr>
        <p:txBody>
          <a:bodyPr wrap="square">
            <a:spAutoFit/>
          </a:bodyPr>
          <a:lstStyle/>
          <a:p>
            <a:r>
              <a:rPr lang="en-US" sz="2400"/>
              <a:t>Key ideas</a:t>
            </a:r>
          </a:p>
        </p:txBody>
      </p:sp>
      <p:sp>
        <p:nvSpPr>
          <p:cNvPr id="18" name="TextBox 17">
            <a:extLst>
              <a:ext uri="{FF2B5EF4-FFF2-40B4-BE49-F238E27FC236}">
                <a16:creationId xmlns:a16="http://schemas.microsoft.com/office/drawing/2014/main" id="{F33C00FC-6855-4A03-B498-E73B64542241}"/>
              </a:ext>
            </a:extLst>
          </p:cNvPr>
          <p:cNvSpPr txBox="1"/>
          <p:nvPr/>
        </p:nvSpPr>
        <p:spPr>
          <a:xfrm>
            <a:off x="123640" y="6486870"/>
            <a:ext cx="9679441" cy="338554"/>
          </a:xfrm>
          <a:prstGeom prst="rect">
            <a:avLst/>
          </a:prstGeom>
          <a:noFill/>
        </p:spPr>
        <p:txBody>
          <a:bodyPr wrap="square">
            <a:spAutoFit/>
          </a:bodyPr>
          <a:lstStyle/>
          <a:p>
            <a:r>
              <a:rPr lang="en-US" sz="1600"/>
              <a:t>S. Kandula, L. Orr and S. Chaudhuri. Pushing data-induced predicates through joins in big-data clusters. In VLDB 2020.</a:t>
            </a:r>
          </a:p>
        </p:txBody>
      </p:sp>
      <p:sp>
        <p:nvSpPr>
          <p:cNvPr id="7" name="Slide Number Placeholder 6">
            <a:extLst>
              <a:ext uri="{FF2B5EF4-FFF2-40B4-BE49-F238E27FC236}">
                <a16:creationId xmlns:a16="http://schemas.microsoft.com/office/drawing/2014/main" id="{1CF66362-5CD8-43CE-85AB-AF03FA6E24E6}"/>
              </a:ext>
            </a:extLst>
          </p:cNvPr>
          <p:cNvSpPr>
            <a:spLocks noGrp="1"/>
          </p:cNvSpPr>
          <p:nvPr>
            <p:ph type="sldNum" sz="quarter" idx="12"/>
          </p:nvPr>
        </p:nvSpPr>
        <p:spPr/>
        <p:txBody>
          <a:bodyPr/>
          <a:lstStyle/>
          <a:p>
            <a:fld id="{EEC9366E-023C-4CFB-B1D7-201B963321B0}" type="slidenum">
              <a:rPr lang="en-US" smtClean="0"/>
              <a:t>14</a:t>
            </a:fld>
            <a:endParaRPr lang="en-US"/>
          </a:p>
        </p:txBody>
      </p:sp>
    </p:spTree>
    <p:custDataLst>
      <p:tags r:id="rId1"/>
    </p:custDataLst>
    <p:extLst>
      <p:ext uri="{BB962C8B-B14F-4D97-AF65-F5344CB8AC3E}">
        <p14:creationId xmlns:p14="http://schemas.microsoft.com/office/powerpoint/2010/main" val="2240461219"/>
      </p:ext>
    </p:extLst>
  </p:cSld>
  <p:clrMapOvr>
    <a:masterClrMapping/>
  </p:clrMapOvr>
  <mc:AlternateContent xmlns:mc="http://schemas.openxmlformats.org/markup-compatibility/2006" xmlns:p14="http://schemas.microsoft.com/office/powerpoint/2010/main">
    <mc:Choice Requires="p14">
      <p:transition spd="slow" p14:dur="2000" advTm="35442"/>
    </mc:Choice>
    <mc:Fallback xmlns="">
      <p:transition spd="slow" advTm="354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3A86A75C-4F4B-4683-9AE1-C65F6400EC91}">
      <p14:laserTraceLst xmlns:p14="http://schemas.microsoft.com/office/powerpoint/2010/main">
        <p14:tracePtLst>
          <p14:tracePt t="12240" x="3600450" y="4298950"/>
          <p14:tracePt t="12246" x="3600450" y="4238625"/>
          <p14:tracePt t="12254" x="3600450" y="4206875"/>
          <p14:tracePt t="12453" x="3597275" y="3667125"/>
          <p14:tracePt t="12503" x="3635375" y="3587750"/>
          <p14:tracePt t="12553" x="4038600" y="3397250"/>
          <p14:tracePt t="12603" x="4743450" y="3003550"/>
          <p14:tracePt t="12653" x="5514975" y="2654300"/>
          <p14:tracePt t="12703" x="6270625" y="2667000"/>
          <p14:tracePt t="12753" x="7426325" y="3038475"/>
          <p14:tracePt t="12803" x="8124825" y="3159125"/>
          <p14:tracePt t="12853" x="8248650" y="3044825"/>
          <p14:tracePt t="12903" x="8239125" y="2997200"/>
          <p14:tracePt t="12954" x="8232775" y="2997200"/>
          <p14:tracePt t="13003" x="8258175" y="3013075"/>
          <p14:tracePt t="13053" x="8264525" y="3013075"/>
          <p14:tracePt t="13103" x="8366125" y="3013075"/>
          <p14:tracePt t="13153" x="8429625" y="2990850"/>
          <p14:tracePt t="13203" x="8429625" y="2974975"/>
          <p14:tracePt t="13310" x="8426450" y="2971800"/>
          <p14:tracePt t="13353" x="8416925" y="2965450"/>
          <p14:tracePt t="13402" x="8407400" y="2962275"/>
          <p14:tracePt t="13453" x="8394700" y="2962275"/>
          <p14:tracePt t="13656" x="8391525" y="2962275"/>
          <p14:tracePt t="13664" x="8385175" y="2962275"/>
          <p14:tracePt t="13686" x="8382000" y="2962275"/>
          <p14:tracePt t="13719" x="8378825" y="2962275"/>
          <p14:tracePt t="13769" x="8375650" y="2962275"/>
          <p14:tracePt t="13819" x="8362950" y="2978150"/>
          <p14:tracePt t="13870" x="8350250" y="3009900"/>
          <p14:tracePt t="13919" x="8350250" y="3054350"/>
          <p14:tracePt t="13969" x="8350250" y="3089275"/>
          <p14:tracePt t="14019" x="8369300" y="3143250"/>
          <p14:tracePt t="14070" x="8369300" y="3178175"/>
          <p14:tracePt t="14119" x="8369300" y="3206750"/>
          <p14:tracePt t="14169" x="8369300" y="3222625"/>
          <p14:tracePt t="14219" x="8369300" y="3244850"/>
          <p14:tracePt t="14269" x="8372475" y="3260725"/>
          <p14:tracePt t="14319" x="8375650" y="3282950"/>
          <p14:tracePt t="14369" x="8382000" y="3317875"/>
          <p14:tracePt t="14419" x="8382000" y="3324225"/>
          <p14:tracePt t="15082" x="8388350" y="3333750"/>
          <p14:tracePt t="15088" x="8404225" y="3333750"/>
          <p14:tracePt t="15103" x="8461375" y="3346450"/>
          <p14:tracePt t="15153" x="9144000" y="3406775"/>
          <p14:tracePt t="15203" x="10213975" y="3451225"/>
          <p14:tracePt t="15270" x="10750550" y="3470275"/>
          <p14:tracePt t="15319" x="10855325" y="3495675"/>
          <p14:tracePt t="15369" x="10864850" y="3416300"/>
          <p14:tracePt t="15420" x="10890250" y="3375025"/>
          <p14:tracePt t="15470" x="11014075" y="3390900"/>
          <p14:tracePt t="15519" x="11007725" y="3378200"/>
          <p14:tracePt t="15569" x="10944225" y="3346450"/>
          <p14:tracePt t="15619" x="10791825" y="3324225"/>
          <p14:tracePt t="15670" x="10499725" y="3279775"/>
          <p14:tracePt t="15719" x="10353675" y="3257550"/>
          <p14:tracePt t="15769" x="10331450" y="3257550"/>
          <p14:tracePt t="15959" x="10331450" y="3251200"/>
          <p14:tracePt t="15966" x="10331450" y="3248025"/>
          <p14:tracePt t="16079" x="10331450" y="3244850"/>
          <p14:tracePt t="16103" x="10331450" y="3241675"/>
          <p14:tracePt t="16111" x="10328275" y="3241675"/>
          <p14:tracePt t="16136" x="10318750" y="3238500"/>
          <p14:tracePt t="16186" x="10280650" y="3228975"/>
          <p14:tracePt t="16237" x="10223500" y="3213100"/>
          <p14:tracePt t="16286" x="10013950" y="3213100"/>
          <p14:tracePt t="16287" x="9963150" y="3213100"/>
          <p14:tracePt t="16336" x="9683750" y="3222625"/>
          <p14:tracePt t="16386" x="9302750" y="3222625"/>
          <p14:tracePt t="16436" x="8369300" y="3222625"/>
          <p14:tracePt t="16486" x="7416800" y="3200400"/>
          <p14:tracePt t="16536" x="6696075" y="3127375"/>
          <p14:tracePt t="16586" x="6381750" y="3098800"/>
          <p14:tracePt t="16636" x="5943600" y="3057525"/>
          <p14:tracePt t="16686" x="5568950" y="3035300"/>
          <p14:tracePt t="16688" x="5489575" y="3032125"/>
          <p14:tracePt t="16736" x="5178425" y="3032125"/>
          <p14:tracePt t="16786" x="5032375" y="3032125"/>
          <p14:tracePt t="16836" x="4740275" y="3003550"/>
          <p14:tracePt t="16886" x="4387850" y="2924175"/>
          <p14:tracePt t="16888" x="4324350" y="2911475"/>
          <p14:tracePt t="16936" x="3994150" y="2854325"/>
          <p14:tracePt t="16986" x="3930650" y="2835275"/>
          <p14:tracePt t="17036" x="3863975" y="2797175"/>
          <p14:tracePt t="17086" x="3679825" y="2736850"/>
          <p14:tracePt t="17136" x="3482975" y="2670175"/>
          <p14:tracePt t="17186" x="3429000" y="2638425"/>
          <p14:tracePt t="17236" x="3324225" y="2622550"/>
          <p14:tracePt t="17286" x="3073400" y="2581275"/>
          <p14:tracePt t="17336" x="3016250" y="2571750"/>
          <p14:tracePt t="19130" x="3009900" y="2571750"/>
          <p14:tracePt t="19137" x="3003550" y="2571750"/>
          <p14:tracePt t="19153" x="2994025" y="2571750"/>
          <p14:tracePt t="19236" x="2984500" y="2584450"/>
          <p14:tracePt t="19436" x="2974975" y="2593975"/>
          <p14:tracePt t="19486" x="2971800" y="2613025"/>
          <p14:tracePt t="19537" x="2943225" y="2673350"/>
          <p14:tracePt t="19586" x="2940050" y="2768600"/>
          <p14:tracePt t="19636" x="2974975" y="2908300"/>
          <p14:tracePt t="19686" x="3063875" y="3041650"/>
          <p14:tracePt t="19736" x="3105150" y="3076575"/>
          <p14:tracePt t="19786" x="3143250" y="3121025"/>
          <p14:tracePt t="19836" x="3203575" y="3194050"/>
          <p14:tracePt t="19886" x="3244850" y="3263900"/>
          <p14:tracePt t="19936" x="3327400" y="3409950"/>
          <p14:tracePt t="19986" x="3454400" y="3594100"/>
          <p14:tracePt t="20036" x="3584575" y="3768725"/>
          <p14:tracePt t="20088" x="3740150" y="3943350"/>
          <p14:tracePt t="20136" x="3768725" y="3984625"/>
          <p14:tracePt t="20186" x="3784600" y="4016375"/>
          <p14:tracePt t="20236" x="3832225" y="4086225"/>
          <p14:tracePt t="20287" x="3902075" y="4197350"/>
          <p14:tracePt t="20336" x="3968750" y="4324350"/>
          <p14:tracePt t="20386" x="3968750" y="4330700"/>
          <p14:tracePt t="20495" x="3968750" y="4333875"/>
          <p14:tracePt t="20536" x="3959225" y="4365625"/>
          <p14:tracePt t="20586" x="3956050" y="4371975"/>
          <p14:tracePt t="20636" x="3943350" y="4375150"/>
          <p14:tracePt t="20686" x="3911600" y="4416425"/>
          <p14:tracePt t="20736" x="3854450" y="4489450"/>
          <p14:tracePt t="20786" x="3838575" y="4518025"/>
          <p14:tracePt t="20836" x="3829050" y="4527550"/>
          <p14:tracePt t="20886" x="3825875" y="4530725"/>
          <p14:tracePt t="24115" x="3825875" y="4543425"/>
          <p14:tracePt t="24120" x="3825875" y="4556125"/>
          <p14:tracePt t="24136" x="3825875" y="4581525"/>
          <p14:tracePt t="24220" x="3790950" y="4711700"/>
          <p14:tracePt t="24270" x="3759200" y="4860925"/>
          <p14:tracePt t="24319" x="3746500" y="4924425"/>
          <p14:tracePt t="24419" x="3756025" y="4972050"/>
          <p14:tracePt t="24470" x="3756025" y="5051425"/>
          <p14:tracePt t="24520" x="3756025" y="5070475"/>
          <p14:tracePt t="25594" x="3756025" y="5076825"/>
          <p14:tracePt t="25600" x="3756025" y="5083175"/>
          <p14:tracePt t="25609" x="3756025" y="5089525"/>
          <p14:tracePt t="25653" x="3749675" y="5118100"/>
          <p14:tracePt t="25703" x="3746500" y="5149850"/>
          <p14:tracePt t="25753" x="3740150" y="5178425"/>
          <p14:tracePt t="25803" x="3736975" y="5200650"/>
          <p14:tracePt t="25853" x="3727450" y="5235575"/>
          <p14:tracePt t="25903" x="3721100" y="5273675"/>
          <p14:tracePt t="25953" x="3708400" y="5305425"/>
          <p14:tracePt t="26003" x="3708400" y="5311775"/>
          <p14:tracePt t="26053" x="3698875" y="5353050"/>
          <p14:tracePt t="26103" x="3698875" y="5394325"/>
          <p14:tracePt t="26153" x="3698875" y="5407025"/>
          <p14:tracePt t="30761" x="3692525" y="5407025"/>
          <p14:tracePt t="30769" x="3679825" y="5407025"/>
          <p14:tracePt t="30853" x="3670300" y="5400675"/>
          <p14:tracePt t="30976" x="3667125" y="5400675"/>
          <p14:tracePt t="31003" x="3660775" y="5394325"/>
          <p14:tracePt t="31053" x="3648075" y="5394325"/>
          <p14:tracePt t="31104" x="3635375" y="5391150"/>
          <p14:tracePt t="31203" x="3622675" y="5372100"/>
          <p14:tracePt t="31303" x="3714750" y="5356225"/>
          <p14:tracePt t="31353" x="3756025" y="5327650"/>
          <p14:tracePt t="31453" x="3746500" y="5327650"/>
          <p14:tracePt t="31503" x="3724275" y="5327650"/>
          <p14:tracePt t="32747" x="3721100" y="5327650"/>
          <p14:tracePt t="33819" x="3721100" y="5324475"/>
          <p14:tracePt t="33826" x="3711575" y="5318125"/>
          <p14:tracePt t="33836" x="3698875" y="5305425"/>
          <p14:tracePt t="33904" x="3375025" y="5168900"/>
          <p14:tracePt t="33970" x="3013075" y="5032375"/>
          <p14:tracePt t="34019" x="2279650" y="4714875"/>
          <p14:tracePt t="34070" x="1308100" y="4378325"/>
          <p14:tracePt t="34120" x="168275" y="4152900"/>
          <p14:tracePt t="34177" x="10756900" y="512763"/>
          <p14:tracePt t="34185" x="10269538" y="447675"/>
          <p14:tracePt t="34193" x="9796463" y="420688"/>
          <p14:tracePt t="34200" x="9401175" y="395288"/>
          <p14:tracePt t="34208" x="9070975" y="395288"/>
          <p14:tracePt t="34217" x="8901113" y="395288"/>
          <p14:tracePt t="34225" x="8729663" y="395288"/>
          <p14:tracePt t="34233" x="8597900" y="381000"/>
          <p14:tracePt t="34241" x="8491538" y="381000"/>
          <p14:tracePt t="34249" x="8439150" y="368300"/>
          <p14:tracePt t="34257" x="8399463" y="355600"/>
          <p14:tracePt t="34264" x="8399463" y="342900"/>
          <p14:tracePt t="34280" x="8399463" y="303213"/>
          <p14:tracePt t="34289" x="8399463" y="223838"/>
          <p14:tracePt t="34297" x="8399463" y="171450"/>
          <p14:tracePt t="34305" x="8399463" y="39688"/>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9CEB02-60F4-4706-9BFB-66D66A5F6D22}"/>
              </a:ext>
            </a:extLst>
          </p:cNvPr>
          <p:cNvSpPr>
            <a:spLocks noGrp="1"/>
          </p:cNvSpPr>
          <p:nvPr>
            <p:ph type="ctrTitle"/>
          </p:nvPr>
        </p:nvSpPr>
        <p:spPr/>
        <p:txBody>
          <a:bodyPr/>
          <a:lstStyle/>
          <a:p>
            <a:r>
              <a:rPr lang="en-US"/>
              <a:t>Additional Slides</a:t>
            </a:r>
          </a:p>
        </p:txBody>
      </p:sp>
      <p:sp>
        <p:nvSpPr>
          <p:cNvPr id="5" name="Subtitle 4">
            <a:extLst>
              <a:ext uri="{FF2B5EF4-FFF2-40B4-BE49-F238E27FC236}">
                <a16:creationId xmlns:a16="http://schemas.microsoft.com/office/drawing/2014/main" id="{A68215E5-67C3-40F9-B5DC-BAB5B94ECFDE}"/>
              </a:ext>
            </a:extLst>
          </p:cNvPr>
          <p:cNvSpPr>
            <a:spLocks noGrp="1"/>
          </p:cNvSpPr>
          <p:nvPr>
            <p:ph type="subTitle" idx="1"/>
          </p:nvPr>
        </p:nvSpPr>
        <p:spPr/>
        <p:txBody>
          <a:bodyPr/>
          <a:lstStyle/>
          <a:p>
            <a:endParaRPr lang="en-US"/>
          </a:p>
        </p:txBody>
      </p:sp>
      <p:sp>
        <p:nvSpPr>
          <p:cNvPr id="3" name="Slide Number Placeholder 2">
            <a:extLst>
              <a:ext uri="{FF2B5EF4-FFF2-40B4-BE49-F238E27FC236}">
                <a16:creationId xmlns:a16="http://schemas.microsoft.com/office/drawing/2014/main" id="{3A023F17-75B6-4DB9-87D1-BB680C21D8BB}"/>
              </a:ext>
            </a:extLst>
          </p:cNvPr>
          <p:cNvSpPr>
            <a:spLocks noGrp="1"/>
          </p:cNvSpPr>
          <p:nvPr>
            <p:ph type="sldNum" sz="quarter" idx="12"/>
          </p:nvPr>
        </p:nvSpPr>
        <p:spPr/>
        <p:txBody>
          <a:bodyPr/>
          <a:lstStyle/>
          <a:p>
            <a:fld id="{EEC9366E-023C-4CFB-B1D7-201B963321B0}" type="slidenum">
              <a:rPr lang="en-US" smtClean="0"/>
              <a:t>15</a:t>
            </a:fld>
            <a:endParaRPr lang="en-US"/>
          </a:p>
        </p:txBody>
      </p:sp>
    </p:spTree>
    <p:extLst>
      <p:ext uri="{BB962C8B-B14F-4D97-AF65-F5344CB8AC3E}">
        <p14:creationId xmlns:p14="http://schemas.microsoft.com/office/powerpoint/2010/main" val="266540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8827A-8B79-47E3-B42B-C6AA1AAE1A62}"/>
              </a:ext>
            </a:extLst>
          </p:cNvPr>
          <p:cNvSpPr>
            <a:spLocks noGrp="1"/>
          </p:cNvSpPr>
          <p:nvPr>
            <p:ph type="title"/>
          </p:nvPr>
        </p:nvSpPr>
        <p:spPr>
          <a:xfrm>
            <a:off x="838200" y="365125"/>
            <a:ext cx="10515600" cy="1325563"/>
          </a:xfrm>
        </p:spPr>
        <p:txBody>
          <a:bodyPr/>
          <a:lstStyle/>
          <a:p>
            <a:r>
              <a:rPr lang="en-US"/>
              <a:t>Convergence of diPs is non-trivial</a:t>
            </a:r>
          </a:p>
        </p:txBody>
      </p:sp>
      <p:sp>
        <p:nvSpPr>
          <p:cNvPr id="7" name="TextBox 6">
            <a:extLst>
              <a:ext uri="{FF2B5EF4-FFF2-40B4-BE49-F238E27FC236}">
                <a16:creationId xmlns:a16="http://schemas.microsoft.com/office/drawing/2014/main" id="{B07E94A3-D9BC-44EE-9301-9C187658ECB1}"/>
              </a:ext>
            </a:extLst>
          </p:cNvPr>
          <p:cNvSpPr txBox="1"/>
          <p:nvPr/>
        </p:nvSpPr>
        <p:spPr>
          <a:xfrm>
            <a:off x="2756036" y="3020350"/>
            <a:ext cx="1475532" cy="523220"/>
          </a:xfrm>
          <a:prstGeom prst="rect">
            <a:avLst/>
          </a:prstGeom>
          <a:noFill/>
        </p:spPr>
        <p:txBody>
          <a:bodyPr wrap="none" rtlCol="0">
            <a:spAutoFit/>
          </a:bodyPr>
          <a:lstStyle/>
          <a:p>
            <a:r>
              <a:rPr lang="en-US" sz="2800"/>
              <a:t>orderkey</a:t>
            </a:r>
          </a:p>
        </p:txBody>
      </p:sp>
      <p:sp>
        <p:nvSpPr>
          <p:cNvPr id="8" name="TextBox 7">
            <a:extLst>
              <a:ext uri="{FF2B5EF4-FFF2-40B4-BE49-F238E27FC236}">
                <a16:creationId xmlns:a16="http://schemas.microsoft.com/office/drawing/2014/main" id="{413F3359-BD67-48FA-BD55-05B0CA27ED57}"/>
              </a:ext>
            </a:extLst>
          </p:cNvPr>
          <p:cNvSpPr txBox="1"/>
          <p:nvPr/>
        </p:nvSpPr>
        <p:spPr>
          <a:xfrm>
            <a:off x="1105857" y="5143380"/>
            <a:ext cx="1890990" cy="615553"/>
          </a:xfrm>
          <a:prstGeom prst="rect">
            <a:avLst/>
          </a:prstGeom>
          <a:noFill/>
        </p:spPr>
        <p:txBody>
          <a:bodyPr wrap="square" lIns="0" tIns="0" rIns="0" bIns="0" rtlCol="0">
            <a:spAutoFit/>
          </a:bodyPr>
          <a:lstStyle/>
          <a:p>
            <a:r>
              <a:rPr lang="en-US" sz="4000">
                <a:latin typeface="Georgia" panose="02040502050405020303" pitchFamily="18" charset="0"/>
              </a:rPr>
              <a:t>lineitem</a:t>
            </a:r>
          </a:p>
        </p:txBody>
      </p:sp>
      <p:grpSp>
        <p:nvGrpSpPr>
          <p:cNvPr id="9" name="Group 8">
            <a:extLst>
              <a:ext uri="{FF2B5EF4-FFF2-40B4-BE49-F238E27FC236}">
                <a16:creationId xmlns:a16="http://schemas.microsoft.com/office/drawing/2014/main" id="{B8EA7B11-B61D-4DA9-915E-A6B0E6123F19}"/>
              </a:ext>
            </a:extLst>
          </p:cNvPr>
          <p:cNvGrpSpPr/>
          <p:nvPr/>
        </p:nvGrpSpPr>
        <p:grpSpPr>
          <a:xfrm>
            <a:off x="2143172" y="2856256"/>
            <a:ext cx="910089" cy="617478"/>
            <a:chOff x="4412172" y="2316013"/>
            <a:chExt cx="910089" cy="617478"/>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BAF2A98-85E0-486F-B920-707C3C3B7093}"/>
                    </a:ext>
                  </a:extLst>
                </p:cNvPr>
                <p:cNvSpPr/>
                <p:nvPr/>
              </p:nvSpPr>
              <p:spPr>
                <a:xfrm rot="5400000">
                  <a:off x="4690357" y="2301587"/>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0" name="Rectangle 9">
                  <a:extLst>
                    <a:ext uri="{FF2B5EF4-FFF2-40B4-BE49-F238E27FC236}">
                      <a16:creationId xmlns:a16="http://schemas.microsoft.com/office/drawing/2014/main" id="{8BAF2A98-85E0-486F-B920-707C3C3B7093}"/>
                    </a:ext>
                  </a:extLst>
                </p:cNvPr>
                <p:cNvSpPr>
                  <a:spLocks noRot="1" noChangeAspect="1" noMove="1" noResize="1" noEditPoints="1" noAdjustHandles="1" noChangeArrowheads="1" noChangeShapeType="1" noTextEdit="1"/>
                </p:cNvSpPr>
                <p:nvPr/>
              </p:nvSpPr>
              <p:spPr>
                <a:xfrm rot="5400000">
                  <a:off x="4690357" y="2301587"/>
                  <a:ext cx="617477" cy="64633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BA977E9-C17D-4CBC-9801-2425AF17F376}"/>
                    </a:ext>
                  </a:extLst>
                </p:cNvPr>
                <p:cNvSpPr/>
                <p:nvPr/>
              </p:nvSpPr>
              <p:spPr>
                <a:xfrm rot="16200000">
                  <a:off x="4426599" y="2301586"/>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1" name="Rectangle 10">
                  <a:extLst>
                    <a:ext uri="{FF2B5EF4-FFF2-40B4-BE49-F238E27FC236}">
                      <a16:creationId xmlns:a16="http://schemas.microsoft.com/office/drawing/2014/main" id="{0BA977E9-C17D-4CBC-9801-2425AF17F376}"/>
                    </a:ext>
                  </a:extLst>
                </p:cNvPr>
                <p:cNvSpPr>
                  <a:spLocks noRot="1" noChangeAspect="1" noMove="1" noResize="1" noEditPoints="1" noAdjustHandles="1" noChangeArrowheads="1" noChangeShapeType="1" noTextEdit="1"/>
                </p:cNvSpPr>
                <p:nvPr/>
              </p:nvSpPr>
              <p:spPr>
                <a:xfrm rot="16200000">
                  <a:off x="4426599" y="2301586"/>
                  <a:ext cx="617477" cy="646331"/>
                </a:xfrm>
                <a:prstGeom prst="rect">
                  <a:avLst/>
                </a:prstGeom>
                <a:blipFill>
                  <a:blip r:embed="rId3"/>
                  <a:stretch>
                    <a:fillRect/>
                  </a:stretch>
                </a:blipFill>
              </p:spPr>
              <p:txBody>
                <a:bodyPr/>
                <a:lstStyle/>
                <a:p>
                  <a:r>
                    <a:rPr lang="en-US">
                      <a:noFill/>
                    </a:rPr>
                    <a:t> </a:t>
                  </a:r>
                </a:p>
              </p:txBody>
            </p:sp>
          </mc:Fallback>
        </mc:AlternateContent>
      </p:grpSp>
      <p:cxnSp>
        <p:nvCxnSpPr>
          <p:cNvPr id="12" name="Straight Arrow Connector 11">
            <a:extLst>
              <a:ext uri="{FF2B5EF4-FFF2-40B4-BE49-F238E27FC236}">
                <a16:creationId xmlns:a16="http://schemas.microsoft.com/office/drawing/2014/main" id="{1F7E5621-3C90-47EC-BC6B-8EF11C4AE417}"/>
              </a:ext>
            </a:extLst>
          </p:cNvPr>
          <p:cNvCxnSpPr>
            <a:cxnSpLocks/>
          </p:cNvCxnSpPr>
          <p:nvPr/>
        </p:nvCxnSpPr>
        <p:spPr>
          <a:xfrm flipV="1">
            <a:off x="2970763" y="2763633"/>
            <a:ext cx="266000" cy="157540"/>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FEE8A69-8C0D-480C-BFC5-88AE743B4E17}"/>
                  </a:ext>
                </a:extLst>
              </p:cNvPr>
              <p:cNvSpPr txBox="1"/>
              <p:nvPr/>
            </p:nvSpPr>
            <p:spPr>
              <a:xfrm>
                <a:off x="1425118" y="4268571"/>
                <a:ext cx="515141"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𝜎</m:t>
                      </m:r>
                    </m:oMath>
                  </m:oMathPara>
                </a14:m>
                <a:endParaRPr lang="en-US" sz="1400"/>
              </a:p>
            </p:txBody>
          </p:sp>
        </mc:Choice>
        <mc:Fallback xmlns="">
          <p:sp>
            <p:nvSpPr>
              <p:cNvPr id="13" name="TextBox 12">
                <a:extLst>
                  <a:ext uri="{FF2B5EF4-FFF2-40B4-BE49-F238E27FC236}">
                    <a16:creationId xmlns:a16="http://schemas.microsoft.com/office/drawing/2014/main" id="{CFEE8A69-8C0D-480C-BFC5-88AE743B4E17}"/>
                  </a:ext>
                </a:extLst>
              </p:cNvPr>
              <p:cNvSpPr txBox="1">
                <a:spLocks noRot="1" noChangeAspect="1" noMove="1" noResize="1" noEditPoints="1" noAdjustHandles="1" noChangeArrowheads="1" noChangeShapeType="1" noTextEdit="1"/>
              </p:cNvSpPr>
              <p:nvPr/>
            </p:nvSpPr>
            <p:spPr>
              <a:xfrm>
                <a:off x="1425118" y="4268571"/>
                <a:ext cx="515141" cy="738664"/>
              </a:xfrm>
              <a:prstGeom prst="rect">
                <a:avLst/>
              </a:prstGeom>
              <a:blipFill>
                <a:blip r:embed="rId4"/>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4410730-3877-4071-A770-29325DF151A7}"/>
              </a:ext>
            </a:extLst>
          </p:cNvPr>
          <p:cNvCxnSpPr>
            <a:cxnSpLocks/>
          </p:cNvCxnSpPr>
          <p:nvPr/>
        </p:nvCxnSpPr>
        <p:spPr>
          <a:xfrm flipV="1">
            <a:off x="1669731" y="4893405"/>
            <a:ext cx="900" cy="291451"/>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9AF47B8-0931-4540-A63B-5142C5C42AEF}"/>
              </a:ext>
            </a:extLst>
          </p:cNvPr>
          <p:cNvCxnSpPr>
            <a:cxnSpLocks/>
          </p:cNvCxnSpPr>
          <p:nvPr/>
        </p:nvCxnSpPr>
        <p:spPr>
          <a:xfrm flipV="1">
            <a:off x="1809215" y="3415843"/>
            <a:ext cx="404087" cy="826841"/>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836DF1-0AF9-4986-841E-8C0043C8E51D}"/>
              </a:ext>
            </a:extLst>
          </p:cNvPr>
          <p:cNvSpPr txBox="1"/>
          <p:nvPr/>
        </p:nvSpPr>
        <p:spPr>
          <a:xfrm>
            <a:off x="3211483" y="5143380"/>
            <a:ext cx="1556387" cy="615553"/>
          </a:xfrm>
          <a:prstGeom prst="rect">
            <a:avLst/>
          </a:prstGeom>
          <a:noFill/>
        </p:spPr>
        <p:txBody>
          <a:bodyPr wrap="square" lIns="0" tIns="0" rIns="0" bIns="0" rtlCol="0">
            <a:spAutoFit/>
          </a:bodyPr>
          <a:lstStyle/>
          <a:p>
            <a:r>
              <a:rPr lang="en-US" sz="4000">
                <a:latin typeface="Georgia" panose="02040502050405020303" pitchFamily="18" charset="0"/>
              </a:rPr>
              <a:t>orders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35EADF-CDBD-4250-92E8-19F988604BE7}"/>
                  </a:ext>
                </a:extLst>
              </p:cNvPr>
              <p:cNvSpPr txBox="1"/>
              <p:nvPr/>
            </p:nvSpPr>
            <p:spPr>
              <a:xfrm>
                <a:off x="3677143" y="4157145"/>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𝜎</m:t>
                      </m:r>
                    </m:oMath>
                  </m:oMathPara>
                </a14:m>
                <a:endParaRPr lang="en-US" sz="1400"/>
              </a:p>
            </p:txBody>
          </p:sp>
        </mc:Choice>
        <mc:Fallback xmlns="">
          <p:sp>
            <p:nvSpPr>
              <p:cNvPr id="17" name="TextBox 16">
                <a:extLst>
                  <a:ext uri="{FF2B5EF4-FFF2-40B4-BE49-F238E27FC236}">
                    <a16:creationId xmlns:a16="http://schemas.microsoft.com/office/drawing/2014/main" id="{7035EADF-CDBD-4250-92E8-19F988604BE7}"/>
                  </a:ext>
                </a:extLst>
              </p:cNvPr>
              <p:cNvSpPr txBox="1">
                <a:spLocks noRot="1" noChangeAspect="1" noMove="1" noResize="1" noEditPoints="1" noAdjustHandles="1" noChangeArrowheads="1" noChangeShapeType="1" noTextEdit="1"/>
              </p:cNvSpPr>
              <p:nvPr/>
            </p:nvSpPr>
            <p:spPr>
              <a:xfrm>
                <a:off x="3677143" y="4157145"/>
                <a:ext cx="515141" cy="738664"/>
              </a:xfrm>
              <a:prstGeom prst="rect">
                <a:avLst/>
              </a:prstGeom>
              <a:blipFill>
                <a:blip r:embed="rId5"/>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8E3C93D3-41FA-44CD-B339-82DAC6A6C26C}"/>
              </a:ext>
            </a:extLst>
          </p:cNvPr>
          <p:cNvCxnSpPr>
            <a:cxnSpLocks/>
          </p:cNvCxnSpPr>
          <p:nvPr/>
        </p:nvCxnSpPr>
        <p:spPr>
          <a:xfrm flipH="1" flipV="1">
            <a:off x="3911875" y="4842291"/>
            <a:ext cx="4890" cy="278940"/>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047D923-75A9-40C3-ADC1-363308E4587A}"/>
              </a:ext>
            </a:extLst>
          </p:cNvPr>
          <p:cNvCxnSpPr>
            <a:cxnSpLocks/>
          </p:cNvCxnSpPr>
          <p:nvPr/>
        </p:nvCxnSpPr>
        <p:spPr>
          <a:xfrm flipH="1" flipV="1">
            <a:off x="3315183" y="3572921"/>
            <a:ext cx="486559" cy="695650"/>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FF1BB11-A49C-44D4-B8F2-68A796C0AA71}"/>
              </a:ext>
            </a:extLst>
          </p:cNvPr>
          <p:cNvGrpSpPr/>
          <p:nvPr/>
        </p:nvGrpSpPr>
        <p:grpSpPr>
          <a:xfrm>
            <a:off x="3155411" y="2326139"/>
            <a:ext cx="910089" cy="617478"/>
            <a:chOff x="4412172" y="2316013"/>
            <a:chExt cx="910089" cy="617478"/>
          </a:xfrm>
        </p:grpSpPr>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8BF8A93-5416-436E-A2B3-F37BE3C41E3B}"/>
                    </a:ext>
                  </a:extLst>
                </p:cNvPr>
                <p:cNvSpPr/>
                <p:nvPr/>
              </p:nvSpPr>
              <p:spPr>
                <a:xfrm rot="5400000">
                  <a:off x="4690357" y="2301587"/>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21" name="Rectangle 20">
                  <a:extLst>
                    <a:ext uri="{FF2B5EF4-FFF2-40B4-BE49-F238E27FC236}">
                      <a16:creationId xmlns:a16="http://schemas.microsoft.com/office/drawing/2014/main" id="{A8BF8A93-5416-436E-A2B3-F37BE3C41E3B}"/>
                    </a:ext>
                  </a:extLst>
                </p:cNvPr>
                <p:cNvSpPr>
                  <a:spLocks noRot="1" noChangeAspect="1" noMove="1" noResize="1" noEditPoints="1" noAdjustHandles="1" noChangeArrowheads="1" noChangeShapeType="1" noTextEdit="1"/>
                </p:cNvSpPr>
                <p:nvPr/>
              </p:nvSpPr>
              <p:spPr>
                <a:xfrm rot="5400000">
                  <a:off x="4690357" y="2301587"/>
                  <a:ext cx="61747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FADA90F-CDE6-4F6D-A954-D47E2FA1A2EA}"/>
                    </a:ext>
                  </a:extLst>
                </p:cNvPr>
                <p:cNvSpPr/>
                <p:nvPr/>
              </p:nvSpPr>
              <p:spPr>
                <a:xfrm rot="16200000">
                  <a:off x="4426599" y="2301586"/>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22" name="Rectangle 21">
                  <a:extLst>
                    <a:ext uri="{FF2B5EF4-FFF2-40B4-BE49-F238E27FC236}">
                      <a16:creationId xmlns:a16="http://schemas.microsoft.com/office/drawing/2014/main" id="{7FADA90F-CDE6-4F6D-A954-D47E2FA1A2EA}"/>
                    </a:ext>
                  </a:extLst>
                </p:cNvPr>
                <p:cNvSpPr>
                  <a:spLocks noRot="1" noChangeAspect="1" noMove="1" noResize="1" noEditPoints="1" noAdjustHandles="1" noChangeArrowheads="1" noChangeShapeType="1" noTextEdit="1"/>
                </p:cNvSpPr>
                <p:nvPr/>
              </p:nvSpPr>
              <p:spPr>
                <a:xfrm rot="16200000">
                  <a:off x="4426599" y="2301586"/>
                  <a:ext cx="617477" cy="646331"/>
                </a:xfrm>
                <a:prstGeom prst="rect">
                  <a:avLst/>
                </a:prstGeom>
                <a:blipFill>
                  <a:blip r:embed="rId7"/>
                  <a:stretch>
                    <a:fillRect/>
                  </a:stretch>
                </a:blipFill>
              </p:spPr>
              <p:txBody>
                <a:bodyPr/>
                <a:lstStyle/>
                <a:p>
                  <a:r>
                    <a:rPr lang="en-US">
                      <a:noFill/>
                    </a:rPr>
                    <a:t> </a:t>
                  </a:r>
                </a:p>
              </p:txBody>
            </p:sp>
          </mc:Fallback>
        </mc:AlternateContent>
      </p:grpSp>
      <p:cxnSp>
        <p:nvCxnSpPr>
          <p:cNvPr id="23" name="Straight Arrow Connector 22">
            <a:extLst>
              <a:ext uri="{FF2B5EF4-FFF2-40B4-BE49-F238E27FC236}">
                <a16:creationId xmlns:a16="http://schemas.microsoft.com/office/drawing/2014/main" id="{5C9CB984-D76F-423F-B213-9282C0EC7609}"/>
              </a:ext>
            </a:extLst>
          </p:cNvPr>
          <p:cNvCxnSpPr>
            <a:cxnSpLocks/>
          </p:cNvCxnSpPr>
          <p:nvPr/>
        </p:nvCxnSpPr>
        <p:spPr>
          <a:xfrm flipV="1">
            <a:off x="3614372" y="2164638"/>
            <a:ext cx="0" cy="334312"/>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F2E415-74C0-4368-83D2-1F8E1BE7D39C}"/>
              </a:ext>
            </a:extLst>
          </p:cNvPr>
          <p:cNvCxnSpPr>
            <a:cxnSpLocks/>
          </p:cNvCxnSpPr>
          <p:nvPr/>
        </p:nvCxnSpPr>
        <p:spPr>
          <a:xfrm flipH="1" flipV="1">
            <a:off x="4378466" y="3084002"/>
            <a:ext cx="760916" cy="983848"/>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1443DEE-649B-4367-B390-6457DB72EE30}"/>
              </a:ext>
            </a:extLst>
          </p:cNvPr>
          <p:cNvSpPr txBox="1"/>
          <p:nvPr/>
        </p:nvSpPr>
        <p:spPr>
          <a:xfrm>
            <a:off x="4900062" y="5127984"/>
            <a:ext cx="1079769" cy="615553"/>
          </a:xfrm>
          <a:prstGeom prst="rect">
            <a:avLst/>
          </a:prstGeom>
          <a:noFill/>
        </p:spPr>
        <p:txBody>
          <a:bodyPr wrap="square" lIns="0" tIns="0" rIns="0" bIns="0" rtlCol="0">
            <a:spAutoFit/>
          </a:bodyPr>
          <a:lstStyle/>
          <a:p>
            <a:r>
              <a:rPr lang="en-US" sz="4000">
                <a:latin typeface="Georgia" panose="02040502050405020303" pitchFamily="18" charset="0"/>
              </a:rPr>
              <a:t>part</a:t>
            </a:r>
            <a:endParaRPr lang="en-US" sz="4000" baseline="-25000">
              <a:latin typeface="Georgia" panose="02040502050405020303"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7B96BFB-CEE1-4996-9A23-4F174380E4E1}"/>
                  </a:ext>
                </a:extLst>
              </p:cNvPr>
              <p:cNvSpPr txBox="1"/>
              <p:nvPr/>
            </p:nvSpPr>
            <p:spPr>
              <a:xfrm>
                <a:off x="4990050" y="3871121"/>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𝜎</m:t>
                      </m:r>
                    </m:oMath>
                  </m:oMathPara>
                </a14:m>
                <a:endParaRPr lang="en-US" sz="1400"/>
              </a:p>
            </p:txBody>
          </p:sp>
        </mc:Choice>
        <mc:Fallback xmlns="">
          <p:sp>
            <p:nvSpPr>
              <p:cNvPr id="26" name="TextBox 25">
                <a:extLst>
                  <a:ext uri="{FF2B5EF4-FFF2-40B4-BE49-F238E27FC236}">
                    <a16:creationId xmlns:a16="http://schemas.microsoft.com/office/drawing/2014/main" id="{F7B96BFB-CEE1-4996-9A23-4F174380E4E1}"/>
                  </a:ext>
                </a:extLst>
              </p:cNvPr>
              <p:cNvSpPr txBox="1">
                <a:spLocks noRot="1" noChangeAspect="1" noMove="1" noResize="1" noEditPoints="1" noAdjustHandles="1" noChangeArrowheads="1" noChangeShapeType="1" noTextEdit="1"/>
              </p:cNvSpPr>
              <p:nvPr/>
            </p:nvSpPr>
            <p:spPr>
              <a:xfrm>
                <a:off x="4990050" y="3871121"/>
                <a:ext cx="515141" cy="738664"/>
              </a:xfrm>
              <a:prstGeom prst="rect">
                <a:avLst/>
              </a:prstGeom>
              <a:blipFill>
                <a:blip r:embed="rId8"/>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82F6FFD9-3B26-495E-BB4A-4E9F8D215C49}"/>
              </a:ext>
            </a:extLst>
          </p:cNvPr>
          <p:cNvCxnSpPr>
            <a:cxnSpLocks/>
          </p:cNvCxnSpPr>
          <p:nvPr/>
        </p:nvCxnSpPr>
        <p:spPr>
          <a:xfrm flipV="1">
            <a:off x="5235597" y="4689074"/>
            <a:ext cx="0" cy="377896"/>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68208F-CFE7-4572-AD20-EE963B0EA765}"/>
              </a:ext>
            </a:extLst>
          </p:cNvPr>
          <p:cNvSpPr txBox="1"/>
          <p:nvPr/>
        </p:nvSpPr>
        <p:spPr>
          <a:xfrm>
            <a:off x="3783982" y="2467780"/>
            <a:ext cx="1280094" cy="523220"/>
          </a:xfrm>
          <a:prstGeom prst="rect">
            <a:avLst/>
          </a:prstGeom>
          <a:noFill/>
        </p:spPr>
        <p:txBody>
          <a:bodyPr wrap="none" rtlCol="0">
            <a:spAutoFit/>
          </a:bodyPr>
          <a:lstStyle/>
          <a:p>
            <a:r>
              <a:rPr lang="en-US" sz="2800"/>
              <a:t>partkey</a:t>
            </a:r>
          </a:p>
        </p:txBody>
      </p:sp>
      <p:sp>
        <p:nvSpPr>
          <p:cNvPr id="3" name="Slide Number Placeholder 2">
            <a:extLst>
              <a:ext uri="{FF2B5EF4-FFF2-40B4-BE49-F238E27FC236}">
                <a16:creationId xmlns:a16="http://schemas.microsoft.com/office/drawing/2014/main" id="{9C2C443A-FC30-420F-97E0-E4AC52E7933C}"/>
              </a:ext>
            </a:extLst>
          </p:cNvPr>
          <p:cNvSpPr>
            <a:spLocks noGrp="1"/>
          </p:cNvSpPr>
          <p:nvPr>
            <p:ph type="sldNum" sz="quarter" idx="12"/>
          </p:nvPr>
        </p:nvSpPr>
        <p:spPr/>
        <p:txBody>
          <a:bodyPr/>
          <a:lstStyle/>
          <a:p>
            <a:fld id="{EEC9366E-023C-4CFB-B1D7-201B963321B0}" type="slidenum">
              <a:rPr lang="en-US" smtClean="0"/>
              <a:t>16</a:t>
            </a:fld>
            <a:endParaRPr lang="en-US"/>
          </a:p>
        </p:txBody>
      </p:sp>
    </p:spTree>
    <p:extLst>
      <p:ext uri="{BB962C8B-B14F-4D97-AF65-F5344CB8AC3E}">
        <p14:creationId xmlns:p14="http://schemas.microsoft.com/office/powerpoint/2010/main" val="3165544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B8827A-8B79-47E3-B42B-C6AA1AAE1A62}"/>
              </a:ext>
            </a:extLst>
          </p:cNvPr>
          <p:cNvSpPr>
            <a:spLocks noGrp="1"/>
          </p:cNvSpPr>
          <p:nvPr>
            <p:ph type="title"/>
          </p:nvPr>
        </p:nvSpPr>
        <p:spPr/>
        <p:txBody>
          <a:bodyPr/>
          <a:lstStyle/>
          <a:p>
            <a:r>
              <a:rPr lang="en-US"/>
              <a:t>Convergence of diPs is non-trivial</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21EE748-02C2-479A-BFF2-885D3F7CA779}"/>
                  </a:ext>
                </a:extLst>
              </p:cNvPr>
              <p:cNvSpPr txBox="1"/>
              <p:nvPr/>
            </p:nvSpPr>
            <p:spPr>
              <a:xfrm>
                <a:off x="1194454" y="3883971"/>
                <a:ext cx="1343634" cy="661207"/>
              </a:xfrm>
              <a:prstGeom prst="rect">
                <a:avLst/>
              </a:prstGeom>
              <a:noFill/>
            </p:spPr>
            <p:txBody>
              <a:bodyPr wrap="squar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2800" b="0" i="1" dirty="0" smtClean="0">
                              <a:solidFill>
                                <a:srgbClr val="C00000"/>
                              </a:solidFill>
                              <a:latin typeface="Cambria Math" panose="02040503050406030204" pitchFamily="18" charset="0"/>
                              <a:ea typeface="Cambria Math" panose="02040503050406030204" pitchFamily="18" charset="0"/>
                            </a:rPr>
                          </m:ctrlPr>
                        </m:sSubSupPr>
                        <m:e>
                          <m:r>
                            <a:rPr lang="en-US" sz="2800" b="0" i="1" dirty="0" smtClean="0">
                              <a:solidFill>
                                <a:srgbClr val="C00000"/>
                              </a:solidFill>
                              <a:latin typeface="Cambria Math" panose="02040503050406030204" pitchFamily="18" charset="0"/>
                              <a:ea typeface="Cambria Math" panose="02040503050406030204" pitchFamily="18" charset="0"/>
                            </a:rPr>
                            <m:t>𝑑</m:t>
                          </m:r>
                        </m:e>
                        <m:sub>
                          <m:r>
                            <a:rPr lang="en-US" sz="2800" b="0" i="1" dirty="0" smtClean="0">
                              <a:solidFill>
                                <a:srgbClr val="C00000"/>
                              </a:solidFill>
                              <a:latin typeface="Cambria Math" panose="02040503050406030204" pitchFamily="18" charset="0"/>
                              <a:ea typeface="Cambria Math" panose="02040503050406030204" pitchFamily="18" charset="0"/>
                            </a:rPr>
                            <m:t>𝑝𝑎𝑟𝑡𝑘𝑒𝑦</m:t>
                          </m:r>
                        </m:sub>
                        <m:sup>
                          <m:r>
                            <a:rPr lang="en-US" sz="2800" b="0" i="1" dirty="0" smtClean="0">
                              <a:solidFill>
                                <a:srgbClr val="C00000"/>
                              </a:solidFill>
                              <a:latin typeface="Cambria Math" panose="02040503050406030204" pitchFamily="18" charset="0"/>
                              <a:ea typeface="Cambria Math" panose="02040503050406030204" pitchFamily="18" charset="0"/>
                            </a:rPr>
                            <m:t>𝑙</m:t>
                          </m:r>
                        </m:sup>
                      </m:sSubSup>
                    </m:oMath>
                  </m:oMathPara>
                </a14:m>
                <a:endParaRPr lang="en-US" sz="2800" b="0" i="1">
                  <a:solidFill>
                    <a:srgbClr val="C00000"/>
                  </a:solidFill>
                  <a:latin typeface="Cambria Math" panose="02040503050406030204" pitchFamily="18" charset="0"/>
                  <a:ea typeface="Cambria Math" panose="02040503050406030204" pitchFamily="18" charset="0"/>
                </a:endParaRPr>
              </a:p>
              <a:p>
                <a:endParaRPr lang="en-US" sz="900"/>
              </a:p>
            </p:txBody>
          </p:sp>
        </mc:Choice>
        <mc:Fallback xmlns="">
          <p:sp>
            <p:nvSpPr>
              <p:cNvPr id="5" name="TextBox 4">
                <a:extLst>
                  <a:ext uri="{FF2B5EF4-FFF2-40B4-BE49-F238E27FC236}">
                    <a16:creationId xmlns:a16="http://schemas.microsoft.com/office/drawing/2014/main" id="{D21EE748-02C2-479A-BFF2-885D3F7CA779}"/>
                  </a:ext>
                </a:extLst>
              </p:cNvPr>
              <p:cNvSpPr txBox="1">
                <a:spLocks noRot="1" noChangeAspect="1" noMove="1" noResize="1" noEditPoints="1" noAdjustHandles="1" noChangeArrowheads="1" noChangeShapeType="1" noTextEdit="1"/>
              </p:cNvSpPr>
              <p:nvPr/>
            </p:nvSpPr>
            <p:spPr>
              <a:xfrm>
                <a:off x="1194454" y="3883971"/>
                <a:ext cx="1343634" cy="66120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2867AB9A-5C0C-4007-9584-9A8360469F7C}"/>
                  </a:ext>
                </a:extLst>
              </p:cNvPr>
              <p:cNvSpPr txBox="1"/>
              <p:nvPr/>
            </p:nvSpPr>
            <p:spPr>
              <a:xfrm>
                <a:off x="3294863" y="3722921"/>
                <a:ext cx="1523302" cy="477310"/>
              </a:xfrm>
              <a:prstGeom prst="rect">
                <a:avLst/>
              </a:prstGeom>
              <a:noFill/>
            </p:spPr>
            <p:txBody>
              <a:bodyPr wrap="none" lIns="0" tIns="0" rIns="0" bIns="0" rtlCol="0">
                <a:spAutoFit/>
              </a:bodyPr>
              <a:lstStyle/>
              <a:p>
                <a:pPr/>
                <a14:m>
                  <m:oMathPara xmlns:m="http://schemas.openxmlformats.org/officeDocument/2006/math">
                    <m:oMathParaPr>
                      <m:jc m:val="left"/>
                    </m:oMathParaPr>
                    <m:oMath xmlns:m="http://schemas.openxmlformats.org/officeDocument/2006/math">
                      <m:sSubSup>
                        <m:sSubSupPr>
                          <m:ctrlPr>
                            <a:rPr lang="en-US" sz="2800" i="1" smtClean="0">
                              <a:solidFill>
                                <a:srgbClr val="C00000"/>
                              </a:solidFill>
                              <a:latin typeface="Cambria Math" panose="02040503050406030204" pitchFamily="18" charset="0"/>
                            </a:rPr>
                          </m:ctrlPr>
                        </m:sSubSupPr>
                        <m:e>
                          <m:r>
                            <a:rPr lang="en-US" sz="2800" b="0" i="1" smtClean="0">
                              <a:solidFill>
                                <a:srgbClr val="C00000"/>
                              </a:solidFill>
                              <a:latin typeface="Cambria Math" panose="02040503050406030204" pitchFamily="18" charset="0"/>
                            </a:rPr>
                            <m:t>𝑑</m:t>
                          </m:r>
                        </m:e>
                        <m:sub>
                          <m:r>
                            <a:rPr lang="en-US" sz="2800" b="0" i="1" smtClean="0">
                              <a:solidFill>
                                <a:srgbClr val="C00000"/>
                              </a:solidFill>
                              <a:latin typeface="Cambria Math" panose="02040503050406030204" pitchFamily="18" charset="0"/>
                            </a:rPr>
                            <m:t>𝑜𝑟𝑑𝑒𝑟𝑘𝑒𝑦</m:t>
                          </m:r>
                        </m:sub>
                        <m:sup>
                          <m:r>
                            <a:rPr lang="en-US" sz="2800" b="0" i="1" smtClean="0">
                              <a:solidFill>
                                <a:srgbClr val="C00000"/>
                              </a:solidFill>
                              <a:latin typeface="Cambria Math" panose="02040503050406030204" pitchFamily="18" charset="0"/>
                            </a:rPr>
                            <m:t>𝑜</m:t>
                          </m:r>
                        </m:sup>
                      </m:sSubSup>
                    </m:oMath>
                  </m:oMathPara>
                </a14:m>
                <a:endParaRPr lang="en-US" sz="2800">
                  <a:solidFill>
                    <a:srgbClr val="C00000"/>
                  </a:solidFill>
                </a:endParaRPr>
              </a:p>
            </p:txBody>
          </p:sp>
        </mc:Choice>
        <mc:Fallback xmlns="">
          <p:sp>
            <p:nvSpPr>
              <p:cNvPr id="6" name="TextBox 5">
                <a:extLst>
                  <a:ext uri="{FF2B5EF4-FFF2-40B4-BE49-F238E27FC236}">
                    <a16:creationId xmlns:a16="http://schemas.microsoft.com/office/drawing/2014/main" id="{2867AB9A-5C0C-4007-9584-9A8360469F7C}"/>
                  </a:ext>
                </a:extLst>
              </p:cNvPr>
              <p:cNvSpPr txBox="1">
                <a:spLocks noRot="1" noChangeAspect="1" noMove="1" noResize="1" noEditPoints="1" noAdjustHandles="1" noChangeArrowheads="1" noChangeShapeType="1" noTextEdit="1"/>
              </p:cNvSpPr>
              <p:nvPr/>
            </p:nvSpPr>
            <p:spPr>
              <a:xfrm>
                <a:off x="3294863" y="3722921"/>
                <a:ext cx="1523302" cy="477310"/>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07E94A3-D9BC-44EE-9301-9C187658ECB1}"/>
              </a:ext>
            </a:extLst>
          </p:cNvPr>
          <p:cNvSpPr txBox="1"/>
          <p:nvPr/>
        </p:nvSpPr>
        <p:spPr>
          <a:xfrm>
            <a:off x="2787651" y="2970402"/>
            <a:ext cx="1475532" cy="523220"/>
          </a:xfrm>
          <a:prstGeom prst="rect">
            <a:avLst/>
          </a:prstGeom>
          <a:noFill/>
        </p:spPr>
        <p:txBody>
          <a:bodyPr wrap="none" rtlCol="0">
            <a:spAutoFit/>
          </a:bodyPr>
          <a:lstStyle/>
          <a:p>
            <a:r>
              <a:rPr lang="en-US" sz="2800"/>
              <a:t>orderkey</a:t>
            </a:r>
          </a:p>
        </p:txBody>
      </p:sp>
      <p:sp>
        <p:nvSpPr>
          <p:cNvPr id="8" name="TextBox 7">
            <a:extLst>
              <a:ext uri="{FF2B5EF4-FFF2-40B4-BE49-F238E27FC236}">
                <a16:creationId xmlns:a16="http://schemas.microsoft.com/office/drawing/2014/main" id="{413F3359-BD67-48FA-BD55-05B0CA27ED57}"/>
              </a:ext>
            </a:extLst>
          </p:cNvPr>
          <p:cNvSpPr txBox="1"/>
          <p:nvPr/>
        </p:nvSpPr>
        <p:spPr>
          <a:xfrm>
            <a:off x="1137472" y="5093432"/>
            <a:ext cx="1890990" cy="615553"/>
          </a:xfrm>
          <a:prstGeom prst="rect">
            <a:avLst/>
          </a:prstGeom>
          <a:noFill/>
        </p:spPr>
        <p:txBody>
          <a:bodyPr wrap="square" lIns="0" tIns="0" rIns="0" bIns="0" rtlCol="0">
            <a:spAutoFit/>
          </a:bodyPr>
          <a:lstStyle/>
          <a:p>
            <a:r>
              <a:rPr lang="en-US" sz="4000">
                <a:latin typeface="Georgia" panose="02040502050405020303" pitchFamily="18" charset="0"/>
              </a:rPr>
              <a:t>lineitem</a:t>
            </a:r>
          </a:p>
        </p:txBody>
      </p:sp>
      <p:grpSp>
        <p:nvGrpSpPr>
          <p:cNvPr id="9" name="Group 8">
            <a:extLst>
              <a:ext uri="{FF2B5EF4-FFF2-40B4-BE49-F238E27FC236}">
                <a16:creationId xmlns:a16="http://schemas.microsoft.com/office/drawing/2014/main" id="{B8EA7B11-B61D-4DA9-915E-A6B0E6123F19}"/>
              </a:ext>
            </a:extLst>
          </p:cNvPr>
          <p:cNvGrpSpPr/>
          <p:nvPr/>
        </p:nvGrpSpPr>
        <p:grpSpPr>
          <a:xfrm>
            <a:off x="2174787" y="2806308"/>
            <a:ext cx="910089" cy="617478"/>
            <a:chOff x="4412172" y="2316013"/>
            <a:chExt cx="910089" cy="617478"/>
          </a:xfrm>
        </p:grpSpPr>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8BAF2A98-85E0-486F-B920-707C3C3B7093}"/>
                    </a:ext>
                  </a:extLst>
                </p:cNvPr>
                <p:cNvSpPr/>
                <p:nvPr/>
              </p:nvSpPr>
              <p:spPr>
                <a:xfrm rot="5400000">
                  <a:off x="4690357" y="2301587"/>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0" name="Rectangle 9">
                  <a:extLst>
                    <a:ext uri="{FF2B5EF4-FFF2-40B4-BE49-F238E27FC236}">
                      <a16:creationId xmlns:a16="http://schemas.microsoft.com/office/drawing/2014/main" id="{8BAF2A98-85E0-486F-B920-707C3C3B7093}"/>
                    </a:ext>
                  </a:extLst>
                </p:cNvPr>
                <p:cNvSpPr>
                  <a:spLocks noRot="1" noChangeAspect="1" noMove="1" noResize="1" noEditPoints="1" noAdjustHandles="1" noChangeArrowheads="1" noChangeShapeType="1" noTextEdit="1"/>
                </p:cNvSpPr>
                <p:nvPr/>
              </p:nvSpPr>
              <p:spPr>
                <a:xfrm rot="5400000">
                  <a:off x="4690357" y="2301587"/>
                  <a:ext cx="617477"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0BA977E9-C17D-4CBC-9801-2425AF17F376}"/>
                    </a:ext>
                  </a:extLst>
                </p:cNvPr>
                <p:cNvSpPr/>
                <p:nvPr/>
              </p:nvSpPr>
              <p:spPr>
                <a:xfrm rot="16200000">
                  <a:off x="4426599" y="2301586"/>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1" name="Rectangle 10">
                  <a:extLst>
                    <a:ext uri="{FF2B5EF4-FFF2-40B4-BE49-F238E27FC236}">
                      <a16:creationId xmlns:a16="http://schemas.microsoft.com/office/drawing/2014/main" id="{0BA977E9-C17D-4CBC-9801-2425AF17F376}"/>
                    </a:ext>
                  </a:extLst>
                </p:cNvPr>
                <p:cNvSpPr>
                  <a:spLocks noRot="1" noChangeAspect="1" noMove="1" noResize="1" noEditPoints="1" noAdjustHandles="1" noChangeArrowheads="1" noChangeShapeType="1" noTextEdit="1"/>
                </p:cNvSpPr>
                <p:nvPr/>
              </p:nvSpPr>
              <p:spPr>
                <a:xfrm rot="16200000">
                  <a:off x="4426599" y="2301586"/>
                  <a:ext cx="617477" cy="646331"/>
                </a:xfrm>
                <a:prstGeom prst="rect">
                  <a:avLst/>
                </a:prstGeom>
                <a:blipFill>
                  <a:blip r:embed="rId5"/>
                  <a:stretch>
                    <a:fillRect/>
                  </a:stretch>
                </a:blipFill>
              </p:spPr>
              <p:txBody>
                <a:bodyPr/>
                <a:lstStyle/>
                <a:p>
                  <a:r>
                    <a:rPr lang="en-US">
                      <a:noFill/>
                    </a:rPr>
                    <a:t> </a:t>
                  </a:r>
                </a:p>
              </p:txBody>
            </p:sp>
          </mc:Fallback>
        </mc:AlternateContent>
      </p:grpSp>
      <p:cxnSp>
        <p:nvCxnSpPr>
          <p:cNvPr id="12" name="Straight Arrow Connector 11">
            <a:extLst>
              <a:ext uri="{FF2B5EF4-FFF2-40B4-BE49-F238E27FC236}">
                <a16:creationId xmlns:a16="http://schemas.microsoft.com/office/drawing/2014/main" id="{1F7E5621-3C90-47EC-BC6B-8EF11C4AE417}"/>
              </a:ext>
            </a:extLst>
          </p:cNvPr>
          <p:cNvCxnSpPr>
            <a:cxnSpLocks/>
          </p:cNvCxnSpPr>
          <p:nvPr/>
        </p:nvCxnSpPr>
        <p:spPr>
          <a:xfrm flipV="1">
            <a:off x="3002378" y="2713685"/>
            <a:ext cx="266000" cy="157540"/>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CFEE8A69-8C0D-480C-BFC5-88AE743B4E17}"/>
                  </a:ext>
                </a:extLst>
              </p:cNvPr>
              <p:cNvSpPr txBox="1"/>
              <p:nvPr/>
            </p:nvSpPr>
            <p:spPr>
              <a:xfrm>
                <a:off x="1456733" y="4218623"/>
                <a:ext cx="515141"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𝜎</m:t>
                      </m:r>
                    </m:oMath>
                  </m:oMathPara>
                </a14:m>
                <a:endParaRPr lang="en-US" sz="1400"/>
              </a:p>
            </p:txBody>
          </p:sp>
        </mc:Choice>
        <mc:Fallback xmlns="">
          <p:sp>
            <p:nvSpPr>
              <p:cNvPr id="13" name="TextBox 12">
                <a:extLst>
                  <a:ext uri="{FF2B5EF4-FFF2-40B4-BE49-F238E27FC236}">
                    <a16:creationId xmlns:a16="http://schemas.microsoft.com/office/drawing/2014/main" id="{CFEE8A69-8C0D-480C-BFC5-88AE743B4E17}"/>
                  </a:ext>
                </a:extLst>
              </p:cNvPr>
              <p:cNvSpPr txBox="1">
                <a:spLocks noRot="1" noChangeAspect="1" noMove="1" noResize="1" noEditPoints="1" noAdjustHandles="1" noChangeArrowheads="1" noChangeShapeType="1" noTextEdit="1"/>
              </p:cNvSpPr>
              <p:nvPr/>
            </p:nvSpPr>
            <p:spPr>
              <a:xfrm>
                <a:off x="1456733" y="4218623"/>
                <a:ext cx="515141" cy="738664"/>
              </a:xfrm>
              <a:prstGeom prst="rect">
                <a:avLst/>
              </a:prstGeom>
              <a:blipFill>
                <a:blip r:embed="rId6"/>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4410730-3877-4071-A770-29325DF151A7}"/>
              </a:ext>
            </a:extLst>
          </p:cNvPr>
          <p:cNvCxnSpPr>
            <a:cxnSpLocks/>
          </p:cNvCxnSpPr>
          <p:nvPr/>
        </p:nvCxnSpPr>
        <p:spPr>
          <a:xfrm flipV="1">
            <a:off x="1701346" y="4843457"/>
            <a:ext cx="900" cy="291451"/>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9AF47B8-0931-4540-A63B-5142C5C42AEF}"/>
              </a:ext>
            </a:extLst>
          </p:cNvPr>
          <p:cNvCxnSpPr>
            <a:cxnSpLocks/>
          </p:cNvCxnSpPr>
          <p:nvPr/>
        </p:nvCxnSpPr>
        <p:spPr>
          <a:xfrm flipV="1">
            <a:off x="1999059" y="3228334"/>
            <a:ext cx="262087" cy="270132"/>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5836DF1-0AF9-4986-841E-8C0043C8E51D}"/>
              </a:ext>
            </a:extLst>
          </p:cNvPr>
          <p:cNvSpPr txBox="1"/>
          <p:nvPr/>
        </p:nvSpPr>
        <p:spPr>
          <a:xfrm>
            <a:off x="3243098" y="5093432"/>
            <a:ext cx="1556387" cy="615553"/>
          </a:xfrm>
          <a:prstGeom prst="rect">
            <a:avLst/>
          </a:prstGeom>
          <a:noFill/>
        </p:spPr>
        <p:txBody>
          <a:bodyPr wrap="square" lIns="0" tIns="0" rIns="0" bIns="0" rtlCol="0">
            <a:spAutoFit/>
          </a:bodyPr>
          <a:lstStyle/>
          <a:p>
            <a:r>
              <a:rPr lang="en-US" sz="4000">
                <a:latin typeface="Georgia" panose="02040502050405020303" pitchFamily="18" charset="0"/>
              </a:rPr>
              <a:t>orders</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7035EADF-CDBD-4250-92E8-19F988604BE7}"/>
                  </a:ext>
                </a:extLst>
              </p:cNvPr>
              <p:cNvSpPr txBox="1"/>
              <p:nvPr/>
            </p:nvSpPr>
            <p:spPr>
              <a:xfrm>
                <a:off x="3708758" y="4107197"/>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𝜎</m:t>
                      </m:r>
                    </m:oMath>
                  </m:oMathPara>
                </a14:m>
                <a:endParaRPr lang="en-US" sz="1400"/>
              </a:p>
            </p:txBody>
          </p:sp>
        </mc:Choice>
        <mc:Fallback xmlns="">
          <p:sp>
            <p:nvSpPr>
              <p:cNvPr id="17" name="TextBox 16">
                <a:extLst>
                  <a:ext uri="{FF2B5EF4-FFF2-40B4-BE49-F238E27FC236}">
                    <a16:creationId xmlns:a16="http://schemas.microsoft.com/office/drawing/2014/main" id="{7035EADF-CDBD-4250-92E8-19F988604BE7}"/>
                  </a:ext>
                </a:extLst>
              </p:cNvPr>
              <p:cNvSpPr txBox="1">
                <a:spLocks noRot="1" noChangeAspect="1" noMove="1" noResize="1" noEditPoints="1" noAdjustHandles="1" noChangeArrowheads="1" noChangeShapeType="1" noTextEdit="1"/>
              </p:cNvSpPr>
              <p:nvPr/>
            </p:nvSpPr>
            <p:spPr>
              <a:xfrm>
                <a:off x="3708758" y="4107197"/>
                <a:ext cx="515141" cy="738664"/>
              </a:xfrm>
              <a:prstGeom prst="rect">
                <a:avLst/>
              </a:prstGeom>
              <a:blipFill>
                <a:blip r:embed="rId7"/>
                <a:stretch>
                  <a:fillRect/>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8E3C93D3-41FA-44CD-B339-82DAC6A6C26C}"/>
              </a:ext>
            </a:extLst>
          </p:cNvPr>
          <p:cNvCxnSpPr>
            <a:cxnSpLocks/>
          </p:cNvCxnSpPr>
          <p:nvPr/>
        </p:nvCxnSpPr>
        <p:spPr>
          <a:xfrm flipH="1" flipV="1">
            <a:off x="3943490" y="4792343"/>
            <a:ext cx="4890" cy="278940"/>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8047D923-75A9-40C3-ADC1-363308E4587A}"/>
              </a:ext>
            </a:extLst>
          </p:cNvPr>
          <p:cNvCxnSpPr>
            <a:cxnSpLocks/>
          </p:cNvCxnSpPr>
          <p:nvPr/>
        </p:nvCxnSpPr>
        <p:spPr>
          <a:xfrm flipH="1" flipV="1">
            <a:off x="3621594" y="3494447"/>
            <a:ext cx="326786" cy="337319"/>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5FF1BB11-A49C-44D4-B8F2-68A796C0AA71}"/>
              </a:ext>
            </a:extLst>
          </p:cNvPr>
          <p:cNvGrpSpPr/>
          <p:nvPr/>
        </p:nvGrpSpPr>
        <p:grpSpPr>
          <a:xfrm>
            <a:off x="3187026" y="2276191"/>
            <a:ext cx="910089" cy="617478"/>
            <a:chOff x="4412172" y="2316013"/>
            <a:chExt cx="910089" cy="617478"/>
          </a:xfrm>
        </p:grpSpPr>
        <mc:AlternateContent xmlns:mc="http://schemas.openxmlformats.org/markup-compatibility/2006" xmlns:a14="http://schemas.microsoft.com/office/drawing/2010/main">
          <mc:Choice Requires="a14">
            <p:sp>
              <p:nvSpPr>
                <p:cNvPr id="21" name="Rectangle 20">
                  <a:extLst>
                    <a:ext uri="{FF2B5EF4-FFF2-40B4-BE49-F238E27FC236}">
                      <a16:creationId xmlns:a16="http://schemas.microsoft.com/office/drawing/2014/main" id="{A8BF8A93-5416-436E-A2B3-F37BE3C41E3B}"/>
                    </a:ext>
                  </a:extLst>
                </p:cNvPr>
                <p:cNvSpPr/>
                <p:nvPr/>
              </p:nvSpPr>
              <p:spPr>
                <a:xfrm rot="5400000">
                  <a:off x="4690357" y="2301587"/>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21" name="Rectangle 20">
                  <a:extLst>
                    <a:ext uri="{FF2B5EF4-FFF2-40B4-BE49-F238E27FC236}">
                      <a16:creationId xmlns:a16="http://schemas.microsoft.com/office/drawing/2014/main" id="{A8BF8A93-5416-436E-A2B3-F37BE3C41E3B}"/>
                    </a:ext>
                  </a:extLst>
                </p:cNvPr>
                <p:cNvSpPr>
                  <a:spLocks noRot="1" noChangeAspect="1" noMove="1" noResize="1" noEditPoints="1" noAdjustHandles="1" noChangeArrowheads="1" noChangeShapeType="1" noTextEdit="1"/>
                </p:cNvSpPr>
                <p:nvPr/>
              </p:nvSpPr>
              <p:spPr>
                <a:xfrm rot="5400000">
                  <a:off x="4690357" y="2301587"/>
                  <a:ext cx="617477" cy="646331"/>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7FADA90F-CDE6-4F6D-A954-D47E2FA1A2EA}"/>
                    </a:ext>
                  </a:extLst>
                </p:cNvPr>
                <p:cNvSpPr/>
                <p:nvPr/>
              </p:nvSpPr>
              <p:spPr>
                <a:xfrm rot="16200000">
                  <a:off x="4426599" y="2301586"/>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22" name="Rectangle 21">
                  <a:extLst>
                    <a:ext uri="{FF2B5EF4-FFF2-40B4-BE49-F238E27FC236}">
                      <a16:creationId xmlns:a16="http://schemas.microsoft.com/office/drawing/2014/main" id="{7FADA90F-CDE6-4F6D-A954-D47E2FA1A2EA}"/>
                    </a:ext>
                  </a:extLst>
                </p:cNvPr>
                <p:cNvSpPr>
                  <a:spLocks noRot="1" noChangeAspect="1" noMove="1" noResize="1" noEditPoints="1" noAdjustHandles="1" noChangeArrowheads="1" noChangeShapeType="1" noTextEdit="1"/>
                </p:cNvSpPr>
                <p:nvPr/>
              </p:nvSpPr>
              <p:spPr>
                <a:xfrm rot="16200000">
                  <a:off x="4426599" y="2301586"/>
                  <a:ext cx="617477" cy="646331"/>
                </a:xfrm>
                <a:prstGeom prst="rect">
                  <a:avLst/>
                </a:prstGeom>
                <a:blipFill>
                  <a:blip r:embed="rId9"/>
                  <a:stretch>
                    <a:fillRect/>
                  </a:stretch>
                </a:blipFill>
              </p:spPr>
              <p:txBody>
                <a:bodyPr/>
                <a:lstStyle/>
                <a:p>
                  <a:r>
                    <a:rPr lang="en-US">
                      <a:noFill/>
                    </a:rPr>
                    <a:t> </a:t>
                  </a:r>
                </a:p>
              </p:txBody>
            </p:sp>
          </mc:Fallback>
        </mc:AlternateContent>
      </p:grpSp>
      <p:cxnSp>
        <p:nvCxnSpPr>
          <p:cNvPr id="23" name="Straight Arrow Connector 22">
            <a:extLst>
              <a:ext uri="{FF2B5EF4-FFF2-40B4-BE49-F238E27FC236}">
                <a16:creationId xmlns:a16="http://schemas.microsoft.com/office/drawing/2014/main" id="{5C9CB984-D76F-423F-B213-9282C0EC7609}"/>
              </a:ext>
            </a:extLst>
          </p:cNvPr>
          <p:cNvCxnSpPr>
            <a:cxnSpLocks/>
          </p:cNvCxnSpPr>
          <p:nvPr/>
        </p:nvCxnSpPr>
        <p:spPr>
          <a:xfrm flipV="1">
            <a:off x="3645987" y="2114690"/>
            <a:ext cx="0" cy="334312"/>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8F2E415-74C0-4368-83D2-1F8E1BE7D39C}"/>
              </a:ext>
            </a:extLst>
          </p:cNvPr>
          <p:cNvCxnSpPr>
            <a:cxnSpLocks/>
          </p:cNvCxnSpPr>
          <p:nvPr/>
        </p:nvCxnSpPr>
        <p:spPr>
          <a:xfrm flipH="1" flipV="1">
            <a:off x="4729668" y="2992365"/>
            <a:ext cx="366023" cy="466886"/>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1443DEE-649B-4367-B390-6457DB72EE30}"/>
              </a:ext>
            </a:extLst>
          </p:cNvPr>
          <p:cNvSpPr txBox="1"/>
          <p:nvPr/>
        </p:nvSpPr>
        <p:spPr>
          <a:xfrm>
            <a:off x="4931677" y="5078036"/>
            <a:ext cx="1079769" cy="615553"/>
          </a:xfrm>
          <a:prstGeom prst="rect">
            <a:avLst/>
          </a:prstGeom>
          <a:noFill/>
        </p:spPr>
        <p:txBody>
          <a:bodyPr wrap="square" lIns="0" tIns="0" rIns="0" bIns="0" rtlCol="0">
            <a:spAutoFit/>
          </a:bodyPr>
          <a:lstStyle/>
          <a:p>
            <a:r>
              <a:rPr lang="en-US" sz="4000">
                <a:latin typeface="Georgia" panose="02040502050405020303" pitchFamily="18" charset="0"/>
              </a:rPr>
              <a:t>part</a:t>
            </a:r>
            <a:endParaRPr lang="en-US" sz="4000" baseline="-25000">
              <a:latin typeface="Georgia" panose="02040502050405020303" pitchFamily="18" charset="0"/>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7B96BFB-CEE1-4996-9A23-4F174380E4E1}"/>
                  </a:ext>
                </a:extLst>
              </p:cNvPr>
              <p:cNvSpPr txBox="1"/>
              <p:nvPr/>
            </p:nvSpPr>
            <p:spPr>
              <a:xfrm>
                <a:off x="5021665" y="3821173"/>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latin typeface="Cambria Math" panose="02040503050406030204" pitchFamily="18" charset="0"/>
                          <a:ea typeface="Cambria Math" panose="02040503050406030204" pitchFamily="18" charset="0"/>
                        </a:rPr>
                        <m:t>𝜎</m:t>
                      </m:r>
                    </m:oMath>
                  </m:oMathPara>
                </a14:m>
                <a:endParaRPr lang="en-US" sz="1400"/>
              </a:p>
            </p:txBody>
          </p:sp>
        </mc:Choice>
        <mc:Fallback xmlns="">
          <p:sp>
            <p:nvSpPr>
              <p:cNvPr id="26" name="TextBox 25">
                <a:extLst>
                  <a:ext uri="{FF2B5EF4-FFF2-40B4-BE49-F238E27FC236}">
                    <a16:creationId xmlns:a16="http://schemas.microsoft.com/office/drawing/2014/main" id="{F7B96BFB-CEE1-4996-9A23-4F174380E4E1}"/>
                  </a:ext>
                </a:extLst>
              </p:cNvPr>
              <p:cNvSpPr txBox="1">
                <a:spLocks noRot="1" noChangeAspect="1" noMove="1" noResize="1" noEditPoints="1" noAdjustHandles="1" noChangeArrowheads="1" noChangeShapeType="1" noTextEdit="1"/>
              </p:cNvSpPr>
              <p:nvPr/>
            </p:nvSpPr>
            <p:spPr>
              <a:xfrm>
                <a:off x="5021665" y="3821173"/>
                <a:ext cx="515141" cy="738664"/>
              </a:xfrm>
              <a:prstGeom prst="rect">
                <a:avLst/>
              </a:prstGeom>
              <a:blipFill>
                <a:blip r:embed="rId10"/>
                <a:stretch>
                  <a:fillRect/>
                </a:stretch>
              </a:blipFill>
            </p:spPr>
            <p:txBody>
              <a:bodyPr/>
              <a:lstStyle/>
              <a:p>
                <a:r>
                  <a:rPr lang="en-US">
                    <a:noFill/>
                  </a:rPr>
                  <a:t> </a:t>
                </a:r>
              </a:p>
            </p:txBody>
          </p:sp>
        </mc:Fallback>
      </mc:AlternateContent>
      <p:cxnSp>
        <p:nvCxnSpPr>
          <p:cNvPr id="27" name="Straight Arrow Connector 26">
            <a:extLst>
              <a:ext uri="{FF2B5EF4-FFF2-40B4-BE49-F238E27FC236}">
                <a16:creationId xmlns:a16="http://schemas.microsoft.com/office/drawing/2014/main" id="{82F6FFD9-3B26-495E-BB4A-4E9F8D215C49}"/>
              </a:ext>
            </a:extLst>
          </p:cNvPr>
          <p:cNvCxnSpPr>
            <a:cxnSpLocks/>
          </p:cNvCxnSpPr>
          <p:nvPr/>
        </p:nvCxnSpPr>
        <p:spPr>
          <a:xfrm flipV="1">
            <a:off x="5267212" y="4639126"/>
            <a:ext cx="0" cy="377896"/>
          </a:xfrm>
          <a:prstGeom prst="straightConnector1">
            <a:avLst/>
          </a:prstGeom>
          <a:ln w="7937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868208F-CFE7-4572-AD20-EE963B0EA765}"/>
              </a:ext>
            </a:extLst>
          </p:cNvPr>
          <p:cNvSpPr txBox="1"/>
          <p:nvPr/>
        </p:nvSpPr>
        <p:spPr>
          <a:xfrm>
            <a:off x="3815597" y="2417832"/>
            <a:ext cx="1280094" cy="523220"/>
          </a:xfrm>
          <a:prstGeom prst="rect">
            <a:avLst/>
          </a:prstGeom>
          <a:noFill/>
        </p:spPr>
        <p:txBody>
          <a:bodyPr wrap="none" rtlCol="0">
            <a:spAutoFit/>
          </a:bodyPr>
          <a:lstStyle/>
          <a:p>
            <a:r>
              <a:rPr lang="en-US" sz="2800"/>
              <a:t>partkey</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A38627E2-AB04-436D-8BD2-E06FAE91845F}"/>
                  </a:ext>
                </a:extLst>
              </p:cNvPr>
              <p:cNvSpPr txBox="1"/>
              <p:nvPr/>
            </p:nvSpPr>
            <p:spPr>
              <a:xfrm>
                <a:off x="1231332" y="3360971"/>
                <a:ext cx="1983262" cy="661207"/>
              </a:xfrm>
              <a:prstGeom prst="rect">
                <a:avLst/>
              </a:prstGeom>
              <a:noFill/>
            </p:spPr>
            <p:txBody>
              <a:bodyPr wrap="square" lIns="0" tIns="0" rIns="0" bIns="0" rtlCol="0">
                <a:spAutoFit/>
              </a:bodyPr>
              <a:lstStyle/>
              <a:p>
                <a14:m>
                  <m:oMath xmlns:m="http://schemas.openxmlformats.org/officeDocument/2006/math">
                    <m:sSubSup>
                      <m:sSubSupPr>
                        <m:ctrlPr>
                          <a:rPr lang="en-US" sz="2800" b="0" i="1" smtClean="0">
                            <a:solidFill>
                              <a:srgbClr val="C00000"/>
                            </a:solidFill>
                            <a:latin typeface="Cambria Math" panose="02040503050406030204" pitchFamily="18" charset="0"/>
                            <a:ea typeface="Cambria Math" panose="02040503050406030204" pitchFamily="18" charset="0"/>
                          </a:rPr>
                        </m:ctrlPr>
                      </m:sSubSupPr>
                      <m:e>
                        <m:r>
                          <a:rPr lang="en-US" sz="2800" b="0" i="1" smtClean="0">
                            <a:solidFill>
                              <a:srgbClr val="C00000"/>
                            </a:solidFill>
                            <a:latin typeface="Cambria Math" panose="02040503050406030204" pitchFamily="18" charset="0"/>
                            <a:ea typeface="Cambria Math" panose="02040503050406030204" pitchFamily="18" charset="0"/>
                          </a:rPr>
                          <m:t>𝑑</m:t>
                        </m:r>
                      </m:e>
                      <m:sub>
                        <m:r>
                          <a:rPr lang="en-US" sz="2800" b="0" i="1" smtClean="0">
                            <a:solidFill>
                              <a:srgbClr val="C00000"/>
                            </a:solidFill>
                            <a:latin typeface="Cambria Math" panose="02040503050406030204" pitchFamily="18" charset="0"/>
                            <a:ea typeface="Cambria Math" panose="02040503050406030204" pitchFamily="18" charset="0"/>
                          </a:rPr>
                          <m:t>𝑜𝑟𝑑𝑒𝑟𝑘𝑒𝑦</m:t>
                        </m:r>
                      </m:sub>
                      <m:sup>
                        <m:r>
                          <a:rPr lang="en-US" sz="2800" b="0" i="1" smtClean="0">
                            <a:solidFill>
                              <a:srgbClr val="C00000"/>
                            </a:solidFill>
                            <a:latin typeface="Cambria Math" panose="02040503050406030204" pitchFamily="18" charset="0"/>
                            <a:ea typeface="Cambria Math" panose="02040503050406030204" pitchFamily="18" charset="0"/>
                          </a:rPr>
                          <m:t>𝑙</m:t>
                        </m:r>
                      </m:sup>
                    </m:sSubSup>
                  </m:oMath>
                </a14:m>
                <a:r>
                  <a:rPr lang="en-US" sz="2800" b="0" i="1">
                    <a:solidFill>
                      <a:srgbClr val="C00000"/>
                    </a:solidFill>
                    <a:latin typeface="Cambria Math" panose="02040503050406030204" pitchFamily="18" charset="0"/>
                    <a:ea typeface="Cambria Math" panose="02040503050406030204" pitchFamily="18" charset="0"/>
                  </a:rPr>
                  <a:t>,</a:t>
                </a:r>
              </a:p>
              <a:p>
                <a:endParaRPr lang="en-US" sz="900"/>
              </a:p>
            </p:txBody>
          </p:sp>
        </mc:Choice>
        <mc:Fallback xmlns="">
          <p:sp>
            <p:nvSpPr>
              <p:cNvPr id="29" name="TextBox 28">
                <a:extLst>
                  <a:ext uri="{FF2B5EF4-FFF2-40B4-BE49-F238E27FC236}">
                    <a16:creationId xmlns:a16="http://schemas.microsoft.com/office/drawing/2014/main" id="{A38627E2-AB04-436D-8BD2-E06FAE91845F}"/>
                  </a:ext>
                </a:extLst>
              </p:cNvPr>
              <p:cNvSpPr txBox="1">
                <a:spLocks noRot="1" noChangeAspect="1" noMove="1" noResize="1" noEditPoints="1" noAdjustHandles="1" noChangeArrowheads="1" noChangeShapeType="1" noTextEdit="1"/>
              </p:cNvSpPr>
              <p:nvPr/>
            </p:nvSpPr>
            <p:spPr>
              <a:xfrm>
                <a:off x="1231332" y="3360971"/>
                <a:ext cx="1983262" cy="661207"/>
              </a:xfrm>
              <a:prstGeom prst="rect">
                <a:avLst/>
              </a:prstGeom>
              <a:blipFill>
                <a:blip r:embed="rId11"/>
                <a:stretch>
                  <a:fillRect t="-13761"/>
                </a:stretch>
              </a:blipFill>
            </p:spPr>
            <p:txBody>
              <a:bodyPr/>
              <a:lstStyle/>
              <a:p>
                <a:r>
                  <a:rPr lang="en-US">
                    <a:noFill/>
                  </a:rPr>
                  <a:t> </a:t>
                </a:r>
              </a:p>
            </p:txBody>
          </p:sp>
        </mc:Fallback>
      </mc:AlternateContent>
      <p:sp>
        <p:nvSpPr>
          <p:cNvPr id="30" name="Freeform: Shape 29">
            <a:extLst>
              <a:ext uri="{FF2B5EF4-FFF2-40B4-BE49-F238E27FC236}">
                <a16:creationId xmlns:a16="http://schemas.microsoft.com/office/drawing/2014/main" id="{C2DA5288-9669-414F-8AC6-2541C735B089}"/>
              </a:ext>
            </a:extLst>
          </p:cNvPr>
          <p:cNvSpPr/>
          <p:nvPr/>
        </p:nvSpPr>
        <p:spPr>
          <a:xfrm>
            <a:off x="1196163" y="4355955"/>
            <a:ext cx="303358" cy="296969"/>
          </a:xfrm>
          <a:custGeom>
            <a:avLst/>
            <a:gdLst>
              <a:gd name="connsiteX0" fmla="*/ 131746 w 131746"/>
              <a:gd name="connsiteY0" fmla="*/ 413755 h 413755"/>
              <a:gd name="connsiteX1" fmla="*/ 3482 w 131746"/>
              <a:gd name="connsiteY1" fmla="*/ 285491 h 413755"/>
              <a:gd name="connsiteX2" fmla="*/ 48995 w 131746"/>
              <a:gd name="connsiteY2" fmla="*/ 0 h 413755"/>
            </a:gdLst>
            <a:ahLst/>
            <a:cxnLst>
              <a:cxn ang="0">
                <a:pos x="connsiteX0" y="connsiteY0"/>
              </a:cxn>
              <a:cxn ang="0">
                <a:pos x="connsiteX1" y="connsiteY1"/>
              </a:cxn>
              <a:cxn ang="0">
                <a:pos x="connsiteX2" y="connsiteY2"/>
              </a:cxn>
            </a:cxnLst>
            <a:rect l="l" t="t" r="r" b="b"/>
            <a:pathLst>
              <a:path w="131746" h="413755">
                <a:moveTo>
                  <a:pt x="131746" y="413755"/>
                </a:moveTo>
                <a:cubicBezTo>
                  <a:pt x="74510" y="384102"/>
                  <a:pt x="17274" y="354450"/>
                  <a:pt x="3482" y="285491"/>
                </a:cubicBezTo>
                <a:cubicBezTo>
                  <a:pt x="-10310" y="216532"/>
                  <a:pt x="19342" y="108266"/>
                  <a:pt x="48995" y="0"/>
                </a:cubicBezTo>
              </a:path>
            </a:pathLst>
          </a:custGeom>
          <a:noFill/>
          <a:ln w="28575">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CD4382BF-A6FD-4EDA-A5DE-26370F449293}"/>
                  </a:ext>
                </a:extLst>
              </p:cNvPr>
              <p:cNvSpPr txBox="1"/>
              <p:nvPr/>
            </p:nvSpPr>
            <p:spPr>
              <a:xfrm>
                <a:off x="4490265" y="3345755"/>
                <a:ext cx="1363002" cy="52681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800" i="1" smtClean="0">
                              <a:solidFill>
                                <a:srgbClr val="C00000"/>
                              </a:solidFill>
                              <a:latin typeface="Cambria Math" panose="02040503050406030204" pitchFamily="18" charset="0"/>
                            </a:rPr>
                          </m:ctrlPr>
                        </m:sSubSupPr>
                        <m:e>
                          <m:r>
                            <a:rPr lang="en-US" sz="2800" b="0" i="1" smtClean="0">
                              <a:solidFill>
                                <a:srgbClr val="C00000"/>
                              </a:solidFill>
                              <a:latin typeface="Cambria Math" panose="02040503050406030204" pitchFamily="18" charset="0"/>
                            </a:rPr>
                            <m:t>𝑑</m:t>
                          </m:r>
                        </m:e>
                        <m:sub>
                          <m:r>
                            <a:rPr lang="en-US" sz="2800" b="0" i="1" smtClean="0">
                              <a:solidFill>
                                <a:srgbClr val="C00000"/>
                              </a:solidFill>
                              <a:latin typeface="Cambria Math" panose="02040503050406030204" pitchFamily="18" charset="0"/>
                            </a:rPr>
                            <m:t>𝑝𝑎𝑟𝑡𝑘𝑒𝑦</m:t>
                          </m:r>
                        </m:sub>
                        <m:sup>
                          <m:r>
                            <a:rPr lang="en-US" sz="2800" b="0" i="1" smtClean="0">
                              <a:solidFill>
                                <a:srgbClr val="C00000"/>
                              </a:solidFill>
                              <a:latin typeface="Cambria Math" panose="02040503050406030204" pitchFamily="18" charset="0"/>
                            </a:rPr>
                            <m:t>𝑝</m:t>
                          </m:r>
                        </m:sup>
                      </m:sSubSup>
                    </m:oMath>
                  </m:oMathPara>
                </a14:m>
                <a:endParaRPr lang="en-US" sz="2800">
                  <a:solidFill>
                    <a:srgbClr val="C00000"/>
                  </a:solidFill>
                </a:endParaRPr>
              </a:p>
            </p:txBody>
          </p:sp>
        </mc:Choice>
        <mc:Fallback xmlns="">
          <p:sp>
            <p:nvSpPr>
              <p:cNvPr id="31" name="TextBox 30">
                <a:extLst>
                  <a:ext uri="{FF2B5EF4-FFF2-40B4-BE49-F238E27FC236}">
                    <a16:creationId xmlns:a16="http://schemas.microsoft.com/office/drawing/2014/main" id="{CD4382BF-A6FD-4EDA-A5DE-26370F449293}"/>
                  </a:ext>
                </a:extLst>
              </p:cNvPr>
              <p:cNvSpPr txBox="1">
                <a:spLocks noRot="1" noChangeAspect="1" noMove="1" noResize="1" noEditPoints="1" noAdjustHandles="1" noChangeArrowheads="1" noChangeShapeType="1" noTextEdit="1"/>
              </p:cNvSpPr>
              <p:nvPr/>
            </p:nvSpPr>
            <p:spPr>
              <a:xfrm>
                <a:off x="4490265" y="3345755"/>
                <a:ext cx="1363002" cy="526811"/>
              </a:xfrm>
              <a:prstGeom prst="rect">
                <a:avLst/>
              </a:prstGeom>
              <a:blipFill>
                <a:blip r:embed="rId12"/>
                <a:stretch>
                  <a:fillRect/>
                </a:stretch>
              </a:blipFill>
            </p:spPr>
            <p:txBody>
              <a:bodyPr/>
              <a:lstStyle/>
              <a:p>
                <a:r>
                  <a:rPr lang="en-US">
                    <a:noFill/>
                  </a:rPr>
                  <a:t> </a:t>
                </a:r>
              </a:p>
            </p:txBody>
          </p:sp>
        </mc:Fallback>
      </mc:AlternateContent>
      <p:sp>
        <p:nvSpPr>
          <p:cNvPr id="32" name="Freeform: Shape 31">
            <a:extLst>
              <a:ext uri="{FF2B5EF4-FFF2-40B4-BE49-F238E27FC236}">
                <a16:creationId xmlns:a16="http://schemas.microsoft.com/office/drawing/2014/main" id="{5997F10F-6D5E-40B2-9D19-4ACF19FAD165}"/>
              </a:ext>
            </a:extLst>
          </p:cNvPr>
          <p:cNvSpPr/>
          <p:nvPr/>
        </p:nvSpPr>
        <p:spPr>
          <a:xfrm>
            <a:off x="3226040" y="4189072"/>
            <a:ext cx="511660" cy="353324"/>
          </a:xfrm>
          <a:custGeom>
            <a:avLst/>
            <a:gdLst>
              <a:gd name="connsiteX0" fmla="*/ 131746 w 131746"/>
              <a:gd name="connsiteY0" fmla="*/ 413755 h 413755"/>
              <a:gd name="connsiteX1" fmla="*/ 3482 w 131746"/>
              <a:gd name="connsiteY1" fmla="*/ 285491 h 413755"/>
              <a:gd name="connsiteX2" fmla="*/ 48995 w 131746"/>
              <a:gd name="connsiteY2" fmla="*/ 0 h 413755"/>
            </a:gdLst>
            <a:ahLst/>
            <a:cxnLst>
              <a:cxn ang="0">
                <a:pos x="connsiteX0" y="connsiteY0"/>
              </a:cxn>
              <a:cxn ang="0">
                <a:pos x="connsiteX1" y="connsiteY1"/>
              </a:cxn>
              <a:cxn ang="0">
                <a:pos x="connsiteX2" y="connsiteY2"/>
              </a:cxn>
            </a:cxnLst>
            <a:rect l="l" t="t" r="r" b="b"/>
            <a:pathLst>
              <a:path w="131746" h="413755">
                <a:moveTo>
                  <a:pt x="131746" y="413755"/>
                </a:moveTo>
                <a:cubicBezTo>
                  <a:pt x="74510" y="384102"/>
                  <a:pt x="17274" y="354450"/>
                  <a:pt x="3482" y="285491"/>
                </a:cubicBezTo>
                <a:cubicBezTo>
                  <a:pt x="-10310" y="216532"/>
                  <a:pt x="19342" y="108266"/>
                  <a:pt x="48995" y="0"/>
                </a:cubicBezTo>
              </a:path>
            </a:pathLst>
          </a:custGeom>
          <a:noFill/>
          <a:ln w="28575">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2EB485DD-FD67-4FFB-9CF2-C5D640A734BB}"/>
              </a:ext>
            </a:extLst>
          </p:cNvPr>
          <p:cNvSpPr/>
          <p:nvPr/>
        </p:nvSpPr>
        <p:spPr>
          <a:xfrm>
            <a:off x="5424685" y="3878898"/>
            <a:ext cx="193935" cy="388654"/>
          </a:xfrm>
          <a:custGeom>
            <a:avLst/>
            <a:gdLst>
              <a:gd name="connsiteX0" fmla="*/ 42203 w 127328"/>
              <a:gd name="connsiteY0" fmla="*/ 576775 h 576775"/>
              <a:gd name="connsiteX1" fmla="*/ 126609 w 127328"/>
              <a:gd name="connsiteY1" fmla="*/ 309489 h 576775"/>
              <a:gd name="connsiteX2" fmla="*/ 0 w 127328"/>
              <a:gd name="connsiteY2" fmla="*/ 0 h 576775"/>
            </a:gdLst>
            <a:ahLst/>
            <a:cxnLst>
              <a:cxn ang="0">
                <a:pos x="connsiteX0" y="connsiteY0"/>
              </a:cxn>
              <a:cxn ang="0">
                <a:pos x="connsiteX1" y="connsiteY1"/>
              </a:cxn>
              <a:cxn ang="0">
                <a:pos x="connsiteX2" y="connsiteY2"/>
              </a:cxn>
            </a:cxnLst>
            <a:rect l="l" t="t" r="r" b="b"/>
            <a:pathLst>
              <a:path w="127328" h="576775">
                <a:moveTo>
                  <a:pt x="42203" y="576775"/>
                </a:moveTo>
                <a:cubicBezTo>
                  <a:pt x="87923" y="491196"/>
                  <a:pt x="133643" y="405618"/>
                  <a:pt x="126609" y="309489"/>
                </a:cubicBezTo>
                <a:cubicBezTo>
                  <a:pt x="119575" y="213360"/>
                  <a:pt x="59787" y="106680"/>
                  <a:pt x="0" y="0"/>
                </a:cubicBezTo>
              </a:path>
            </a:pathLst>
          </a:custGeom>
          <a:noFill/>
          <a:ln w="28575">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B16EC62-92D8-44B0-8335-1991CDE85CA5}"/>
              </a:ext>
            </a:extLst>
          </p:cNvPr>
          <p:cNvSpPr txBox="1"/>
          <p:nvPr/>
        </p:nvSpPr>
        <p:spPr>
          <a:xfrm>
            <a:off x="6721380" y="2276191"/>
            <a:ext cx="5438535" cy="3416320"/>
          </a:xfrm>
          <a:prstGeom prst="rect">
            <a:avLst/>
          </a:prstGeom>
          <a:noFill/>
        </p:spPr>
        <p:txBody>
          <a:bodyPr wrap="square" rtlCol="0">
            <a:spAutoFit/>
          </a:bodyPr>
          <a:lstStyle/>
          <a:p>
            <a:pPr marL="285750" indent="-285750">
              <a:buFont typeface="Arial" panose="020B0604020202020204" pitchFamily="34" charset="0"/>
              <a:buChar char="•"/>
            </a:pPr>
            <a:r>
              <a:rPr lang="en-US" sz="2400"/>
              <a:t>Must construct diPs per {table, join}</a:t>
            </a:r>
          </a:p>
          <a:p>
            <a:pPr marL="285750" indent="-285750">
              <a:buFont typeface="Arial" panose="020B0604020202020204" pitchFamily="34" charset="0"/>
              <a:buChar char="•"/>
            </a:pPr>
            <a:r>
              <a:rPr lang="en-US" sz="2400"/>
              <a:t>If an incoming diP eliminates partitions, must recompute outgoing diPs</a:t>
            </a:r>
          </a:p>
          <a:p>
            <a:pPr marL="285750" indent="-285750">
              <a:buFont typeface="Arial" panose="020B0604020202020204" pitchFamily="34" charset="0"/>
              <a:buChar char="•"/>
            </a:pPr>
            <a:endParaRPr lang="en-US" sz="2400"/>
          </a:p>
          <a:p>
            <a:r>
              <a:rPr lang="en-US" sz="2400"/>
              <a:t>Worst-case: </a:t>
            </a:r>
          </a:p>
          <a:p>
            <a:r>
              <a:rPr lang="en-US" sz="2400"/>
              <a:t>n-way join requires O(n</a:t>
            </a:r>
            <a:r>
              <a:rPr lang="en-US" sz="2400" baseline="30000"/>
              <a:t>3</a:t>
            </a:r>
            <a:r>
              <a:rPr lang="en-US" sz="2400"/>
              <a:t>) diPs</a:t>
            </a:r>
          </a:p>
          <a:p>
            <a:endParaRPr lang="en-US" sz="2400"/>
          </a:p>
          <a:p>
            <a:r>
              <a:rPr lang="en-US" sz="2400"/>
              <a:t>In practice:</a:t>
            </a:r>
          </a:p>
          <a:p>
            <a:r>
              <a:rPr lang="en-US" sz="2400"/>
              <a:t>Takes too long or leaves gains unrealized</a:t>
            </a:r>
          </a:p>
        </p:txBody>
      </p:sp>
      <p:sp>
        <p:nvSpPr>
          <p:cNvPr id="2" name="Freeform: Shape 1">
            <a:extLst>
              <a:ext uri="{FF2B5EF4-FFF2-40B4-BE49-F238E27FC236}">
                <a16:creationId xmlns:a16="http://schemas.microsoft.com/office/drawing/2014/main" id="{6CE62800-890D-479B-B85C-1B49B6C58900}"/>
              </a:ext>
            </a:extLst>
          </p:cNvPr>
          <p:cNvSpPr/>
          <p:nvPr/>
        </p:nvSpPr>
        <p:spPr>
          <a:xfrm>
            <a:off x="2064327" y="3462779"/>
            <a:ext cx="1597891" cy="1081512"/>
          </a:xfrm>
          <a:custGeom>
            <a:avLst/>
            <a:gdLst>
              <a:gd name="connsiteX0" fmla="*/ 1597891 w 1597891"/>
              <a:gd name="connsiteY0" fmla="*/ 827512 h 1081512"/>
              <a:gd name="connsiteX1" fmla="*/ 1136073 w 1597891"/>
              <a:gd name="connsiteY1" fmla="*/ 111694 h 1081512"/>
              <a:gd name="connsiteX2" fmla="*/ 401782 w 1597891"/>
              <a:gd name="connsiteY2" fmla="*/ 102457 h 1081512"/>
              <a:gd name="connsiteX3" fmla="*/ 0 w 1597891"/>
              <a:gd name="connsiteY3" fmla="*/ 1081512 h 1081512"/>
            </a:gdLst>
            <a:ahLst/>
            <a:cxnLst>
              <a:cxn ang="0">
                <a:pos x="connsiteX0" y="connsiteY0"/>
              </a:cxn>
              <a:cxn ang="0">
                <a:pos x="connsiteX1" y="connsiteY1"/>
              </a:cxn>
              <a:cxn ang="0">
                <a:pos x="connsiteX2" y="connsiteY2"/>
              </a:cxn>
              <a:cxn ang="0">
                <a:pos x="connsiteX3" y="connsiteY3"/>
              </a:cxn>
            </a:cxnLst>
            <a:rect l="l" t="t" r="r" b="b"/>
            <a:pathLst>
              <a:path w="1597891" h="1081512">
                <a:moveTo>
                  <a:pt x="1597891" y="827512"/>
                </a:moveTo>
                <a:cubicBezTo>
                  <a:pt x="1466657" y="530024"/>
                  <a:pt x="1335424" y="232536"/>
                  <a:pt x="1136073" y="111694"/>
                </a:cubicBezTo>
                <a:cubicBezTo>
                  <a:pt x="936721" y="-9149"/>
                  <a:pt x="591127" y="-59179"/>
                  <a:pt x="401782" y="102457"/>
                </a:cubicBezTo>
                <a:cubicBezTo>
                  <a:pt x="212437" y="264093"/>
                  <a:pt x="106218" y="672802"/>
                  <a:pt x="0" y="1081512"/>
                </a:cubicBezTo>
              </a:path>
            </a:pathLst>
          </a:custGeom>
          <a:ln w="31750" cap="flat" cmpd="sng" algn="ctr">
            <a:solidFill>
              <a:schemeClr val="accent6"/>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4" name="Freeform: Shape 33">
            <a:extLst>
              <a:ext uri="{FF2B5EF4-FFF2-40B4-BE49-F238E27FC236}">
                <a16:creationId xmlns:a16="http://schemas.microsoft.com/office/drawing/2014/main" id="{8E420EB6-79A2-4357-9E0F-841D68194096}"/>
              </a:ext>
            </a:extLst>
          </p:cNvPr>
          <p:cNvSpPr/>
          <p:nvPr/>
        </p:nvSpPr>
        <p:spPr>
          <a:xfrm>
            <a:off x="1967345" y="2897519"/>
            <a:ext cx="3089564" cy="1577499"/>
          </a:xfrm>
          <a:custGeom>
            <a:avLst/>
            <a:gdLst>
              <a:gd name="connsiteX0" fmla="*/ 3089564 w 3089564"/>
              <a:gd name="connsiteY0" fmla="*/ 1272699 h 1577499"/>
              <a:gd name="connsiteX1" fmla="*/ 2563091 w 3089564"/>
              <a:gd name="connsiteY1" fmla="*/ 224372 h 1577499"/>
              <a:gd name="connsiteX2" fmla="*/ 1625600 w 3089564"/>
              <a:gd name="connsiteY2" fmla="*/ 16554 h 1577499"/>
              <a:gd name="connsiteX3" fmla="*/ 531091 w 3089564"/>
              <a:gd name="connsiteY3" fmla="*/ 501463 h 1577499"/>
              <a:gd name="connsiteX4" fmla="*/ 0 w 3089564"/>
              <a:gd name="connsiteY4" fmla="*/ 1577499 h 157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9564" h="1577499">
                <a:moveTo>
                  <a:pt x="3089564" y="1272699"/>
                </a:moveTo>
                <a:cubicBezTo>
                  <a:pt x="2948324" y="853214"/>
                  <a:pt x="2807085" y="433729"/>
                  <a:pt x="2563091" y="224372"/>
                </a:cubicBezTo>
                <a:cubicBezTo>
                  <a:pt x="2319097" y="15015"/>
                  <a:pt x="1964267" y="-29628"/>
                  <a:pt x="1625600" y="16554"/>
                </a:cubicBezTo>
                <a:cubicBezTo>
                  <a:pt x="1286933" y="62736"/>
                  <a:pt x="802024" y="241306"/>
                  <a:pt x="531091" y="501463"/>
                </a:cubicBezTo>
                <a:cubicBezTo>
                  <a:pt x="260158" y="761620"/>
                  <a:pt x="130079" y="1169559"/>
                  <a:pt x="0" y="1577499"/>
                </a:cubicBezTo>
              </a:path>
            </a:pathLst>
          </a:custGeom>
          <a:ln w="31750" cap="flat" cmpd="sng" algn="ctr">
            <a:solidFill>
              <a:schemeClr val="accent6"/>
            </a:solidFill>
            <a:prstDash val="dash"/>
            <a:round/>
            <a:headEnd type="none" w="med" len="med"/>
            <a:tailEnd type="arrow"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US"/>
          </a:p>
        </p:txBody>
      </p:sp>
      <p:sp>
        <p:nvSpPr>
          <p:cNvPr id="36" name="Slide Number Placeholder 35">
            <a:extLst>
              <a:ext uri="{FF2B5EF4-FFF2-40B4-BE49-F238E27FC236}">
                <a16:creationId xmlns:a16="http://schemas.microsoft.com/office/drawing/2014/main" id="{F8C1EC8E-9E87-4206-98DC-066883D99484}"/>
              </a:ext>
            </a:extLst>
          </p:cNvPr>
          <p:cNvSpPr>
            <a:spLocks noGrp="1"/>
          </p:cNvSpPr>
          <p:nvPr>
            <p:ph type="sldNum" sz="quarter" idx="12"/>
          </p:nvPr>
        </p:nvSpPr>
        <p:spPr/>
        <p:txBody>
          <a:bodyPr/>
          <a:lstStyle/>
          <a:p>
            <a:fld id="{EEC9366E-023C-4CFB-B1D7-201B963321B0}" type="slidenum">
              <a:rPr lang="en-US" smtClean="0"/>
              <a:t>17</a:t>
            </a:fld>
            <a:endParaRPr lang="en-US"/>
          </a:p>
        </p:txBody>
      </p:sp>
    </p:spTree>
    <p:extLst>
      <p:ext uri="{BB962C8B-B14F-4D97-AF65-F5344CB8AC3E}">
        <p14:creationId xmlns:p14="http://schemas.microsoft.com/office/powerpoint/2010/main" val="58517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4"/>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68CA0-473F-4BAC-880D-3C2573121443}"/>
              </a:ext>
            </a:extLst>
          </p:cNvPr>
          <p:cNvSpPr>
            <a:spLocks noGrp="1"/>
          </p:cNvSpPr>
          <p:nvPr>
            <p:ph type="title"/>
          </p:nvPr>
        </p:nvSpPr>
        <p:spPr/>
        <p:txBody>
          <a:bodyPr/>
          <a:lstStyle/>
          <a:p>
            <a:r>
              <a:rPr lang="en-US"/>
              <a:t>Careful schedule for fast convergence of diPs</a:t>
            </a:r>
          </a:p>
        </p:txBody>
      </p:sp>
      <p:grpSp>
        <p:nvGrpSpPr>
          <p:cNvPr id="4" name="Group 3">
            <a:extLst>
              <a:ext uri="{FF2B5EF4-FFF2-40B4-BE49-F238E27FC236}">
                <a16:creationId xmlns:a16="http://schemas.microsoft.com/office/drawing/2014/main" id="{A91C0DEC-8CE6-4CCC-A387-8F440DFA9994}"/>
              </a:ext>
            </a:extLst>
          </p:cNvPr>
          <p:cNvGrpSpPr/>
          <p:nvPr/>
        </p:nvGrpSpPr>
        <p:grpSpPr>
          <a:xfrm>
            <a:off x="1238512" y="2414311"/>
            <a:ext cx="1808641" cy="1130834"/>
            <a:chOff x="1610040" y="5163858"/>
            <a:chExt cx="1808641" cy="1130834"/>
          </a:xfrm>
        </p:grpSpPr>
        <p:sp>
          <p:nvSpPr>
            <p:cNvPr id="5" name="Rectangle: Rounded Corners 4">
              <a:extLst>
                <a:ext uri="{FF2B5EF4-FFF2-40B4-BE49-F238E27FC236}">
                  <a16:creationId xmlns:a16="http://schemas.microsoft.com/office/drawing/2014/main" id="{31AF0845-4278-439F-A03C-E25CF563BA3E}"/>
                </a:ext>
              </a:extLst>
            </p:cNvPr>
            <p:cNvSpPr/>
            <p:nvPr/>
          </p:nvSpPr>
          <p:spPr>
            <a:xfrm>
              <a:off x="1610040" y="5163858"/>
              <a:ext cx="1808641" cy="1130834"/>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DC8B483-FC14-4F09-95A2-C1492132D17A}"/>
                </a:ext>
              </a:extLst>
            </p:cNvPr>
            <p:cNvGrpSpPr/>
            <p:nvPr/>
          </p:nvGrpSpPr>
          <p:grpSpPr>
            <a:xfrm>
              <a:off x="1692135" y="5248584"/>
              <a:ext cx="1699774" cy="1032952"/>
              <a:chOff x="1728295" y="3298016"/>
              <a:chExt cx="1699774" cy="1032952"/>
            </a:xfrm>
          </p:grpSpPr>
          <p:grpSp>
            <p:nvGrpSpPr>
              <p:cNvPr id="7" name="Group 6">
                <a:extLst>
                  <a:ext uri="{FF2B5EF4-FFF2-40B4-BE49-F238E27FC236}">
                    <a16:creationId xmlns:a16="http://schemas.microsoft.com/office/drawing/2014/main" id="{21CA4554-408D-4CB2-A341-EBD852F401A3}"/>
                  </a:ext>
                </a:extLst>
              </p:cNvPr>
              <p:cNvGrpSpPr/>
              <p:nvPr/>
            </p:nvGrpSpPr>
            <p:grpSpPr>
              <a:xfrm>
                <a:off x="1728295" y="3298016"/>
                <a:ext cx="1479397" cy="697095"/>
                <a:chOff x="1439604" y="3662772"/>
                <a:chExt cx="1479397" cy="697095"/>
              </a:xfrm>
            </p:grpSpPr>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F549DE54-DA6E-49E8-A942-0BCBF2E2E7A2}"/>
                        </a:ext>
                      </a:extLst>
                    </p:cNvPr>
                    <p:cNvSpPr txBox="1"/>
                    <p:nvPr/>
                  </p:nvSpPr>
                  <p:spPr>
                    <a:xfrm>
                      <a:off x="1807699" y="3990535"/>
                      <a:ext cx="1982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𝑡</m:t>
                            </m:r>
                          </m:oMath>
                        </m:oMathPara>
                      </a14:m>
                      <a:endParaRPr lang="en-US" sz="2400"/>
                    </a:p>
                  </p:txBody>
                </p:sp>
              </mc:Choice>
              <mc:Fallback xmlns="">
                <p:sp>
                  <p:nvSpPr>
                    <p:cNvPr id="12" name="TextBox 11">
                      <a:extLst>
                        <a:ext uri="{FF2B5EF4-FFF2-40B4-BE49-F238E27FC236}">
                          <a16:creationId xmlns:a16="http://schemas.microsoft.com/office/drawing/2014/main" id="{F549DE54-DA6E-49E8-A942-0BCBF2E2E7A2}"/>
                        </a:ext>
                      </a:extLst>
                    </p:cNvPr>
                    <p:cNvSpPr txBox="1">
                      <a:spLocks noRot="1" noChangeAspect="1" noMove="1" noResize="1" noEditPoints="1" noAdjustHandles="1" noChangeArrowheads="1" noChangeShapeType="1" noTextEdit="1"/>
                    </p:cNvSpPr>
                    <p:nvPr/>
                  </p:nvSpPr>
                  <p:spPr>
                    <a:xfrm>
                      <a:off x="1807699" y="3990535"/>
                      <a:ext cx="198259" cy="369332"/>
                    </a:xfrm>
                    <a:prstGeom prst="rect">
                      <a:avLst/>
                    </a:prstGeom>
                    <a:blipFill>
                      <a:blip r:embed="rId2"/>
                      <a:stretch>
                        <a:fillRect l="-27273" r="-27273" b="-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A4344A-72EC-4457-8C72-56AD24BFB66E}"/>
                        </a:ext>
                      </a:extLst>
                    </p:cNvPr>
                    <p:cNvSpPr txBox="1"/>
                    <p:nvPr/>
                  </p:nvSpPr>
                  <p:spPr>
                    <a:xfrm>
                      <a:off x="2430696" y="3990534"/>
                      <a:ext cx="221536"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𝑟</m:t>
                            </m:r>
                          </m:oMath>
                        </m:oMathPara>
                      </a14:m>
                      <a:endParaRPr lang="en-US" sz="2400"/>
                    </a:p>
                  </p:txBody>
                </p:sp>
              </mc:Choice>
              <mc:Fallback xmlns="">
                <p:sp>
                  <p:nvSpPr>
                    <p:cNvPr id="13" name="TextBox 12">
                      <a:extLst>
                        <a:ext uri="{FF2B5EF4-FFF2-40B4-BE49-F238E27FC236}">
                          <a16:creationId xmlns:a16="http://schemas.microsoft.com/office/drawing/2014/main" id="{86A4344A-72EC-4457-8C72-56AD24BFB66E}"/>
                        </a:ext>
                      </a:extLst>
                    </p:cNvPr>
                    <p:cNvSpPr txBox="1">
                      <a:spLocks noRot="1" noChangeAspect="1" noMove="1" noResize="1" noEditPoints="1" noAdjustHandles="1" noChangeArrowheads="1" noChangeShapeType="1" noTextEdit="1"/>
                    </p:cNvSpPr>
                    <p:nvPr/>
                  </p:nvSpPr>
                  <p:spPr>
                    <a:xfrm>
                      <a:off x="2430696" y="3990534"/>
                      <a:ext cx="221536" cy="369332"/>
                    </a:xfrm>
                    <a:prstGeom prst="rect">
                      <a:avLst/>
                    </a:prstGeom>
                    <a:blipFill>
                      <a:blip r:embed="rId3"/>
                      <a:stretch>
                        <a:fillRect l="-16216" r="-16216"/>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C9598D07-B57B-43B4-A4A5-D4810983E87B}"/>
                    </a:ext>
                  </a:extLst>
                </p:cNvPr>
                <p:cNvCxnSpPr>
                  <a:stCxn id="12" idx="0"/>
                  <a:endCxn id="13" idx="0"/>
                </p:cNvCxnSpPr>
                <p:nvPr/>
              </p:nvCxnSpPr>
              <p:spPr>
                <a:xfrm flipV="1">
                  <a:off x="1906829" y="3990534"/>
                  <a:ext cx="634635" cy="1"/>
                </a:xfrm>
                <a:prstGeom prst="straightConnector1">
                  <a:avLst/>
                </a:prstGeom>
                <a:ln w="28575">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1918B44-6494-4C21-B429-6FC6E9F0E870}"/>
                    </a:ext>
                  </a:extLst>
                </p:cNvPr>
                <p:cNvCxnSpPr/>
                <p:nvPr/>
              </p:nvCxnSpPr>
              <p:spPr>
                <a:xfrm flipH="1">
                  <a:off x="1984632" y="3922152"/>
                  <a:ext cx="457200" cy="0"/>
                </a:xfrm>
                <a:prstGeom prst="straightConnector1">
                  <a:avLst/>
                </a:prstGeom>
                <a:ln w="22225">
                  <a:solidFill>
                    <a:schemeClr val="accent2">
                      <a:lumMod val="75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47D87D7-0C52-4CDA-A706-4D4E3EAC522A}"/>
                    </a:ext>
                  </a:extLst>
                </p:cNvPr>
                <p:cNvCxnSpPr>
                  <a:cxnSpLocks/>
                </p:cNvCxnSpPr>
                <p:nvPr/>
              </p:nvCxnSpPr>
              <p:spPr>
                <a:xfrm>
                  <a:off x="1696634" y="3989788"/>
                  <a:ext cx="0" cy="274320"/>
                </a:xfrm>
                <a:prstGeom prst="straightConnector1">
                  <a:avLst/>
                </a:prstGeom>
                <a:ln w="22225">
                  <a:solidFill>
                    <a:schemeClr val="accent6">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492C278-D8D2-4E66-A314-16C3D52FBEEF}"/>
                    </a:ext>
                  </a:extLst>
                </p:cNvPr>
                <p:cNvCxnSpPr>
                  <a:cxnSpLocks/>
                </p:cNvCxnSpPr>
                <p:nvPr/>
              </p:nvCxnSpPr>
              <p:spPr>
                <a:xfrm>
                  <a:off x="2693834" y="3990257"/>
                  <a:ext cx="0" cy="274320"/>
                </a:xfrm>
                <a:prstGeom prst="straightConnector1">
                  <a:avLst/>
                </a:prstGeom>
                <a:ln w="22225">
                  <a:solidFill>
                    <a:schemeClr val="accent6">
                      <a:lumMod val="50000"/>
                    </a:schemeClr>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F3038B19-4B3B-4B47-AE06-368834398DB5}"/>
                    </a:ext>
                  </a:extLst>
                </p:cNvPr>
                <p:cNvSpPr/>
                <p:nvPr/>
              </p:nvSpPr>
              <p:spPr>
                <a:xfrm>
                  <a:off x="2122858" y="3662772"/>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19" name="Oval 18">
                  <a:extLst>
                    <a:ext uri="{FF2B5EF4-FFF2-40B4-BE49-F238E27FC236}">
                      <a16:creationId xmlns:a16="http://schemas.microsoft.com/office/drawing/2014/main" id="{A965D6FE-9197-4FD6-A8DF-E0125FBB561D}"/>
                    </a:ext>
                  </a:extLst>
                </p:cNvPr>
                <p:cNvSpPr/>
                <p:nvPr/>
              </p:nvSpPr>
              <p:spPr>
                <a:xfrm>
                  <a:off x="1439604" y="4034334"/>
                  <a:ext cx="182880" cy="18288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23DB88C-F598-4E40-86FC-8208BB67F8B5}"/>
                    </a:ext>
                  </a:extLst>
                </p:cNvPr>
                <p:cNvSpPr/>
                <p:nvPr/>
              </p:nvSpPr>
              <p:spPr>
                <a:xfrm>
                  <a:off x="2736121" y="4045661"/>
                  <a:ext cx="182880" cy="18288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Oval 7">
                <a:extLst>
                  <a:ext uri="{FF2B5EF4-FFF2-40B4-BE49-F238E27FC236}">
                    <a16:creationId xmlns:a16="http://schemas.microsoft.com/office/drawing/2014/main" id="{07E913E3-8BF1-461B-9A89-C5FF2DBFCF6C}"/>
                  </a:ext>
                </a:extLst>
              </p:cNvPr>
              <p:cNvSpPr/>
              <p:nvPr/>
            </p:nvSpPr>
            <p:spPr>
              <a:xfrm>
                <a:off x="1739902" y="4024940"/>
                <a:ext cx="91440" cy="9144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9" name="TextBox 8">
                <a:extLst>
                  <a:ext uri="{FF2B5EF4-FFF2-40B4-BE49-F238E27FC236}">
                    <a16:creationId xmlns:a16="http://schemas.microsoft.com/office/drawing/2014/main" id="{E7393537-CF4E-4D15-8CFF-4E2C17BE365C}"/>
                  </a:ext>
                </a:extLst>
              </p:cNvPr>
              <p:cNvSpPr txBox="1"/>
              <p:nvPr/>
            </p:nvSpPr>
            <p:spPr>
              <a:xfrm>
                <a:off x="1882904" y="3953419"/>
                <a:ext cx="1152560" cy="215444"/>
              </a:xfrm>
              <a:prstGeom prst="rect">
                <a:avLst/>
              </a:prstGeom>
              <a:noFill/>
            </p:spPr>
            <p:txBody>
              <a:bodyPr wrap="none" lIns="0" tIns="0" rIns="0" bIns="0" rtlCol="0">
                <a:spAutoFit/>
              </a:bodyPr>
              <a:lstStyle/>
              <a:p>
                <a:r>
                  <a:rPr lang="en-US" sz="1400">
                    <a:solidFill>
                      <a:srgbClr val="C00000"/>
                    </a:solidFill>
                    <a:latin typeface="Georgia" panose="02040502050405020303" pitchFamily="18" charset="0"/>
                  </a:rPr>
                  <a:t>Exchange diPs</a:t>
                </a:r>
                <a:endParaRPr lang="en-US" sz="1400">
                  <a:latin typeface="Georgia" panose="02040502050405020303" pitchFamily="18" charset="0"/>
                </a:endParaRPr>
              </a:p>
            </p:txBody>
          </p:sp>
          <p:sp>
            <p:nvSpPr>
              <p:cNvPr id="10" name="Oval 9">
                <a:extLst>
                  <a:ext uri="{FF2B5EF4-FFF2-40B4-BE49-F238E27FC236}">
                    <a16:creationId xmlns:a16="http://schemas.microsoft.com/office/drawing/2014/main" id="{268CDDF5-4002-4174-84E2-A1930DDECE97}"/>
                  </a:ext>
                </a:extLst>
              </p:cNvPr>
              <p:cNvSpPr/>
              <p:nvPr/>
            </p:nvSpPr>
            <p:spPr>
              <a:xfrm>
                <a:off x="1739902" y="4190320"/>
                <a:ext cx="91440" cy="9144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TextBox 10">
                <a:extLst>
                  <a:ext uri="{FF2B5EF4-FFF2-40B4-BE49-F238E27FC236}">
                    <a16:creationId xmlns:a16="http://schemas.microsoft.com/office/drawing/2014/main" id="{79463768-006D-46F9-8F7B-B5B80093C125}"/>
                  </a:ext>
                </a:extLst>
              </p:cNvPr>
              <p:cNvSpPr txBox="1"/>
              <p:nvPr/>
            </p:nvSpPr>
            <p:spPr>
              <a:xfrm>
                <a:off x="1877965" y="4115524"/>
                <a:ext cx="1550104" cy="215444"/>
              </a:xfrm>
              <a:prstGeom prst="rect">
                <a:avLst/>
              </a:prstGeom>
              <a:noFill/>
            </p:spPr>
            <p:txBody>
              <a:bodyPr wrap="none" lIns="0" tIns="0" rIns="0" bIns="0" rtlCol="0">
                <a:spAutoFit/>
              </a:bodyPr>
              <a:lstStyle/>
              <a:p>
                <a:r>
                  <a:rPr lang="en-US" sz="1400">
                    <a:solidFill>
                      <a:schemeClr val="accent6">
                        <a:lumMod val="50000"/>
                      </a:schemeClr>
                    </a:solidFill>
                    <a:latin typeface="Georgia" panose="02040502050405020303" pitchFamily="18" charset="0"/>
                  </a:rPr>
                  <a:t>Update part. subset</a:t>
                </a:r>
              </a:p>
            </p:txBody>
          </p:sp>
        </p:grpSp>
      </p:grpSp>
      <p:grpSp>
        <p:nvGrpSpPr>
          <p:cNvPr id="21" name="Group 20">
            <a:extLst>
              <a:ext uri="{FF2B5EF4-FFF2-40B4-BE49-F238E27FC236}">
                <a16:creationId xmlns:a16="http://schemas.microsoft.com/office/drawing/2014/main" id="{377EAB03-6D86-4398-8980-B0997B6DA951}"/>
              </a:ext>
            </a:extLst>
          </p:cNvPr>
          <p:cNvGrpSpPr/>
          <p:nvPr/>
        </p:nvGrpSpPr>
        <p:grpSpPr>
          <a:xfrm>
            <a:off x="3480751" y="2414311"/>
            <a:ext cx="1906652" cy="1228294"/>
            <a:chOff x="4321339" y="5274885"/>
            <a:chExt cx="1906652" cy="1228294"/>
          </a:xfrm>
        </p:grpSpPr>
        <p:sp>
          <p:nvSpPr>
            <p:cNvPr id="22" name="Rectangle: Rounded Corners 21">
              <a:extLst>
                <a:ext uri="{FF2B5EF4-FFF2-40B4-BE49-F238E27FC236}">
                  <a16:creationId xmlns:a16="http://schemas.microsoft.com/office/drawing/2014/main" id="{E7B0780B-EEA0-45D4-8C69-9443E0902106}"/>
                </a:ext>
              </a:extLst>
            </p:cNvPr>
            <p:cNvSpPr/>
            <p:nvPr/>
          </p:nvSpPr>
          <p:spPr>
            <a:xfrm>
              <a:off x="4321339" y="5324802"/>
              <a:ext cx="1906652" cy="117837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2B2DACCC-5732-494B-8880-9456B18915F5}"/>
                </a:ext>
              </a:extLst>
            </p:cNvPr>
            <p:cNvGrpSpPr/>
            <p:nvPr/>
          </p:nvGrpSpPr>
          <p:grpSpPr>
            <a:xfrm>
              <a:off x="4324826" y="5274885"/>
              <a:ext cx="1888669" cy="1211020"/>
              <a:chOff x="4326614" y="3258548"/>
              <a:chExt cx="1888669" cy="1211020"/>
            </a:xfrm>
          </p:grpSpPr>
          <p:cxnSp>
            <p:nvCxnSpPr>
              <p:cNvPr id="24" name="Straight Connector 23">
                <a:extLst>
                  <a:ext uri="{FF2B5EF4-FFF2-40B4-BE49-F238E27FC236}">
                    <a16:creationId xmlns:a16="http://schemas.microsoft.com/office/drawing/2014/main" id="{E3162C2A-F500-400C-A98D-E15A26623537}"/>
                  </a:ext>
                </a:extLst>
              </p:cNvPr>
              <p:cNvCxnSpPr>
                <a:cxnSpLocks/>
              </p:cNvCxnSpPr>
              <p:nvPr/>
            </p:nvCxnSpPr>
            <p:spPr>
              <a:xfrm>
                <a:off x="4650341" y="3977813"/>
                <a:ext cx="386442" cy="1"/>
              </a:xfrm>
              <a:prstGeom prst="line">
                <a:avLst/>
              </a:prstGeom>
              <a:ln w="381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B4D8C72-E71F-45B2-AA67-44B654ED6001}"/>
                  </a:ext>
                </a:extLst>
              </p:cNvPr>
              <p:cNvCxnSpPr>
                <a:cxnSpLocks/>
              </p:cNvCxnSpPr>
              <p:nvPr/>
            </p:nvCxnSpPr>
            <p:spPr>
              <a:xfrm flipV="1">
                <a:off x="5391150" y="3478367"/>
                <a:ext cx="448638" cy="412866"/>
              </a:xfrm>
              <a:prstGeom prst="line">
                <a:avLst/>
              </a:prstGeom>
              <a:ln w="381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A62A1298-BFF1-4BD5-9832-0FDB12F94C63}"/>
                  </a:ext>
                </a:extLst>
              </p:cNvPr>
              <p:cNvCxnSpPr>
                <a:cxnSpLocks/>
              </p:cNvCxnSpPr>
              <p:nvPr/>
            </p:nvCxnSpPr>
            <p:spPr>
              <a:xfrm>
                <a:off x="5391150" y="4123152"/>
                <a:ext cx="448638" cy="302316"/>
              </a:xfrm>
              <a:prstGeom prst="line">
                <a:avLst/>
              </a:prstGeom>
              <a:ln w="381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4581A55D-764D-4CA0-B7D0-D4EEF0F15472}"/>
                  </a:ext>
                </a:extLst>
              </p:cNvPr>
              <p:cNvCxnSpPr/>
              <p:nvPr/>
            </p:nvCxnSpPr>
            <p:spPr>
              <a:xfrm>
                <a:off x="4748206" y="3871867"/>
                <a:ext cx="228600" cy="0"/>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56A7F40A-964C-47A6-A2CB-4C51872450F5}"/>
                  </a:ext>
                </a:extLst>
              </p:cNvPr>
              <p:cNvCxnSpPr>
                <a:cxnSpLocks/>
              </p:cNvCxnSpPr>
              <p:nvPr/>
            </p:nvCxnSpPr>
            <p:spPr>
              <a:xfrm flipV="1">
                <a:off x="5562056" y="3641057"/>
                <a:ext cx="230479" cy="193046"/>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DF335665-6FF6-4BC0-9DFD-873DBA10D4BD}"/>
                  </a:ext>
                </a:extLst>
              </p:cNvPr>
              <p:cNvCxnSpPr>
                <a:cxnSpLocks/>
              </p:cNvCxnSpPr>
              <p:nvPr/>
            </p:nvCxnSpPr>
            <p:spPr>
              <a:xfrm>
                <a:off x="5440244" y="4261422"/>
                <a:ext cx="244257" cy="164046"/>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2751918-A4DC-41B1-AE35-B0E2F39DDA02}"/>
                  </a:ext>
                </a:extLst>
              </p:cNvPr>
              <p:cNvCxnSpPr>
                <a:cxnSpLocks/>
              </p:cNvCxnSpPr>
              <p:nvPr/>
            </p:nvCxnSpPr>
            <p:spPr>
              <a:xfrm flipH="1" flipV="1">
                <a:off x="5514046" y="4118073"/>
                <a:ext cx="290816" cy="218338"/>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EC6A9D59-D2D2-4563-B68F-1C42D3686646}"/>
                  </a:ext>
                </a:extLst>
              </p:cNvPr>
              <p:cNvCxnSpPr>
                <a:cxnSpLocks/>
              </p:cNvCxnSpPr>
              <p:nvPr/>
            </p:nvCxnSpPr>
            <p:spPr>
              <a:xfrm flipH="1" flipV="1">
                <a:off x="4718376" y="4049462"/>
                <a:ext cx="250372" cy="2042"/>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DCD05DE-F583-4631-A00E-E4AD9D181229}"/>
                  </a:ext>
                </a:extLst>
              </p:cNvPr>
              <p:cNvCxnSpPr>
                <a:cxnSpLocks/>
              </p:cNvCxnSpPr>
              <p:nvPr/>
            </p:nvCxnSpPr>
            <p:spPr>
              <a:xfrm flipH="1">
                <a:off x="5391918" y="3520795"/>
                <a:ext cx="252260" cy="220937"/>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3B04D05D-FC4A-455E-9A1D-74B5804C2ACE}"/>
                      </a:ext>
                    </a:extLst>
                  </p:cNvPr>
                  <p:cNvSpPr txBox="1"/>
                  <p:nvPr/>
                </p:nvSpPr>
                <p:spPr>
                  <a:xfrm>
                    <a:off x="4326614" y="3752714"/>
                    <a:ext cx="3217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oMath>
                      </m:oMathPara>
                    </a14:m>
                    <a:endParaRPr lang="en-US" sz="2400"/>
                  </a:p>
                </p:txBody>
              </p:sp>
            </mc:Choice>
            <mc:Fallback xmlns="">
              <p:sp>
                <p:nvSpPr>
                  <p:cNvPr id="33" name="TextBox 32">
                    <a:extLst>
                      <a:ext uri="{FF2B5EF4-FFF2-40B4-BE49-F238E27FC236}">
                        <a16:creationId xmlns:a16="http://schemas.microsoft.com/office/drawing/2014/main" id="{3B04D05D-FC4A-455E-9A1D-74B5804C2ACE}"/>
                      </a:ext>
                    </a:extLst>
                  </p:cNvPr>
                  <p:cNvSpPr txBox="1">
                    <a:spLocks noRot="1" noChangeAspect="1" noMove="1" noResize="1" noEditPoints="1" noAdjustHandles="1" noChangeArrowheads="1" noChangeShapeType="1" noTextEdit="1"/>
                  </p:cNvSpPr>
                  <p:nvPr/>
                </p:nvSpPr>
                <p:spPr>
                  <a:xfrm>
                    <a:off x="4326614" y="3752714"/>
                    <a:ext cx="321755" cy="369332"/>
                  </a:xfrm>
                  <a:prstGeom prst="rect">
                    <a:avLst/>
                  </a:prstGeom>
                  <a:blipFill>
                    <a:blip r:embed="rId4"/>
                    <a:stretch>
                      <a:fillRect l="-19231" r="-9615"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08658AF2-BA62-4007-BBF1-09078CF9F7FF}"/>
                      </a:ext>
                    </a:extLst>
                  </p:cNvPr>
                  <p:cNvSpPr txBox="1"/>
                  <p:nvPr/>
                </p:nvSpPr>
                <p:spPr>
                  <a:xfrm>
                    <a:off x="5064847" y="3752714"/>
                    <a:ext cx="3288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oMath>
                      </m:oMathPara>
                    </a14:m>
                    <a:endParaRPr lang="en-US" sz="2400"/>
                  </a:p>
                </p:txBody>
              </p:sp>
            </mc:Choice>
            <mc:Fallback xmlns="">
              <p:sp>
                <p:nvSpPr>
                  <p:cNvPr id="34" name="TextBox 33">
                    <a:extLst>
                      <a:ext uri="{FF2B5EF4-FFF2-40B4-BE49-F238E27FC236}">
                        <a16:creationId xmlns:a16="http://schemas.microsoft.com/office/drawing/2014/main" id="{08658AF2-BA62-4007-BBF1-09078CF9F7FF}"/>
                      </a:ext>
                    </a:extLst>
                  </p:cNvPr>
                  <p:cNvSpPr txBox="1">
                    <a:spLocks noRot="1" noChangeAspect="1" noMove="1" noResize="1" noEditPoints="1" noAdjustHandles="1" noChangeArrowheads="1" noChangeShapeType="1" noTextEdit="1"/>
                  </p:cNvSpPr>
                  <p:nvPr/>
                </p:nvSpPr>
                <p:spPr>
                  <a:xfrm>
                    <a:off x="5064847" y="3752714"/>
                    <a:ext cx="328872" cy="369332"/>
                  </a:xfrm>
                  <a:prstGeom prst="rect">
                    <a:avLst/>
                  </a:prstGeom>
                  <a:blipFill>
                    <a:blip r:embed="rId5"/>
                    <a:stretch>
                      <a:fillRect l="-18519" r="-7407"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B06D3360-F8DE-429B-8F0D-05C131867949}"/>
                      </a:ext>
                    </a:extLst>
                  </p:cNvPr>
                  <p:cNvSpPr txBox="1"/>
                  <p:nvPr/>
                </p:nvSpPr>
                <p:spPr>
                  <a:xfrm>
                    <a:off x="5880164" y="3258548"/>
                    <a:ext cx="3288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3</m:t>
                              </m:r>
                            </m:sub>
                          </m:sSub>
                        </m:oMath>
                      </m:oMathPara>
                    </a14:m>
                    <a:endParaRPr lang="en-US" sz="2400"/>
                  </a:p>
                </p:txBody>
              </p:sp>
            </mc:Choice>
            <mc:Fallback xmlns="">
              <p:sp>
                <p:nvSpPr>
                  <p:cNvPr id="35" name="TextBox 34">
                    <a:extLst>
                      <a:ext uri="{FF2B5EF4-FFF2-40B4-BE49-F238E27FC236}">
                        <a16:creationId xmlns:a16="http://schemas.microsoft.com/office/drawing/2014/main" id="{B06D3360-F8DE-429B-8F0D-05C131867949}"/>
                      </a:ext>
                    </a:extLst>
                  </p:cNvPr>
                  <p:cNvSpPr txBox="1">
                    <a:spLocks noRot="1" noChangeAspect="1" noMove="1" noResize="1" noEditPoints="1" noAdjustHandles="1" noChangeArrowheads="1" noChangeShapeType="1" noTextEdit="1"/>
                  </p:cNvSpPr>
                  <p:nvPr/>
                </p:nvSpPr>
                <p:spPr>
                  <a:xfrm>
                    <a:off x="5880164" y="3258548"/>
                    <a:ext cx="328872" cy="369332"/>
                  </a:xfrm>
                  <a:prstGeom prst="rect">
                    <a:avLst/>
                  </a:prstGeom>
                  <a:blipFill>
                    <a:blip r:embed="rId6"/>
                    <a:stretch>
                      <a:fillRect l="-16667" r="-7407"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8E77D86-0AE8-4C77-AF97-8F88A3910146}"/>
                      </a:ext>
                    </a:extLst>
                  </p:cNvPr>
                  <p:cNvSpPr txBox="1"/>
                  <p:nvPr/>
                </p:nvSpPr>
                <p:spPr>
                  <a:xfrm>
                    <a:off x="5886411" y="4100236"/>
                    <a:ext cx="3288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4</m:t>
                              </m:r>
                            </m:sub>
                          </m:sSub>
                        </m:oMath>
                      </m:oMathPara>
                    </a14:m>
                    <a:endParaRPr lang="en-US" sz="2400"/>
                  </a:p>
                </p:txBody>
              </p:sp>
            </mc:Choice>
            <mc:Fallback xmlns="">
              <p:sp>
                <p:nvSpPr>
                  <p:cNvPr id="36" name="TextBox 35">
                    <a:extLst>
                      <a:ext uri="{FF2B5EF4-FFF2-40B4-BE49-F238E27FC236}">
                        <a16:creationId xmlns:a16="http://schemas.microsoft.com/office/drawing/2014/main" id="{28E77D86-0AE8-4C77-AF97-8F88A3910146}"/>
                      </a:ext>
                    </a:extLst>
                  </p:cNvPr>
                  <p:cNvSpPr txBox="1">
                    <a:spLocks noRot="1" noChangeAspect="1" noMove="1" noResize="1" noEditPoints="1" noAdjustHandles="1" noChangeArrowheads="1" noChangeShapeType="1" noTextEdit="1"/>
                  </p:cNvSpPr>
                  <p:nvPr/>
                </p:nvSpPr>
                <p:spPr>
                  <a:xfrm>
                    <a:off x="5886411" y="4100236"/>
                    <a:ext cx="328872" cy="369332"/>
                  </a:xfrm>
                  <a:prstGeom prst="rect">
                    <a:avLst/>
                  </a:prstGeom>
                  <a:blipFill>
                    <a:blip r:embed="rId7"/>
                    <a:stretch>
                      <a:fillRect l="-16667" r="-7407" b="-13115"/>
                    </a:stretch>
                  </a:blipFill>
                </p:spPr>
                <p:txBody>
                  <a:bodyPr/>
                  <a:lstStyle/>
                  <a:p>
                    <a:r>
                      <a:rPr lang="en-US">
                        <a:noFill/>
                      </a:rPr>
                      <a:t> </a:t>
                    </a:r>
                  </a:p>
                </p:txBody>
              </p:sp>
            </mc:Fallback>
          </mc:AlternateContent>
          <p:sp>
            <p:nvSpPr>
              <p:cNvPr id="37" name="Oval 36">
                <a:extLst>
                  <a:ext uri="{FF2B5EF4-FFF2-40B4-BE49-F238E27FC236}">
                    <a16:creationId xmlns:a16="http://schemas.microsoft.com/office/drawing/2014/main" id="{BC102BDC-729E-485A-AA9E-A50BAAB96905}"/>
                  </a:ext>
                </a:extLst>
              </p:cNvPr>
              <p:cNvSpPr/>
              <p:nvPr/>
            </p:nvSpPr>
            <p:spPr>
              <a:xfrm>
                <a:off x="4704773" y="3650521"/>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38" name="Oval 37">
                <a:extLst>
                  <a:ext uri="{FF2B5EF4-FFF2-40B4-BE49-F238E27FC236}">
                    <a16:creationId xmlns:a16="http://schemas.microsoft.com/office/drawing/2014/main" id="{B10A5AB0-B6DA-45F8-B34A-4B78EE139CFF}"/>
                  </a:ext>
                </a:extLst>
              </p:cNvPr>
              <p:cNvSpPr/>
              <p:nvPr/>
            </p:nvSpPr>
            <p:spPr>
              <a:xfrm>
                <a:off x="5335244" y="3445000"/>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39" name="Oval 38">
                <a:extLst>
                  <a:ext uri="{FF2B5EF4-FFF2-40B4-BE49-F238E27FC236}">
                    <a16:creationId xmlns:a16="http://schemas.microsoft.com/office/drawing/2014/main" id="{D1BCBF84-182D-4ECC-B8FC-5414F26F93F1}"/>
                  </a:ext>
                </a:extLst>
              </p:cNvPr>
              <p:cNvSpPr/>
              <p:nvPr/>
            </p:nvSpPr>
            <p:spPr>
              <a:xfrm>
                <a:off x="5647464" y="4031159"/>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40" name="Oval 39">
                <a:extLst>
                  <a:ext uri="{FF2B5EF4-FFF2-40B4-BE49-F238E27FC236}">
                    <a16:creationId xmlns:a16="http://schemas.microsoft.com/office/drawing/2014/main" id="{0D8BA298-1735-4372-B3D3-636CC11F917B}"/>
                  </a:ext>
                </a:extLst>
              </p:cNvPr>
              <p:cNvSpPr/>
              <p:nvPr/>
            </p:nvSpPr>
            <p:spPr>
              <a:xfrm>
                <a:off x="4806414" y="4102022"/>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41" name="Oval 40">
                <a:extLst>
                  <a:ext uri="{FF2B5EF4-FFF2-40B4-BE49-F238E27FC236}">
                    <a16:creationId xmlns:a16="http://schemas.microsoft.com/office/drawing/2014/main" id="{79931DDD-8C1D-4AD7-BC43-6B4744DF8A6D}"/>
                  </a:ext>
                </a:extLst>
              </p:cNvPr>
              <p:cNvSpPr/>
              <p:nvPr/>
            </p:nvSpPr>
            <p:spPr>
              <a:xfrm>
                <a:off x="5698315" y="3707854"/>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42" name="Oval 41">
                <a:extLst>
                  <a:ext uri="{FF2B5EF4-FFF2-40B4-BE49-F238E27FC236}">
                    <a16:creationId xmlns:a16="http://schemas.microsoft.com/office/drawing/2014/main" id="{0617A831-9993-4321-A69D-2BE0ED92B8D1}"/>
                  </a:ext>
                </a:extLst>
              </p:cNvPr>
              <p:cNvSpPr/>
              <p:nvPr/>
            </p:nvSpPr>
            <p:spPr>
              <a:xfrm>
                <a:off x="5274665" y="4244971"/>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grpSp>
      </p:grpSp>
      <p:grpSp>
        <p:nvGrpSpPr>
          <p:cNvPr id="71" name="Group 70">
            <a:extLst>
              <a:ext uri="{FF2B5EF4-FFF2-40B4-BE49-F238E27FC236}">
                <a16:creationId xmlns:a16="http://schemas.microsoft.com/office/drawing/2014/main" id="{EBE56889-9258-4121-802F-A64584EB2E60}"/>
              </a:ext>
            </a:extLst>
          </p:cNvPr>
          <p:cNvGrpSpPr/>
          <p:nvPr/>
        </p:nvGrpSpPr>
        <p:grpSpPr>
          <a:xfrm>
            <a:off x="6668734" y="2412495"/>
            <a:ext cx="2062743" cy="1264364"/>
            <a:chOff x="7017924" y="3258548"/>
            <a:chExt cx="2062743" cy="1264364"/>
          </a:xfrm>
        </p:grpSpPr>
        <p:sp>
          <p:nvSpPr>
            <p:cNvPr id="43" name="Rectangle: Rounded Corners 42">
              <a:extLst>
                <a:ext uri="{FF2B5EF4-FFF2-40B4-BE49-F238E27FC236}">
                  <a16:creationId xmlns:a16="http://schemas.microsoft.com/office/drawing/2014/main" id="{5FAE356C-A2C5-4983-A056-40A1F5F8D725}"/>
                </a:ext>
              </a:extLst>
            </p:cNvPr>
            <p:cNvSpPr/>
            <p:nvPr/>
          </p:nvSpPr>
          <p:spPr>
            <a:xfrm>
              <a:off x="7048969" y="3355037"/>
              <a:ext cx="1981542" cy="116787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6127A8D0-B3BE-4E1E-81AE-4665B9405280}"/>
                </a:ext>
              </a:extLst>
            </p:cNvPr>
            <p:cNvGrpSpPr/>
            <p:nvPr/>
          </p:nvGrpSpPr>
          <p:grpSpPr>
            <a:xfrm>
              <a:off x="7017924" y="3258548"/>
              <a:ext cx="2062743" cy="1250010"/>
              <a:chOff x="7017924" y="3153177"/>
              <a:chExt cx="2062743" cy="1380608"/>
            </a:xfrm>
          </p:grpSpPr>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C08733B5-03D3-49F6-8232-4EF568797C7F}"/>
                      </a:ext>
                    </a:extLst>
                  </p:cNvPr>
                  <p:cNvSpPr txBox="1"/>
                  <p:nvPr/>
                </p:nvSpPr>
                <p:spPr>
                  <a:xfrm>
                    <a:off x="7017924" y="3999327"/>
                    <a:ext cx="32175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1</m:t>
                              </m:r>
                            </m:sub>
                          </m:sSub>
                        </m:oMath>
                      </m:oMathPara>
                    </a14:m>
                    <a:endParaRPr lang="en-US" sz="2400"/>
                  </a:p>
                </p:txBody>
              </p:sp>
            </mc:Choice>
            <mc:Fallback xmlns="">
              <p:sp>
                <p:nvSpPr>
                  <p:cNvPr id="45" name="TextBox 44">
                    <a:extLst>
                      <a:ext uri="{FF2B5EF4-FFF2-40B4-BE49-F238E27FC236}">
                        <a16:creationId xmlns:a16="http://schemas.microsoft.com/office/drawing/2014/main" id="{C08733B5-03D3-49F6-8232-4EF568797C7F}"/>
                      </a:ext>
                    </a:extLst>
                  </p:cNvPr>
                  <p:cNvSpPr txBox="1">
                    <a:spLocks noRot="1" noChangeAspect="1" noMove="1" noResize="1" noEditPoints="1" noAdjustHandles="1" noChangeArrowheads="1" noChangeShapeType="1" noTextEdit="1"/>
                  </p:cNvSpPr>
                  <p:nvPr/>
                </p:nvSpPr>
                <p:spPr>
                  <a:xfrm>
                    <a:off x="7017924" y="3999327"/>
                    <a:ext cx="321755" cy="369332"/>
                  </a:xfrm>
                  <a:prstGeom prst="rect">
                    <a:avLst/>
                  </a:prstGeom>
                  <a:blipFill>
                    <a:blip r:embed="rId4"/>
                    <a:stretch>
                      <a:fillRect l="-18868" r="-7547"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id="{85127773-D3F8-457C-AD29-600938AC8F45}"/>
                      </a:ext>
                    </a:extLst>
                  </p:cNvPr>
                  <p:cNvSpPr txBox="1"/>
                  <p:nvPr/>
                </p:nvSpPr>
                <p:spPr>
                  <a:xfrm>
                    <a:off x="7783523" y="4005930"/>
                    <a:ext cx="3288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2</m:t>
                              </m:r>
                            </m:sub>
                          </m:sSub>
                        </m:oMath>
                      </m:oMathPara>
                    </a14:m>
                    <a:endParaRPr lang="en-US" sz="2400"/>
                  </a:p>
                </p:txBody>
              </p:sp>
            </mc:Choice>
            <mc:Fallback xmlns="">
              <p:sp>
                <p:nvSpPr>
                  <p:cNvPr id="46" name="TextBox 45">
                    <a:extLst>
                      <a:ext uri="{FF2B5EF4-FFF2-40B4-BE49-F238E27FC236}">
                        <a16:creationId xmlns:a16="http://schemas.microsoft.com/office/drawing/2014/main" id="{85127773-D3F8-457C-AD29-600938AC8F45}"/>
                      </a:ext>
                    </a:extLst>
                  </p:cNvPr>
                  <p:cNvSpPr txBox="1">
                    <a:spLocks noRot="1" noChangeAspect="1" noMove="1" noResize="1" noEditPoints="1" noAdjustHandles="1" noChangeArrowheads="1" noChangeShapeType="1" noTextEdit="1"/>
                  </p:cNvSpPr>
                  <p:nvPr/>
                </p:nvSpPr>
                <p:spPr>
                  <a:xfrm>
                    <a:off x="7783523" y="4005930"/>
                    <a:ext cx="328872" cy="369332"/>
                  </a:xfrm>
                  <a:prstGeom prst="rect">
                    <a:avLst/>
                  </a:prstGeom>
                  <a:blipFill>
                    <a:blip r:embed="rId5"/>
                    <a:stretch>
                      <a:fillRect l="-18868" r="-9434"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F8486905-89F9-49DA-8348-CBCF07A5810B}"/>
                      </a:ext>
                    </a:extLst>
                  </p:cNvPr>
                  <p:cNvSpPr txBox="1"/>
                  <p:nvPr/>
                </p:nvSpPr>
                <p:spPr>
                  <a:xfrm>
                    <a:off x="8206885" y="3153177"/>
                    <a:ext cx="3288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3</m:t>
                              </m:r>
                            </m:sub>
                          </m:sSub>
                        </m:oMath>
                      </m:oMathPara>
                    </a14:m>
                    <a:endParaRPr lang="en-US" sz="2400"/>
                  </a:p>
                </p:txBody>
              </p:sp>
            </mc:Choice>
            <mc:Fallback xmlns="">
              <p:sp>
                <p:nvSpPr>
                  <p:cNvPr id="47" name="TextBox 46">
                    <a:extLst>
                      <a:ext uri="{FF2B5EF4-FFF2-40B4-BE49-F238E27FC236}">
                        <a16:creationId xmlns:a16="http://schemas.microsoft.com/office/drawing/2014/main" id="{F8486905-89F9-49DA-8348-CBCF07A5810B}"/>
                      </a:ext>
                    </a:extLst>
                  </p:cNvPr>
                  <p:cNvSpPr txBox="1">
                    <a:spLocks noRot="1" noChangeAspect="1" noMove="1" noResize="1" noEditPoints="1" noAdjustHandles="1" noChangeArrowheads="1" noChangeShapeType="1" noTextEdit="1"/>
                  </p:cNvSpPr>
                  <p:nvPr/>
                </p:nvSpPr>
                <p:spPr>
                  <a:xfrm>
                    <a:off x="8206885" y="3153177"/>
                    <a:ext cx="328872" cy="369332"/>
                  </a:xfrm>
                  <a:prstGeom prst="rect">
                    <a:avLst/>
                  </a:prstGeom>
                  <a:blipFill>
                    <a:blip r:embed="rId8"/>
                    <a:stretch>
                      <a:fillRect l="-18519" r="-7407" b="-254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C494C862-FCD5-4C9D-B329-0BBC369B1124}"/>
                      </a:ext>
                    </a:extLst>
                  </p:cNvPr>
                  <p:cNvSpPr txBox="1"/>
                  <p:nvPr/>
                </p:nvSpPr>
                <p:spPr>
                  <a:xfrm>
                    <a:off x="8751795" y="4027343"/>
                    <a:ext cx="32887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𝑡</m:t>
                              </m:r>
                            </m:e>
                            <m:sub>
                              <m:r>
                                <a:rPr lang="en-US" sz="2400" b="0" i="1" smtClean="0">
                                  <a:latin typeface="Cambria Math" panose="02040503050406030204" pitchFamily="18" charset="0"/>
                                </a:rPr>
                                <m:t>4</m:t>
                              </m:r>
                            </m:sub>
                          </m:sSub>
                        </m:oMath>
                      </m:oMathPara>
                    </a14:m>
                    <a:endParaRPr lang="en-US" sz="2400"/>
                  </a:p>
                </p:txBody>
              </p:sp>
            </mc:Choice>
            <mc:Fallback xmlns="">
              <p:sp>
                <p:nvSpPr>
                  <p:cNvPr id="48" name="TextBox 47">
                    <a:extLst>
                      <a:ext uri="{FF2B5EF4-FFF2-40B4-BE49-F238E27FC236}">
                        <a16:creationId xmlns:a16="http://schemas.microsoft.com/office/drawing/2014/main" id="{C494C862-FCD5-4C9D-B329-0BBC369B1124}"/>
                      </a:ext>
                    </a:extLst>
                  </p:cNvPr>
                  <p:cNvSpPr txBox="1">
                    <a:spLocks noRot="1" noChangeAspect="1" noMove="1" noResize="1" noEditPoints="1" noAdjustHandles="1" noChangeArrowheads="1" noChangeShapeType="1" noTextEdit="1"/>
                  </p:cNvSpPr>
                  <p:nvPr/>
                </p:nvSpPr>
                <p:spPr>
                  <a:xfrm>
                    <a:off x="8751795" y="4027343"/>
                    <a:ext cx="328872" cy="369332"/>
                  </a:xfrm>
                  <a:prstGeom prst="rect">
                    <a:avLst/>
                  </a:prstGeom>
                  <a:blipFill>
                    <a:blip r:embed="rId7"/>
                    <a:stretch>
                      <a:fillRect l="-16667" r="-7407" b="-27778"/>
                    </a:stretch>
                  </a:blipFill>
                </p:spPr>
                <p:txBody>
                  <a:bodyPr/>
                  <a:lstStyle/>
                  <a:p>
                    <a:r>
                      <a:rPr lang="en-US">
                        <a:noFill/>
                      </a:rPr>
                      <a:t> </a:t>
                    </a:r>
                  </a:p>
                </p:txBody>
              </p:sp>
            </mc:Fallback>
          </mc:AlternateContent>
          <p:cxnSp>
            <p:nvCxnSpPr>
              <p:cNvPr id="49" name="Straight Connector 48">
                <a:extLst>
                  <a:ext uri="{FF2B5EF4-FFF2-40B4-BE49-F238E27FC236}">
                    <a16:creationId xmlns:a16="http://schemas.microsoft.com/office/drawing/2014/main" id="{FD8A41EA-7D01-4869-BC18-73E8FA2DA74A}"/>
                  </a:ext>
                </a:extLst>
              </p:cNvPr>
              <p:cNvCxnSpPr>
                <a:cxnSpLocks/>
              </p:cNvCxnSpPr>
              <p:nvPr/>
            </p:nvCxnSpPr>
            <p:spPr>
              <a:xfrm>
                <a:off x="7339679" y="4219742"/>
                <a:ext cx="386442" cy="1"/>
              </a:xfrm>
              <a:prstGeom prst="line">
                <a:avLst/>
              </a:prstGeom>
              <a:ln w="381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C852EF0-1B2B-4F44-8C40-206270CCDCCE}"/>
                  </a:ext>
                </a:extLst>
              </p:cNvPr>
              <p:cNvCxnSpPr>
                <a:cxnSpLocks/>
              </p:cNvCxnSpPr>
              <p:nvPr/>
            </p:nvCxnSpPr>
            <p:spPr>
              <a:xfrm flipV="1">
                <a:off x="8169965" y="4212009"/>
                <a:ext cx="506939" cy="0"/>
              </a:xfrm>
              <a:prstGeom prst="line">
                <a:avLst/>
              </a:prstGeom>
              <a:ln w="381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FA78C3A-654E-4A6D-A7A6-48CD6BAA624A}"/>
                  </a:ext>
                </a:extLst>
              </p:cNvPr>
              <p:cNvCxnSpPr>
                <a:cxnSpLocks/>
              </p:cNvCxnSpPr>
              <p:nvPr/>
            </p:nvCxnSpPr>
            <p:spPr>
              <a:xfrm flipV="1">
                <a:off x="7928090" y="3557224"/>
                <a:ext cx="282995" cy="467187"/>
              </a:xfrm>
              <a:prstGeom prst="line">
                <a:avLst/>
              </a:prstGeom>
              <a:ln w="381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5BD6D86-8288-41AE-BDE9-BD672E1E0EFC}"/>
                  </a:ext>
                </a:extLst>
              </p:cNvPr>
              <p:cNvCxnSpPr>
                <a:cxnSpLocks/>
              </p:cNvCxnSpPr>
              <p:nvPr/>
            </p:nvCxnSpPr>
            <p:spPr>
              <a:xfrm flipH="1" flipV="1">
                <a:off x="8556239" y="3547787"/>
                <a:ext cx="254461" cy="528686"/>
              </a:xfrm>
              <a:prstGeom prst="line">
                <a:avLst/>
              </a:prstGeom>
              <a:ln w="38100">
                <a:solidFill>
                  <a:schemeClr val="tx1">
                    <a:lumMod val="65000"/>
                    <a:lumOff val="3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B1AE4733-9BD0-47B9-8DF5-96AA112E77CF}"/>
                  </a:ext>
                </a:extLst>
              </p:cNvPr>
              <p:cNvCxnSpPr/>
              <p:nvPr/>
            </p:nvCxnSpPr>
            <p:spPr>
              <a:xfrm>
                <a:off x="7420718" y="4100630"/>
                <a:ext cx="228600" cy="0"/>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FBB5C59D-9AE8-497B-91CA-17B6B52C0161}"/>
                  </a:ext>
                </a:extLst>
              </p:cNvPr>
              <p:cNvSpPr/>
              <p:nvPr/>
            </p:nvSpPr>
            <p:spPr>
              <a:xfrm>
                <a:off x="7404233" y="3864661"/>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cxnSp>
            <p:nvCxnSpPr>
              <p:cNvPr id="55" name="Straight Arrow Connector 54">
                <a:extLst>
                  <a:ext uri="{FF2B5EF4-FFF2-40B4-BE49-F238E27FC236}">
                    <a16:creationId xmlns:a16="http://schemas.microsoft.com/office/drawing/2014/main" id="{19264DC2-826B-40CE-8959-5468F4559FCA}"/>
                  </a:ext>
                </a:extLst>
              </p:cNvPr>
              <p:cNvCxnSpPr>
                <a:cxnSpLocks/>
              </p:cNvCxnSpPr>
              <p:nvPr/>
            </p:nvCxnSpPr>
            <p:spPr>
              <a:xfrm flipV="1">
                <a:off x="8056846" y="3604138"/>
                <a:ext cx="228637" cy="352076"/>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EBC35225-3BCB-4F5F-ADB1-2C24B972CDB2}"/>
                  </a:ext>
                </a:extLst>
              </p:cNvPr>
              <p:cNvCxnSpPr>
                <a:cxnSpLocks/>
              </p:cNvCxnSpPr>
              <p:nvPr/>
            </p:nvCxnSpPr>
            <p:spPr>
              <a:xfrm>
                <a:off x="8334558" y="4122046"/>
                <a:ext cx="275430" cy="4902"/>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7" name="Oval 56">
                <a:extLst>
                  <a:ext uri="{FF2B5EF4-FFF2-40B4-BE49-F238E27FC236}">
                    <a16:creationId xmlns:a16="http://schemas.microsoft.com/office/drawing/2014/main" id="{C267D583-B9AF-4E60-BC48-70BDCA0BA774}"/>
                  </a:ext>
                </a:extLst>
              </p:cNvPr>
              <p:cNvSpPr/>
              <p:nvPr/>
            </p:nvSpPr>
            <p:spPr>
              <a:xfrm>
                <a:off x="8144203" y="3727497"/>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58" name="Oval 57">
                <a:extLst>
                  <a:ext uri="{FF2B5EF4-FFF2-40B4-BE49-F238E27FC236}">
                    <a16:creationId xmlns:a16="http://schemas.microsoft.com/office/drawing/2014/main" id="{A3B77A71-C1C2-4221-9EAD-798A569BAB34}"/>
                  </a:ext>
                </a:extLst>
              </p:cNvPr>
              <p:cNvSpPr/>
              <p:nvPr/>
            </p:nvSpPr>
            <p:spPr>
              <a:xfrm>
                <a:off x="8093162" y="3985032"/>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2</a:t>
                </a:r>
              </a:p>
            </p:txBody>
          </p:sp>
          <p:sp>
            <p:nvSpPr>
              <p:cNvPr id="59" name="Oval 58">
                <a:extLst>
                  <a:ext uri="{FF2B5EF4-FFF2-40B4-BE49-F238E27FC236}">
                    <a16:creationId xmlns:a16="http://schemas.microsoft.com/office/drawing/2014/main" id="{21124384-62ED-4E37-9F1A-895BAA25F258}"/>
                  </a:ext>
                </a:extLst>
              </p:cNvPr>
              <p:cNvSpPr/>
              <p:nvPr/>
            </p:nvSpPr>
            <p:spPr>
              <a:xfrm>
                <a:off x="8772741" y="3723644"/>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3</a:t>
                </a:r>
              </a:p>
            </p:txBody>
          </p:sp>
          <p:cxnSp>
            <p:nvCxnSpPr>
              <p:cNvPr id="60" name="Straight Arrow Connector 59">
                <a:extLst>
                  <a:ext uri="{FF2B5EF4-FFF2-40B4-BE49-F238E27FC236}">
                    <a16:creationId xmlns:a16="http://schemas.microsoft.com/office/drawing/2014/main" id="{94FCCFBB-0198-4AAD-BA15-C7F16A6C1829}"/>
                  </a:ext>
                </a:extLst>
              </p:cNvPr>
              <p:cNvCxnSpPr>
                <a:cxnSpLocks/>
              </p:cNvCxnSpPr>
              <p:nvPr/>
            </p:nvCxnSpPr>
            <p:spPr>
              <a:xfrm flipH="1" flipV="1">
                <a:off x="8508836" y="3604325"/>
                <a:ext cx="137042" cy="270744"/>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4B4900EF-7350-4DE6-8658-A747EA26BF85}"/>
                  </a:ext>
                </a:extLst>
              </p:cNvPr>
              <p:cNvCxnSpPr>
                <a:cxnSpLocks/>
              </p:cNvCxnSpPr>
              <p:nvPr/>
            </p:nvCxnSpPr>
            <p:spPr>
              <a:xfrm>
                <a:off x="8684934" y="3484634"/>
                <a:ext cx="114757" cy="239010"/>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3D413DE2-DBAD-4438-BE65-641BDB19F12D}"/>
                  </a:ext>
                </a:extLst>
              </p:cNvPr>
              <p:cNvSpPr/>
              <p:nvPr/>
            </p:nvSpPr>
            <p:spPr>
              <a:xfrm>
                <a:off x="8559679" y="3856742"/>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cxnSp>
            <p:nvCxnSpPr>
              <p:cNvPr id="63" name="Straight Arrow Connector 62">
                <a:extLst>
                  <a:ext uri="{FF2B5EF4-FFF2-40B4-BE49-F238E27FC236}">
                    <a16:creationId xmlns:a16="http://schemas.microsoft.com/office/drawing/2014/main" id="{70421174-DEF5-44D4-A73D-559290539D6C}"/>
                  </a:ext>
                </a:extLst>
              </p:cNvPr>
              <p:cNvCxnSpPr>
                <a:cxnSpLocks/>
              </p:cNvCxnSpPr>
              <p:nvPr/>
            </p:nvCxnSpPr>
            <p:spPr>
              <a:xfrm flipH="1">
                <a:off x="8242983" y="4276908"/>
                <a:ext cx="395810" cy="0"/>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C2320DCD-C49A-4F69-8D5C-90CD391690C5}"/>
                  </a:ext>
                </a:extLst>
              </p:cNvPr>
              <p:cNvSpPr/>
              <p:nvPr/>
            </p:nvSpPr>
            <p:spPr>
              <a:xfrm>
                <a:off x="8159018" y="4344962"/>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5" name="Oval 64">
                <a:extLst>
                  <a:ext uri="{FF2B5EF4-FFF2-40B4-BE49-F238E27FC236}">
                    <a16:creationId xmlns:a16="http://schemas.microsoft.com/office/drawing/2014/main" id="{8CB1A51A-7642-43C6-B239-E1EFBF98AB89}"/>
                  </a:ext>
                </a:extLst>
              </p:cNvPr>
              <p:cNvSpPr/>
              <p:nvPr/>
            </p:nvSpPr>
            <p:spPr>
              <a:xfrm>
                <a:off x="8374069" y="4345264"/>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4</a:t>
                </a:r>
              </a:p>
            </p:txBody>
          </p:sp>
          <p:cxnSp>
            <p:nvCxnSpPr>
              <p:cNvPr id="66" name="Straight Arrow Connector 65">
                <a:extLst>
                  <a:ext uri="{FF2B5EF4-FFF2-40B4-BE49-F238E27FC236}">
                    <a16:creationId xmlns:a16="http://schemas.microsoft.com/office/drawing/2014/main" id="{8758E678-4130-4743-AEFE-3CF6316D11BB}"/>
                  </a:ext>
                </a:extLst>
              </p:cNvPr>
              <p:cNvCxnSpPr>
                <a:cxnSpLocks/>
              </p:cNvCxnSpPr>
              <p:nvPr/>
            </p:nvCxnSpPr>
            <p:spPr>
              <a:xfrm flipH="1">
                <a:off x="7928090" y="3520795"/>
                <a:ext cx="209723" cy="336932"/>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67" name="Oval 66">
                <a:extLst>
                  <a:ext uri="{FF2B5EF4-FFF2-40B4-BE49-F238E27FC236}">
                    <a16:creationId xmlns:a16="http://schemas.microsoft.com/office/drawing/2014/main" id="{6B00D847-8D8E-49A9-AC84-AFABDBD61C22}"/>
                  </a:ext>
                </a:extLst>
              </p:cNvPr>
              <p:cNvSpPr/>
              <p:nvPr/>
            </p:nvSpPr>
            <p:spPr>
              <a:xfrm>
                <a:off x="7826716" y="3533687"/>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1</a:t>
                </a:r>
              </a:p>
            </p:txBody>
          </p:sp>
          <p:sp>
            <p:nvSpPr>
              <p:cNvPr id="68" name="Oval 67">
                <a:extLst>
                  <a:ext uri="{FF2B5EF4-FFF2-40B4-BE49-F238E27FC236}">
                    <a16:creationId xmlns:a16="http://schemas.microsoft.com/office/drawing/2014/main" id="{2B858754-8354-4406-A12C-FA2AE7D39E8C}"/>
                  </a:ext>
                </a:extLst>
              </p:cNvPr>
              <p:cNvSpPr/>
              <p:nvPr/>
            </p:nvSpPr>
            <p:spPr>
              <a:xfrm>
                <a:off x="7923443" y="3353446"/>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5</a:t>
                </a:r>
              </a:p>
            </p:txBody>
          </p:sp>
          <p:cxnSp>
            <p:nvCxnSpPr>
              <p:cNvPr id="69" name="Straight Arrow Connector 68">
                <a:extLst>
                  <a:ext uri="{FF2B5EF4-FFF2-40B4-BE49-F238E27FC236}">
                    <a16:creationId xmlns:a16="http://schemas.microsoft.com/office/drawing/2014/main" id="{D6824B77-376A-4089-BA44-DE818A71B529}"/>
                  </a:ext>
                </a:extLst>
              </p:cNvPr>
              <p:cNvCxnSpPr>
                <a:cxnSpLocks/>
              </p:cNvCxnSpPr>
              <p:nvPr/>
            </p:nvCxnSpPr>
            <p:spPr>
              <a:xfrm flipH="1" flipV="1">
                <a:off x="7374457" y="4298345"/>
                <a:ext cx="250372" cy="2042"/>
              </a:xfrm>
              <a:prstGeom prst="straightConnector1">
                <a:avLst/>
              </a:prstGeom>
              <a:ln w="25400">
                <a:solidFill>
                  <a:schemeClr val="accent2">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70" name="Oval 69">
                <a:extLst>
                  <a:ext uri="{FF2B5EF4-FFF2-40B4-BE49-F238E27FC236}">
                    <a16:creationId xmlns:a16="http://schemas.microsoft.com/office/drawing/2014/main" id="{C2AB041F-9FF4-4711-857D-52B76980ED4C}"/>
                  </a:ext>
                </a:extLst>
              </p:cNvPr>
              <p:cNvSpPr/>
              <p:nvPr/>
            </p:nvSpPr>
            <p:spPr>
              <a:xfrm>
                <a:off x="7462495" y="4350905"/>
                <a:ext cx="182880" cy="182880"/>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6</a:t>
                </a:r>
              </a:p>
            </p:txBody>
          </p:sp>
        </p:grpSp>
      </p:grpSp>
      <p:sp>
        <p:nvSpPr>
          <p:cNvPr id="72" name="TextBox 71">
            <a:extLst>
              <a:ext uri="{FF2B5EF4-FFF2-40B4-BE49-F238E27FC236}">
                <a16:creationId xmlns:a16="http://schemas.microsoft.com/office/drawing/2014/main" id="{852650C7-ED80-4C4C-B041-A99995A0F12E}"/>
              </a:ext>
            </a:extLst>
          </p:cNvPr>
          <p:cNvSpPr txBox="1"/>
          <p:nvPr/>
        </p:nvSpPr>
        <p:spPr>
          <a:xfrm>
            <a:off x="3527623" y="4127234"/>
            <a:ext cx="2268878" cy="1477328"/>
          </a:xfrm>
          <a:prstGeom prst="rect">
            <a:avLst/>
          </a:prstGeom>
          <a:noFill/>
        </p:spPr>
        <p:txBody>
          <a:bodyPr wrap="square" rtlCol="0">
            <a:spAutoFit/>
          </a:bodyPr>
          <a:lstStyle/>
          <a:p>
            <a:r>
              <a:rPr lang="en-US"/>
              <a:t>Tree-like join graphs</a:t>
            </a:r>
          </a:p>
          <a:p>
            <a:pPr marL="285750" indent="-285750">
              <a:buFont typeface="Arial" panose="020B0604020202020204" pitchFamily="34" charset="0"/>
              <a:buChar char="•"/>
            </a:pPr>
            <a:r>
              <a:rPr lang="en-US"/>
              <a:t>2(n-1) diPs</a:t>
            </a:r>
          </a:p>
          <a:p>
            <a:pPr marL="285750" indent="-285750">
              <a:buFont typeface="Arial" panose="020B0604020202020204" pitchFamily="34" charset="0"/>
              <a:buChar char="•"/>
            </a:pPr>
            <a:r>
              <a:rPr lang="en-US"/>
              <a:t>Tree-depth rounds (at most n/2, log(n) typically)</a:t>
            </a:r>
          </a:p>
        </p:txBody>
      </p:sp>
      <p:sp>
        <p:nvSpPr>
          <p:cNvPr id="73" name="TextBox 72">
            <a:extLst>
              <a:ext uri="{FF2B5EF4-FFF2-40B4-BE49-F238E27FC236}">
                <a16:creationId xmlns:a16="http://schemas.microsoft.com/office/drawing/2014/main" id="{4A9BC6A1-AA11-41DD-9656-181B99A8F613}"/>
              </a:ext>
            </a:extLst>
          </p:cNvPr>
          <p:cNvSpPr txBox="1"/>
          <p:nvPr/>
        </p:nvSpPr>
        <p:spPr>
          <a:xfrm>
            <a:off x="6658338" y="4110206"/>
            <a:ext cx="5179046" cy="646331"/>
          </a:xfrm>
          <a:prstGeom prst="rect">
            <a:avLst/>
          </a:prstGeom>
          <a:noFill/>
        </p:spPr>
        <p:txBody>
          <a:bodyPr wrap="none" rtlCol="0">
            <a:spAutoFit/>
          </a:bodyPr>
          <a:lstStyle/>
          <a:p>
            <a:r>
              <a:rPr lang="en-US"/>
              <a:t>Cyclic join graphs</a:t>
            </a:r>
          </a:p>
          <a:p>
            <a:pPr marL="285750" indent="-285750">
              <a:buFont typeface="Arial" panose="020B0604020202020204" pitchFamily="34" charset="0"/>
              <a:buChar char="•"/>
            </a:pPr>
            <a:r>
              <a:rPr lang="en-US"/>
              <a:t>Approximate algo in general (≈ loopy belief prop.)</a:t>
            </a:r>
          </a:p>
        </p:txBody>
      </p:sp>
      <p:sp>
        <p:nvSpPr>
          <p:cNvPr id="74" name="TextBox 73">
            <a:extLst>
              <a:ext uri="{FF2B5EF4-FFF2-40B4-BE49-F238E27FC236}">
                <a16:creationId xmlns:a16="http://schemas.microsoft.com/office/drawing/2014/main" id="{2CB337E5-C3AC-4D7D-87A1-E04E890FE2CD}"/>
              </a:ext>
            </a:extLst>
          </p:cNvPr>
          <p:cNvSpPr txBox="1"/>
          <p:nvPr/>
        </p:nvSpPr>
        <p:spPr>
          <a:xfrm>
            <a:off x="1160650" y="4110013"/>
            <a:ext cx="1206869" cy="923330"/>
          </a:xfrm>
          <a:prstGeom prst="rect">
            <a:avLst/>
          </a:prstGeom>
          <a:noFill/>
        </p:spPr>
        <p:txBody>
          <a:bodyPr wrap="none" rtlCol="0">
            <a:spAutoFit/>
          </a:bodyPr>
          <a:lstStyle/>
          <a:p>
            <a:r>
              <a:rPr lang="en-US"/>
              <a:t>One join</a:t>
            </a:r>
          </a:p>
          <a:p>
            <a:pPr marL="285750" indent="-285750">
              <a:buFont typeface="Arial" panose="020B0604020202020204" pitchFamily="34" charset="0"/>
              <a:buChar char="•"/>
            </a:pPr>
            <a:r>
              <a:rPr lang="en-US"/>
              <a:t>2 diPs</a:t>
            </a:r>
          </a:p>
          <a:p>
            <a:pPr marL="285750" indent="-285750">
              <a:buFont typeface="Arial" panose="020B0604020202020204" pitchFamily="34" charset="0"/>
              <a:buChar char="•"/>
            </a:pPr>
            <a:r>
              <a:rPr lang="en-US"/>
              <a:t>1 round</a:t>
            </a:r>
          </a:p>
        </p:txBody>
      </p:sp>
      <p:sp>
        <p:nvSpPr>
          <p:cNvPr id="75" name="TextBox 74">
            <a:extLst>
              <a:ext uri="{FF2B5EF4-FFF2-40B4-BE49-F238E27FC236}">
                <a16:creationId xmlns:a16="http://schemas.microsoft.com/office/drawing/2014/main" id="{2090B7A1-12ED-4015-B99D-28BCD0FFB4E9}"/>
              </a:ext>
            </a:extLst>
          </p:cNvPr>
          <p:cNvSpPr txBox="1"/>
          <p:nvPr/>
        </p:nvSpPr>
        <p:spPr>
          <a:xfrm>
            <a:off x="2921297" y="6186904"/>
            <a:ext cx="6284669" cy="369332"/>
          </a:xfrm>
          <a:prstGeom prst="rect">
            <a:avLst/>
          </a:prstGeom>
          <a:noFill/>
        </p:spPr>
        <p:txBody>
          <a:bodyPr wrap="none" rtlCol="0">
            <a:spAutoFit/>
          </a:bodyPr>
          <a:lstStyle/>
          <a:p>
            <a:r>
              <a:rPr lang="en-US"/>
              <a:t>Optimal; star and snowflake schemas lead to tree-like join graphs</a:t>
            </a:r>
          </a:p>
        </p:txBody>
      </p:sp>
      <p:sp>
        <p:nvSpPr>
          <p:cNvPr id="76" name="Left Brace 75">
            <a:extLst>
              <a:ext uri="{FF2B5EF4-FFF2-40B4-BE49-F238E27FC236}">
                <a16:creationId xmlns:a16="http://schemas.microsoft.com/office/drawing/2014/main" id="{98FCCD9E-D54C-408B-8DB0-A90E58308E86}"/>
              </a:ext>
            </a:extLst>
          </p:cNvPr>
          <p:cNvSpPr/>
          <p:nvPr/>
        </p:nvSpPr>
        <p:spPr>
          <a:xfrm rot="16200000">
            <a:off x="2943318" y="3333845"/>
            <a:ext cx="991647" cy="4560883"/>
          </a:xfrm>
          <a:prstGeom prst="leftBrace">
            <a:avLst>
              <a:gd name="adj1" fmla="val 1316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Slide Number Placeholder 76">
            <a:extLst>
              <a:ext uri="{FF2B5EF4-FFF2-40B4-BE49-F238E27FC236}">
                <a16:creationId xmlns:a16="http://schemas.microsoft.com/office/drawing/2014/main" id="{93960D3D-FC7B-4296-805B-297CCA0313E3}"/>
              </a:ext>
            </a:extLst>
          </p:cNvPr>
          <p:cNvSpPr>
            <a:spLocks noGrp="1"/>
          </p:cNvSpPr>
          <p:nvPr>
            <p:ph type="sldNum" sz="quarter" idx="12"/>
          </p:nvPr>
        </p:nvSpPr>
        <p:spPr/>
        <p:txBody>
          <a:bodyPr/>
          <a:lstStyle/>
          <a:p>
            <a:fld id="{EEC9366E-023C-4CFB-B1D7-201B963321B0}" type="slidenum">
              <a:rPr lang="en-US" smtClean="0"/>
              <a:t>18</a:t>
            </a:fld>
            <a:endParaRPr lang="en-US"/>
          </a:p>
        </p:txBody>
      </p:sp>
    </p:spTree>
    <p:extLst>
      <p:ext uri="{BB962C8B-B14F-4D97-AF65-F5344CB8AC3E}">
        <p14:creationId xmlns:p14="http://schemas.microsoft.com/office/powerpoint/2010/main" val="154110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DD8B1-A58E-45CF-B7CC-36316CF393E5}"/>
              </a:ext>
            </a:extLst>
          </p:cNvPr>
          <p:cNvSpPr>
            <a:spLocks noGrp="1"/>
          </p:cNvSpPr>
          <p:nvPr>
            <p:ph type="title"/>
          </p:nvPr>
        </p:nvSpPr>
        <p:spPr>
          <a:xfrm>
            <a:off x="419099" y="68431"/>
            <a:ext cx="11353800" cy="1325563"/>
          </a:xfrm>
        </p:spPr>
        <p:txBody>
          <a:bodyPr>
            <a:normAutofit fontScale="90000"/>
          </a:bodyPr>
          <a:lstStyle/>
          <a:p>
            <a:r>
              <a:rPr lang="en-US"/>
              <a:t>Commutativity rules to move diPs: resemble transformations for selects with some </a:t>
            </a:r>
            <a:r>
              <a:rPr lang="en-US" err="1"/>
              <a:t>impt</a:t>
            </a:r>
            <a:r>
              <a:rPr lang="en-US"/>
              <a:t>. exceptions</a:t>
            </a:r>
          </a:p>
        </p:txBody>
      </p:sp>
      <p:sp>
        <p:nvSpPr>
          <p:cNvPr id="5" name="Slide Number Placeholder 4">
            <a:extLst>
              <a:ext uri="{FF2B5EF4-FFF2-40B4-BE49-F238E27FC236}">
                <a16:creationId xmlns:a16="http://schemas.microsoft.com/office/drawing/2014/main" id="{A4EC0E3F-3872-43D2-BDA1-B126357C6CE5}"/>
              </a:ext>
            </a:extLst>
          </p:cNvPr>
          <p:cNvSpPr>
            <a:spLocks noGrp="1"/>
          </p:cNvSpPr>
          <p:nvPr>
            <p:ph type="sldNum" sz="quarter" idx="12"/>
          </p:nvPr>
        </p:nvSpPr>
        <p:spPr/>
        <p:txBody>
          <a:bodyPr/>
          <a:lstStyle/>
          <a:p>
            <a:fld id="{EEC9366E-023C-4CFB-B1D7-201B963321B0}" type="slidenum">
              <a:rPr lang="en-US" smtClean="0"/>
              <a:t>19</a:t>
            </a:fld>
            <a:endParaRPr lang="en-US"/>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1742A13A-F903-4A13-81A2-97EDD5DB098F}"/>
                  </a:ext>
                </a:extLst>
              </p:cNvPr>
              <p:cNvSpPr txBox="1">
                <a:spLocks/>
              </p:cNvSpPr>
              <p:nvPr/>
            </p:nvSpPr>
            <p:spPr>
              <a:xfrm>
                <a:off x="631371" y="1562978"/>
                <a:ext cx="1156062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2950" indent="-742950">
                  <a:buFont typeface="+mj-lt"/>
                  <a:buAutoNum type="arabicPeriod"/>
                </a:pPr>
                <a14:m>
                  <m:oMath xmlns:m="http://schemas.openxmlformats.org/officeDocument/2006/math">
                    <m:r>
                      <a:rPr lang="en-US" i="1" smtClean="0">
                        <a:latin typeface="Cambria Math" panose="02040503050406030204" pitchFamily="18" charset="0"/>
                      </a:rPr>
                      <m:t>𝑑</m:t>
                    </m:r>
                    <m:d>
                      <m:dPr>
                        <m:ctrlPr>
                          <a:rPr lang="en-US" i="1">
                            <a:latin typeface="Cambria Math" panose="02040503050406030204" pitchFamily="18" charset="0"/>
                          </a:rPr>
                        </m:ctrlPr>
                      </m:dPr>
                      <m:e>
                        <m:r>
                          <a:rPr lang="en-US" i="1">
                            <a:latin typeface="Cambria Math" panose="02040503050406030204" pitchFamily="18" charset="0"/>
                            <a:ea typeface="Cambria Math" panose="02040503050406030204" pitchFamily="18" charset="0"/>
                          </a:rPr>
                          <m:t>𝜎</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𝑑</m:t>
                    </m:r>
                    <m:r>
                      <a:rPr lang="en-US" i="1">
                        <a:latin typeface="Cambria Math" panose="02040503050406030204" pitchFamily="18" charset="0"/>
                        <a:ea typeface="Cambria Math" panose="02040503050406030204" pitchFamily="18" charset="0"/>
                      </a:rPr>
                      <m:t>)</m:t>
                    </m:r>
                  </m:oMath>
                </a14:m>
                <a:r>
                  <a:rPr lang="en-US"/>
                  <a:t> </a:t>
                </a:r>
                <a:r>
                  <a:rPr lang="en-US" sz="3600"/>
                  <a:t>		</a:t>
                </a:r>
                <a:r>
                  <a:rPr lang="en-US"/>
                  <a:t>diPs commute with any select</a:t>
                </a:r>
              </a:p>
              <a:p>
                <a:pPr marL="742950" indent="-742950">
                  <a:buFont typeface="+mj-lt"/>
                  <a:buAutoNum type="arabicPeriod"/>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rPr>
                              <m:t>𝑒</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𝜋</m:t>
                        </m:r>
                      </m:e>
                      <m:sub>
                        <m:r>
                          <a:rPr lang="en-US" i="1">
                            <a:latin typeface="Cambria Math" panose="02040503050406030204" pitchFamily="18" charset="0"/>
                            <a:ea typeface="Cambria Math" panose="02040503050406030204" pitchFamily="18" charset="0"/>
                          </a:rPr>
                          <m:t>𝑒</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r>
                          <a:rPr lang="en-US" b="0" i="1" smtClean="0">
                            <a:latin typeface="Cambria Math" panose="02040503050406030204" pitchFamily="18" charset="0"/>
                          </a:rPr>
                          <m:t>′</m:t>
                        </m:r>
                      </m:e>
                      <m:sub>
                        <m:r>
                          <a:rPr lang="en-US" i="1">
                            <a:latin typeface="Cambria Math" panose="02040503050406030204" pitchFamily="18" charset="0"/>
                          </a:rPr>
                          <m:t>𝑐</m:t>
                        </m:r>
                      </m:sub>
                    </m:sSub>
                    <m:r>
                      <a:rPr lang="en-US" i="1">
                        <a:latin typeface="Cambria Math" panose="02040503050406030204" pitchFamily="18" charset="0"/>
                      </a:rPr>
                      <m:t>)</m:t>
                    </m:r>
                  </m:oMath>
                </a14:m>
                <a:r>
                  <a:rPr lang="en-US"/>
                  <a:t>		iff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r>
                  <a:rPr lang="en-US"/>
                  <a:t> or </a:t>
                </a:r>
                <a14:m>
                  <m:oMath xmlns:m="http://schemas.openxmlformats.org/officeDocument/2006/math">
                    <m:r>
                      <a:rPr lang="en-US" i="1">
                        <a:latin typeface="Cambria Math" panose="02040503050406030204" pitchFamily="18" charset="0"/>
                        <a:ea typeface="Cambria Math" panose="02040503050406030204" pitchFamily="18" charset="0"/>
                      </a:rPr>
                      <m:t>𝜋</m:t>
                    </m:r>
                  </m:oMath>
                </a14:m>
                <a:r>
                  <a:rPr lang="en-US"/>
                  <a:t> is linear and invertible </a:t>
                </a:r>
              </a:p>
              <a:p>
                <a:pPr marL="742950" indent="-742950">
                  <a:buFont typeface="+mj-lt"/>
                  <a:buAutoNum type="arabicPeriod"/>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m:rPr>
                                <m:sty m:val="p"/>
                              </m:rPr>
                              <a:rPr lang="en-US">
                                <a:latin typeface="Cambria Math" panose="02040503050406030204" pitchFamily="18" charset="0"/>
                              </a:rPr>
                              <m:t>GbAgg</m:t>
                            </m:r>
                          </m:e>
                          <m:sub>
                            <m:r>
                              <a:rPr lang="en-US" i="1">
                                <a:latin typeface="Cambria Math" panose="02040503050406030204" pitchFamily="18" charset="0"/>
                              </a:rPr>
                              <m:t>𝑒</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m:rPr>
                            <m:sty m:val="p"/>
                          </m:rPr>
                          <a:rPr lang="en-US">
                            <a:latin typeface="Cambria Math" panose="02040503050406030204" pitchFamily="18" charset="0"/>
                          </a:rPr>
                          <m:t>GbAgg</m:t>
                        </m:r>
                      </m:e>
                      <m:sub>
                        <m:r>
                          <a:rPr lang="en-US" i="1">
                            <a:latin typeface="Cambria Math" panose="02040503050406030204" pitchFamily="18" charset="0"/>
                            <a:ea typeface="Cambria Math" panose="02040503050406030204" pitchFamily="18" charset="0"/>
                          </a:rPr>
                          <m:t>𝑒</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r>
                      <a:rPr lang="en-US" i="1">
                        <a:latin typeface="Cambria Math" panose="02040503050406030204" pitchFamily="18" charset="0"/>
                      </a:rPr>
                      <m:t>)</m:t>
                    </m:r>
                  </m:oMath>
                </a14:m>
                <a:r>
                  <a:rPr lang="en-US" sz="3200"/>
                  <a:t>	</a:t>
                </a:r>
                <a:r>
                  <a:rPr lang="en-US" sz="3600"/>
                  <a:t>	</a:t>
                </a:r>
                <a:r>
                  <a:rPr lang="en-US"/>
                  <a:t>iff </a:t>
                </a:r>
                <a14:m>
                  <m:oMath xmlns:m="http://schemas.openxmlformats.org/officeDocument/2006/math">
                    <m:r>
                      <a:rPr lang="en-US" i="1">
                        <a:latin typeface="Cambria Math" panose="02040503050406030204" pitchFamily="18" charset="0"/>
                      </a:rPr>
                      <m:t>𝑐</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𝑒</m:t>
                    </m:r>
                  </m:oMath>
                </a14:m>
                <a:endParaRPr lang="en-US">
                  <a:ea typeface="Cambria Math" panose="02040503050406030204" pitchFamily="18" charset="0"/>
                </a:endParaRPr>
              </a:p>
              <a:p>
                <a:pPr marL="742950" indent="-742950">
                  <a:buFont typeface="+mj-lt"/>
                  <a:buAutoNum type="arabicPeriod"/>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𝑑</m:t>
                        </m:r>
                      </m:e>
                      <m:sub>
                        <m:r>
                          <a:rPr lang="en-US" i="1" smtClean="0">
                            <a:latin typeface="Cambria Math" panose="02040503050406030204" pitchFamily="18" charset="0"/>
                          </a:rPr>
                          <m:t>1</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2</m:t>
                        </m:r>
                      </m:sub>
                    </m:sSub>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2</m:t>
                            </m:r>
                          </m:sub>
                        </m:sSub>
                      </m:e>
                    </m:d>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2</m:t>
                        </m:r>
                      </m:sub>
                    </m:sSub>
                  </m:oMath>
                </a14:m>
                <a:endParaRPr lang="en-US"/>
              </a:p>
              <a:p>
                <a:pPr marL="742950" indent="-742950">
                  <a:buFont typeface="+mj-lt"/>
                  <a:buAutoNum type="arabicPeriod"/>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2</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1</m:t>
                        </m:r>
                      </m:sub>
                    </m:sSub>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e>
                    </m:d>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𝑑</m:t>
                        </m:r>
                      </m:e>
                      <m:sub>
                        <m:r>
                          <a:rPr lang="en-US" i="1">
                            <a:latin typeface="Cambria Math" panose="02040503050406030204" pitchFamily="18" charset="0"/>
                            <a:ea typeface="Cambria Math" panose="02040503050406030204" pitchFamily="18" charset="0"/>
                          </a:rPr>
                          <m:t>2</m:t>
                        </m:r>
                      </m:sub>
                    </m:sSub>
                    <m:d>
                      <m:dPr>
                        <m:ctrlPr>
                          <a:rPr lang="en-US" i="1">
                            <a:latin typeface="Cambria Math" panose="02040503050406030204" pitchFamily="18" charset="0"/>
                            <a:ea typeface="Cambria Math" panose="02040503050406030204" pitchFamily="18" charset="0"/>
                          </a:rPr>
                        </m:ctrlPr>
                      </m:dP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2</m:t>
                            </m:r>
                          </m:sub>
                        </m:sSub>
                      </m:e>
                    </m:d>
                    <m:r>
                      <a:rPr lang="en-US" i="1">
                        <a:latin typeface="Cambria Math" panose="02040503050406030204" pitchFamily="18" charset="0"/>
                        <a:ea typeface="Cambria Math" panose="02040503050406030204" pitchFamily="18" charset="0"/>
                      </a:rPr>
                      <m:t>)</m:t>
                    </m:r>
                  </m:oMath>
                </a14:m>
                <a:endParaRPr lang="en-US"/>
              </a:p>
              <a:p>
                <a:pPr marL="742950" indent="-742950">
                  <a:buFont typeface="+mj-lt"/>
                  <a:buAutoNum type="arabicPeriod"/>
                </a:pPr>
                <a14:m>
                  <m:oMath xmlns:m="http://schemas.openxmlformats.org/officeDocument/2006/math">
                    <m:r>
                      <a:rPr lang="en-US" i="1" smtClean="0">
                        <a:latin typeface="Cambria Math" panose="02040503050406030204" pitchFamily="18" charset="0"/>
                      </a:rPr>
                      <m:t>𝑑</m:t>
                    </m:r>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1</m:t>
                            </m:r>
                          </m:sub>
                        </m:sSub>
                      </m:e>
                    </m:d>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𝑑</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2</m:t>
                            </m:r>
                          </m:sub>
                        </m:sSub>
                      </m:e>
                    </m:d>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𝑑</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1</m:t>
                            </m:r>
                          </m:sub>
                        </m:sSub>
                      </m:e>
                    </m:d>
                    <m:r>
                      <a:rPr lang="en-US" i="1" smtClean="0">
                        <a:latin typeface="Cambria Math" panose="02040503050406030204" pitchFamily="18" charset="0"/>
                        <a:ea typeface="Cambria Math" panose="02040503050406030204" pitchFamily="18" charset="0"/>
                      </a:rPr>
                      <m:t>−</m:t>
                    </m:r>
                    <m:r>
                      <a:rPr lang="en-US" i="1" smtClean="0">
                        <a:latin typeface="Cambria Math" panose="02040503050406030204" pitchFamily="18" charset="0"/>
                        <a:ea typeface="Cambria Math" panose="02040503050406030204" pitchFamily="18" charset="0"/>
                      </a:rPr>
                      <m:t>𝑑</m:t>
                    </m:r>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2</m:t>
                            </m:r>
                          </m:sub>
                        </m:sSub>
                      </m:e>
                    </m:d>
                  </m:oMath>
                </a14:m>
                <a:endParaRPr lang="en-US">
                  <a:ea typeface="Cambria Math" panose="02040503050406030204" pitchFamily="18" charset="0"/>
                </a:endParaRPr>
              </a:p>
              <a:p>
                <a:pPr marL="742950" indent="-742950">
                  <a:buFont typeface="+mj-lt"/>
                  <a:buAutoNum type="arabicPeriod"/>
                </a:pP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𝑑</m:t>
                        </m:r>
                      </m:e>
                      <m:sub>
                        <m:r>
                          <a:rPr lang="en-US" i="1" smtClean="0">
                            <a:latin typeface="Cambria Math" panose="02040503050406030204" pitchFamily="18" charset="0"/>
                          </a:rPr>
                          <m:t>𝑐</m:t>
                        </m:r>
                      </m:sub>
                    </m:sSub>
                    <m:d>
                      <m:dPr>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1</m:t>
                            </m:r>
                          </m:sub>
                        </m:sSub>
                      </m:e>
                    </m:d>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m:t>
                        </m:r>
                      </m:e>
                      <m:sub>
                        <m:r>
                          <a:rPr lang="en-US" i="1" smtClean="0">
                            <a:latin typeface="Cambria Math" panose="02040503050406030204" pitchFamily="18" charset="0"/>
                          </a:rPr>
                          <m:t>𝑐</m:t>
                        </m:r>
                        <m:r>
                          <a:rPr lang="en-US" i="1" smtClean="0">
                            <a:latin typeface="Cambria Math" panose="02040503050406030204" pitchFamily="18" charset="0"/>
                          </a:rPr>
                          <m:t>=</m:t>
                        </m:r>
                        <m:r>
                          <a:rPr lang="en-US" i="1" smtClean="0">
                            <a:latin typeface="Cambria Math" panose="02040503050406030204" pitchFamily="18" charset="0"/>
                          </a:rPr>
                          <m:t>𝑒</m:t>
                        </m:r>
                      </m:sub>
                    </m:sSub>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𝑑</m:t>
                        </m:r>
                      </m:e>
                      <m:sub>
                        <m:r>
                          <a:rPr lang="en-US" i="1" smtClean="0">
                            <a:latin typeface="Cambria Math" panose="02040503050406030204" pitchFamily="18" charset="0"/>
                            <a:ea typeface="Cambria Math" panose="02040503050406030204" pitchFamily="18" charset="0"/>
                          </a:rPr>
                          <m:t>𝑐</m:t>
                        </m:r>
                      </m:sub>
                    </m:sSub>
                    <m:d>
                      <m:dPr>
                        <m:ctrlPr>
                          <a:rPr lang="en-US" i="1" smtClean="0">
                            <a:latin typeface="Cambria Math" panose="02040503050406030204" pitchFamily="18" charset="0"/>
                            <a:ea typeface="Cambria Math" panose="02040503050406030204" pitchFamily="18" charset="0"/>
                          </a:rPr>
                        </m:ctrlPr>
                      </m:dPr>
                      <m:e>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1</m:t>
                            </m:r>
                          </m:sub>
                        </m:sSub>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e>
                          <m:sub>
                            <m:r>
                              <a:rPr lang="en-US" i="1">
                                <a:latin typeface="Cambria Math" panose="02040503050406030204" pitchFamily="18" charset="0"/>
                              </a:rPr>
                              <m:t>𝑐</m:t>
                            </m:r>
                            <m:r>
                              <a:rPr lang="en-US" i="1">
                                <a:latin typeface="Cambria Math" panose="02040503050406030204" pitchFamily="18" charset="0"/>
                              </a:rPr>
                              <m:t>=</m:t>
                            </m:r>
                            <m:r>
                              <a:rPr lang="en-US" i="1">
                                <a:latin typeface="Cambria Math" panose="02040503050406030204" pitchFamily="18" charset="0"/>
                              </a:rPr>
                              <m:t>𝑒</m:t>
                            </m:r>
                          </m:sub>
                        </m:sSub>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2</m:t>
                            </m:r>
                          </m:sub>
                        </m:sSub>
                      </m:e>
                    </m:d>
                  </m:oMath>
                </a14:m>
                <a:endParaRPr lang="en-US"/>
              </a:p>
              <a:p>
                <a:pPr marL="742950" indent="-742950">
                  <a:buFont typeface="+mj-lt"/>
                  <a:buAutoNum type="arabicPeriod"/>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rPr>
                          <m:t>𝑅</m:t>
                        </m:r>
                      </m:e>
                      <m:sub>
                        <m:r>
                          <a:rPr lang="en-US" i="1" smtClean="0">
                            <a:latin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r>
                      <a:rPr lang="en-US" i="1" smtClean="0">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𝑑</m:t>
                        </m:r>
                      </m:e>
                      <m:sub>
                        <m:r>
                          <a:rPr lang="en-US" i="1">
                            <a:latin typeface="Cambria Math" panose="02040503050406030204" pitchFamily="18" charset="0"/>
                          </a:rPr>
                          <m:t>𝑐</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1</m:t>
                        </m:r>
                      </m:sub>
                    </m:sSub>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2</m:t>
                        </m:r>
                      </m:sub>
                    </m:sSub>
                    <m:r>
                      <a:rPr lang="en-US" i="1" smtClean="0">
                        <a:latin typeface="Cambria Math" panose="02040503050406030204" pitchFamily="18" charset="0"/>
                        <a:ea typeface="Cambria Math" panose="02040503050406030204" pitchFamily="18" charset="0"/>
                      </a:rPr>
                      <m:t>)</m:t>
                    </m:r>
                  </m:oMath>
                </a14:m>
                <a:r>
                  <a:rPr lang="en-US"/>
                  <a:t> 		iff </a:t>
                </a:r>
                <a14:m>
                  <m:oMath xmlns:m="http://schemas.openxmlformats.org/officeDocument/2006/math">
                    <m:r>
                      <a:rPr lang="en-US" i="1" smtClean="0">
                        <a:latin typeface="Cambria Math" panose="02040503050406030204" pitchFamily="18" charset="0"/>
                      </a:rPr>
                      <m:t>𝑐</m:t>
                    </m:r>
                    <m:r>
                      <a:rPr lang="en-US" i="1" smtClean="0">
                        <a:latin typeface="Cambria Math" panose="02040503050406030204" pitchFamily="18" charset="0"/>
                      </a:rPr>
                      <m:t> ∈</m:t>
                    </m:r>
                    <m:sSub>
                      <m:sSubPr>
                        <m:ctrlPr>
                          <a:rPr lang="en-US" i="1" smtClean="0">
                            <a:latin typeface="Cambria Math" panose="02040503050406030204" pitchFamily="18" charset="0"/>
                            <a:ea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𝑅</m:t>
                        </m:r>
                      </m:e>
                      <m:sub>
                        <m:r>
                          <a:rPr lang="en-US" i="1" smtClean="0">
                            <a:latin typeface="Cambria Math" panose="02040503050406030204" pitchFamily="18" charset="0"/>
                            <a:ea typeface="Cambria Math" panose="02040503050406030204" pitchFamily="18" charset="0"/>
                          </a:rPr>
                          <m:t>1</m:t>
                        </m:r>
                      </m:sub>
                    </m:sSub>
                  </m:oMath>
                </a14:m>
                <a:endParaRPr lang="en-US"/>
              </a:p>
            </p:txBody>
          </p:sp>
        </mc:Choice>
        <mc:Fallback xmlns="">
          <p:sp>
            <p:nvSpPr>
              <p:cNvPr id="6" name="Content Placeholder 5">
                <a:extLst>
                  <a:ext uri="{FF2B5EF4-FFF2-40B4-BE49-F238E27FC236}">
                    <a16:creationId xmlns:a16="http://schemas.microsoft.com/office/drawing/2014/main" id="{1742A13A-F903-4A13-81A2-97EDD5DB098F}"/>
                  </a:ext>
                </a:extLst>
              </p:cNvPr>
              <p:cNvSpPr txBox="1">
                <a:spLocks noRot="1" noChangeAspect="1" noMove="1" noResize="1" noEditPoints="1" noAdjustHandles="1" noChangeArrowheads="1" noChangeShapeType="1" noTextEdit="1"/>
              </p:cNvSpPr>
              <p:nvPr/>
            </p:nvSpPr>
            <p:spPr>
              <a:xfrm>
                <a:off x="631371" y="1562978"/>
                <a:ext cx="11560629" cy="4351338"/>
              </a:xfrm>
              <a:prstGeom prst="rect">
                <a:avLst/>
              </a:prstGeom>
              <a:blipFill>
                <a:blip r:embed="rId2"/>
                <a:stretch>
                  <a:fillRect t="-420" b="-2241"/>
                </a:stretch>
              </a:blipFill>
            </p:spPr>
            <p:txBody>
              <a:bodyPr/>
              <a:lstStyle/>
              <a:p>
                <a:r>
                  <a:rPr lang="en-US">
                    <a:noFill/>
                  </a:rPr>
                  <a:t> </a:t>
                </a:r>
              </a:p>
            </p:txBody>
          </p:sp>
        </mc:Fallback>
      </mc:AlternateContent>
    </p:spTree>
    <p:extLst>
      <p:ext uri="{BB962C8B-B14F-4D97-AF65-F5344CB8AC3E}">
        <p14:creationId xmlns:p14="http://schemas.microsoft.com/office/powerpoint/2010/main" val="3659388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6CD74-9ACC-4D72-9BDD-A22EB9EF6560}"/>
              </a:ext>
            </a:extLst>
          </p:cNvPr>
          <p:cNvSpPr>
            <a:spLocks noGrp="1"/>
          </p:cNvSpPr>
          <p:nvPr>
            <p:ph type="title"/>
          </p:nvPr>
        </p:nvSpPr>
        <p:spPr>
          <a:xfrm>
            <a:off x="493901" y="289589"/>
            <a:ext cx="11554991" cy="1615360"/>
          </a:xfrm>
        </p:spPr>
        <p:txBody>
          <a:bodyPr>
            <a:normAutofit/>
          </a:bodyPr>
          <a:lstStyle/>
          <a:p>
            <a:r>
              <a:rPr lang="en-US" sz="4400"/>
              <a:t>Partition elimination is a widely used technique</a:t>
            </a:r>
            <a:r>
              <a:rPr lang="en-US" baseline="30000"/>
              <a:t> [1]</a:t>
            </a:r>
            <a:endParaRPr lang="en-US"/>
          </a:p>
        </p:txBody>
      </p:sp>
      <p:sp>
        <p:nvSpPr>
          <p:cNvPr id="7" name="TextBox 6">
            <a:extLst>
              <a:ext uri="{FF2B5EF4-FFF2-40B4-BE49-F238E27FC236}">
                <a16:creationId xmlns:a16="http://schemas.microsoft.com/office/drawing/2014/main" id="{DCD3D2D0-0630-45BE-93AF-185E6D4AA65E}"/>
              </a:ext>
            </a:extLst>
          </p:cNvPr>
          <p:cNvSpPr txBox="1"/>
          <p:nvPr/>
        </p:nvSpPr>
        <p:spPr>
          <a:xfrm>
            <a:off x="326633" y="2977414"/>
            <a:ext cx="3239990" cy="1200329"/>
          </a:xfrm>
          <a:prstGeom prst="rect">
            <a:avLst/>
          </a:prstGeom>
          <a:noFill/>
        </p:spPr>
        <p:txBody>
          <a:bodyPr wrap="none" rtlCol="0">
            <a:spAutoFit/>
          </a:bodyPr>
          <a:lstStyle/>
          <a:p>
            <a:r>
              <a:rPr lang="en-US" sz="2400" b="1">
                <a:latin typeface="Georgia" panose="02040502050405020303" pitchFamily="18" charset="0"/>
              </a:rPr>
              <a:t>SELECT</a:t>
            </a:r>
            <a:r>
              <a:rPr lang="en-US" sz="2400">
                <a:latin typeface="Georgia" panose="02040502050405020303" pitchFamily="18" charset="0"/>
              </a:rPr>
              <a:t>    * </a:t>
            </a:r>
          </a:p>
          <a:p>
            <a:r>
              <a:rPr lang="en-US" sz="2400" b="1">
                <a:latin typeface="Georgia" panose="02040502050405020303" pitchFamily="18" charset="0"/>
              </a:rPr>
              <a:t>FROM</a:t>
            </a:r>
            <a:r>
              <a:rPr lang="en-US" sz="2400">
                <a:latin typeface="Georgia" panose="02040502050405020303" pitchFamily="18" charset="0"/>
              </a:rPr>
              <a:t>       </a:t>
            </a:r>
            <a:r>
              <a:rPr lang="en-US" sz="2400">
                <a:solidFill>
                  <a:schemeClr val="accent2">
                    <a:lumMod val="75000"/>
                  </a:schemeClr>
                </a:solidFill>
                <a:latin typeface="Georgia" panose="02040502050405020303" pitchFamily="18" charset="0"/>
              </a:rPr>
              <a:t>dates </a:t>
            </a:r>
          </a:p>
          <a:p>
            <a:r>
              <a:rPr lang="en-US" sz="2400" b="1">
                <a:latin typeface="Georgia" panose="02040502050405020303" pitchFamily="18" charset="0"/>
              </a:rPr>
              <a:t>WHERE</a:t>
            </a:r>
            <a:r>
              <a:rPr lang="en-US" sz="2400">
                <a:latin typeface="Georgia" panose="02040502050405020303" pitchFamily="18" charset="0"/>
              </a:rPr>
              <a:t>   </a:t>
            </a:r>
            <a:r>
              <a:rPr lang="en-US" sz="2400">
                <a:solidFill>
                  <a:schemeClr val="accent2">
                    <a:lumMod val="75000"/>
                  </a:schemeClr>
                </a:solidFill>
                <a:latin typeface="Georgia" panose="02040502050405020303" pitchFamily="18" charset="0"/>
              </a:rPr>
              <a:t>year</a:t>
            </a:r>
            <a:r>
              <a:rPr lang="en-US" sz="2400">
                <a:latin typeface="Georgia" panose="02040502050405020303" pitchFamily="18" charset="0"/>
              </a:rPr>
              <a:t>=2000</a:t>
            </a:r>
          </a:p>
        </p:txBody>
      </p:sp>
      <p:sp>
        <p:nvSpPr>
          <p:cNvPr id="14" name="Speech Bubble: Rectangle with Corners Rounded 13">
            <a:extLst>
              <a:ext uri="{FF2B5EF4-FFF2-40B4-BE49-F238E27FC236}">
                <a16:creationId xmlns:a16="http://schemas.microsoft.com/office/drawing/2014/main" id="{18A5D1B8-4C36-4897-8F77-BBC7D7073A2D}"/>
              </a:ext>
            </a:extLst>
          </p:cNvPr>
          <p:cNvSpPr/>
          <p:nvPr/>
        </p:nvSpPr>
        <p:spPr>
          <a:xfrm>
            <a:off x="8003063" y="3817656"/>
            <a:ext cx="3748553" cy="1161637"/>
          </a:xfrm>
          <a:prstGeom prst="wedgeRoundRectCallout">
            <a:avLst>
              <a:gd name="adj1" fmla="val -6682"/>
              <a:gd name="adj2" fmla="val 49051"/>
              <a:gd name="adj3" fmla="val 1666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0" bIns="0" rtlCol="0" anchor="ctr"/>
          <a:lstStyle/>
          <a:p>
            <a:r>
              <a:rPr lang="en-US" sz="2800"/>
              <a:t>Only read partitions that </a:t>
            </a:r>
            <a:r>
              <a:rPr lang="en-US" sz="2800" b="1"/>
              <a:t>can</a:t>
            </a:r>
            <a:r>
              <a:rPr lang="en-US" sz="2800"/>
              <a:t> satisfy the predicate</a:t>
            </a:r>
          </a:p>
        </p:txBody>
      </p:sp>
      <p:sp>
        <p:nvSpPr>
          <p:cNvPr id="16" name="TextBox 15">
            <a:extLst>
              <a:ext uri="{FF2B5EF4-FFF2-40B4-BE49-F238E27FC236}">
                <a16:creationId xmlns:a16="http://schemas.microsoft.com/office/drawing/2014/main" id="{16968F3E-A928-45CB-A312-2EFEE9D85EE1}"/>
              </a:ext>
            </a:extLst>
          </p:cNvPr>
          <p:cNvSpPr txBox="1"/>
          <p:nvPr/>
        </p:nvSpPr>
        <p:spPr>
          <a:xfrm>
            <a:off x="99870" y="6358800"/>
            <a:ext cx="9702221" cy="400110"/>
          </a:xfrm>
          <a:prstGeom prst="rect">
            <a:avLst/>
          </a:prstGeom>
          <a:noFill/>
        </p:spPr>
        <p:txBody>
          <a:bodyPr wrap="square" rtlCol="0">
            <a:spAutoFit/>
          </a:bodyPr>
          <a:lstStyle/>
          <a:p>
            <a:r>
              <a:rPr lang="en-US" sz="2000"/>
              <a:t>[1]: SQL Server, Oracle, Exadata, SCOPE, Vertica, ORC, Parquet, Synapse, Databricks Z-order</a:t>
            </a:r>
          </a:p>
        </p:txBody>
      </p:sp>
      <p:sp>
        <p:nvSpPr>
          <p:cNvPr id="3" name="Cylinder 2">
            <a:extLst>
              <a:ext uri="{FF2B5EF4-FFF2-40B4-BE49-F238E27FC236}">
                <a16:creationId xmlns:a16="http://schemas.microsoft.com/office/drawing/2014/main" id="{BE27D03C-1184-4BA0-AF39-B15C51A0FA5B}"/>
              </a:ext>
            </a:extLst>
          </p:cNvPr>
          <p:cNvSpPr/>
          <p:nvPr/>
        </p:nvSpPr>
        <p:spPr>
          <a:xfrm>
            <a:off x="4014439" y="2901258"/>
            <a:ext cx="880946" cy="1343395"/>
          </a:xfrm>
          <a:prstGeom prst="can">
            <a:avLst>
              <a:gd name="adj" fmla="val 19304"/>
            </a:avLst>
          </a:prstGeom>
          <a:solidFill>
            <a:schemeClr val="accent2">
              <a:lumMod val="40000"/>
              <a:lumOff val="6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AC5CAD1-68A7-4B57-963A-9B3BD5C4509C}"/>
              </a:ext>
            </a:extLst>
          </p:cNvPr>
          <p:cNvGrpSpPr/>
          <p:nvPr/>
        </p:nvGrpSpPr>
        <p:grpSpPr>
          <a:xfrm>
            <a:off x="3729101" y="3188010"/>
            <a:ext cx="4207056" cy="2391448"/>
            <a:chOff x="3729101" y="3188010"/>
            <a:chExt cx="4207056" cy="2391448"/>
          </a:xfrm>
        </p:grpSpPr>
        <p:sp>
          <p:nvSpPr>
            <p:cNvPr id="12" name="TextBox 11">
              <a:extLst>
                <a:ext uri="{FF2B5EF4-FFF2-40B4-BE49-F238E27FC236}">
                  <a16:creationId xmlns:a16="http://schemas.microsoft.com/office/drawing/2014/main" id="{12AC14BF-996F-4C0C-8062-89BDE518329D}"/>
                </a:ext>
              </a:extLst>
            </p:cNvPr>
            <p:cNvSpPr txBox="1"/>
            <p:nvPr/>
          </p:nvSpPr>
          <p:spPr>
            <a:xfrm>
              <a:off x="3729101" y="4379129"/>
              <a:ext cx="4207056" cy="1200329"/>
            </a:xfrm>
            <a:prstGeom prst="rect">
              <a:avLst/>
            </a:prstGeom>
            <a:noFill/>
          </p:spPr>
          <p:txBody>
            <a:bodyPr wrap="square" rtlCol="0">
              <a:spAutoFit/>
            </a:bodyPr>
            <a:lstStyle/>
            <a:p>
              <a:r>
                <a:rPr lang="en-US" sz="2400"/>
                <a:t>Partitions (e.g., </a:t>
              </a:r>
            </a:p>
            <a:p>
              <a:r>
                <a:rPr lang="en-US" sz="2400"/>
                <a:t>  100MBs of rows in HDFS, </a:t>
              </a:r>
            </a:p>
            <a:p>
              <a:r>
                <a:rPr lang="en-US" sz="2400"/>
                <a:t>  1M rows in SQL columnstore)</a:t>
              </a:r>
            </a:p>
          </p:txBody>
        </p:sp>
        <p:sp>
          <p:nvSpPr>
            <p:cNvPr id="8" name="Rectangle 7">
              <a:extLst>
                <a:ext uri="{FF2B5EF4-FFF2-40B4-BE49-F238E27FC236}">
                  <a16:creationId xmlns:a16="http://schemas.microsoft.com/office/drawing/2014/main" id="{5B714D5C-4768-4B00-93A6-433A36C0763F}"/>
                </a:ext>
              </a:extLst>
            </p:cNvPr>
            <p:cNvSpPr/>
            <p:nvPr/>
          </p:nvSpPr>
          <p:spPr>
            <a:xfrm rot="5400000">
              <a:off x="4355750" y="2846699"/>
              <a:ext cx="198323" cy="880946"/>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C1CBDE1-70CC-40B4-BD5D-83ED03720E7A}"/>
                </a:ext>
              </a:extLst>
            </p:cNvPr>
            <p:cNvSpPr/>
            <p:nvPr/>
          </p:nvSpPr>
          <p:spPr>
            <a:xfrm rot="5400000">
              <a:off x="4356313" y="3061751"/>
              <a:ext cx="198323" cy="880946"/>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CD632048-53E1-4425-B190-0E4323EE50B0}"/>
                </a:ext>
              </a:extLst>
            </p:cNvPr>
            <p:cNvSpPr txBox="1"/>
            <p:nvPr/>
          </p:nvSpPr>
          <p:spPr>
            <a:xfrm rot="5400000">
              <a:off x="4268482" y="3528792"/>
              <a:ext cx="543739" cy="523220"/>
            </a:xfrm>
            <a:prstGeom prst="rect">
              <a:avLst/>
            </a:prstGeom>
            <a:noFill/>
          </p:spPr>
          <p:txBody>
            <a:bodyPr wrap="none" rtlCol="0">
              <a:spAutoFit/>
            </a:bodyPr>
            <a:lstStyle/>
            <a:p>
              <a:r>
                <a:rPr lang="en-US" sz="2800"/>
                <a:t>…</a:t>
              </a:r>
            </a:p>
          </p:txBody>
        </p:sp>
        <p:sp>
          <p:nvSpPr>
            <p:cNvPr id="18" name="Rectangle 17">
              <a:extLst>
                <a:ext uri="{FF2B5EF4-FFF2-40B4-BE49-F238E27FC236}">
                  <a16:creationId xmlns:a16="http://schemas.microsoft.com/office/drawing/2014/main" id="{C304DA09-9282-49C8-9D17-277EA2BA7295}"/>
                </a:ext>
              </a:extLst>
            </p:cNvPr>
            <p:cNvSpPr/>
            <p:nvPr/>
          </p:nvSpPr>
          <p:spPr>
            <a:xfrm rot="5400000">
              <a:off x="4355750" y="3638108"/>
              <a:ext cx="198323" cy="880946"/>
            </a:xfrm>
            <a:prstGeom prst="rect">
              <a:avLst/>
            </a:prstGeom>
            <a:solidFill>
              <a:schemeClr val="accent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0CF56ED-9199-4CD6-9227-2F7198DE6D03}"/>
                </a:ext>
              </a:extLst>
            </p:cNvPr>
            <p:cNvSpPr/>
            <p:nvPr/>
          </p:nvSpPr>
          <p:spPr>
            <a:xfrm>
              <a:off x="3729101" y="4098073"/>
              <a:ext cx="274187" cy="395868"/>
            </a:xfrm>
            <a:custGeom>
              <a:avLst/>
              <a:gdLst>
                <a:gd name="connsiteX0" fmla="*/ 274187 w 274187"/>
                <a:gd name="connsiteY0" fmla="*/ 0 h 395868"/>
                <a:gd name="connsiteX1" fmla="*/ 12133 w 274187"/>
                <a:gd name="connsiteY1" fmla="*/ 133815 h 395868"/>
                <a:gd name="connsiteX2" fmla="*/ 67889 w 274187"/>
                <a:gd name="connsiteY2" fmla="*/ 395868 h 395868"/>
              </a:gdLst>
              <a:ahLst/>
              <a:cxnLst>
                <a:cxn ang="0">
                  <a:pos x="connsiteX0" y="connsiteY0"/>
                </a:cxn>
                <a:cxn ang="0">
                  <a:pos x="connsiteX1" y="connsiteY1"/>
                </a:cxn>
                <a:cxn ang="0">
                  <a:pos x="connsiteX2" y="connsiteY2"/>
                </a:cxn>
              </a:cxnLst>
              <a:rect l="l" t="t" r="r" b="b"/>
              <a:pathLst>
                <a:path w="274187" h="395868">
                  <a:moveTo>
                    <a:pt x="274187" y="0"/>
                  </a:moveTo>
                  <a:cubicBezTo>
                    <a:pt x="160351" y="33918"/>
                    <a:pt x="46516" y="67837"/>
                    <a:pt x="12133" y="133815"/>
                  </a:cubicBezTo>
                  <a:cubicBezTo>
                    <a:pt x="-22250" y="199793"/>
                    <a:pt x="22819" y="297830"/>
                    <a:pt x="67889" y="395868"/>
                  </a:cubicBezTo>
                </a:path>
              </a:pathLst>
            </a:custGeom>
            <a:ln>
              <a:head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4912E6DF-B1C4-4F4E-BA4F-AE6B24802CF3}"/>
              </a:ext>
            </a:extLst>
          </p:cNvPr>
          <p:cNvGrpSpPr/>
          <p:nvPr/>
        </p:nvGrpSpPr>
        <p:grpSpPr>
          <a:xfrm>
            <a:off x="4962291" y="2621925"/>
            <a:ext cx="5130744" cy="1519375"/>
            <a:chOff x="4962291" y="2621925"/>
            <a:chExt cx="5130744" cy="1519375"/>
          </a:xfrm>
        </p:grpSpPr>
        <p:sp>
          <p:nvSpPr>
            <p:cNvPr id="4" name="Cylinder 3">
              <a:extLst>
                <a:ext uri="{FF2B5EF4-FFF2-40B4-BE49-F238E27FC236}">
                  <a16:creationId xmlns:a16="http://schemas.microsoft.com/office/drawing/2014/main" id="{8CA5FAE4-2310-4CC7-8E5C-DC1BA1052439}"/>
                </a:ext>
              </a:extLst>
            </p:cNvPr>
            <p:cNvSpPr/>
            <p:nvPr/>
          </p:nvSpPr>
          <p:spPr>
            <a:xfrm>
              <a:off x="4962293" y="3205974"/>
              <a:ext cx="100361" cy="158056"/>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ylinder 4">
              <a:extLst>
                <a:ext uri="{FF2B5EF4-FFF2-40B4-BE49-F238E27FC236}">
                  <a16:creationId xmlns:a16="http://schemas.microsoft.com/office/drawing/2014/main" id="{89E4FE75-266C-4298-B4D4-30AD760065F6}"/>
                </a:ext>
              </a:extLst>
            </p:cNvPr>
            <p:cNvSpPr/>
            <p:nvPr/>
          </p:nvSpPr>
          <p:spPr>
            <a:xfrm>
              <a:off x="4962292" y="3429000"/>
              <a:ext cx="100361" cy="158056"/>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ylinder 5">
              <a:extLst>
                <a:ext uri="{FF2B5EF4-FFF2-40B4-BE49-F238E27FC236}">
                  <a16:creationId xmlns:a16="http://schemas.microsoft.com/office/drawing/2014/main" id="{3C2860B5-2061-4EB2-B791-0CA98062A7AC}"/>
                </a:ext>
              </a:extLst>
            </p:cNvPr>
            <p:cNvSpPr/>
            <p:nvPr/>
          </p:nvSpPr>
          <p:spPr>
            <a:xfrm>
              <a:off x="4962291" y="3983244"/>
              <a:ext cx="100361" cy="158056"/>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5D2E50A-859C-4EB2-9180-3D1CC999AAFA}"/>
                </a:ext>
              </a:extLst>
            </p:cNvPr>
            <p:cNvSpPr txBox="1"/>
            <p:nvPr/>
          </p:nvSpPr>
          <p:spPr>
            <a:xfrm>
              <a:off x="5343200" y="2621925"/>
              <a:ext cx="4749835" cy="830997"/>
            </a:xfrm>
            <a:prstGeom prst="rect">
              <a:avLst/>
            </a:prstGeom>
            <a:noFill/>
          </p:spPr>
          <p:txBody>
            <a:bodyPr wrap="square">
              <a:spAutoFit/>
            </a:bodyPr>
            <a:lstStyle/>
            <a:p>
              <a:r>
                <a:rPr lang="en-US" sz="2400"/>
                <a:t>Aggregate statistics</a:t>
              </a:r>
            </a:p>
            <a:p>
              <a:r>
                <a:rPr lang="en-US" sz="2400"/>
                <a:t>(e.g., per column, min and max value)</a:t>
              </a:r>
            </a:p>
          </p:txBody>
        </p:sp>
        <p:sp>
          <p:nvSpPr>
            <p:cNvPr id="25" name="Freeform: Shape 24">
              <a:extLst>
                <a:ext uri="{FF2B5EF4-FFF2-40B4-BE49-F238E27FC236}">
                  <a16:creationId xmlns:a16="http://schemas.microsoft.com/office/drawing/2014/main" id="{659C9C72-76BF-418F-B026-CEC3ACA61146}"/>
                </a:ext>
              </a:extLst>
            </p:cNvPr>
            <p:cNvSpPr/>
            <p:nvPr/>
          </p:nvSpPr>
          <p:spPr>
            <a:xfrm>
              <a:off x="5051502" y="2865417"/>
              <a:ext cx="362415" cy="318256"/>
            </a:xfrm>
            <a:custGeom>
              <a:avLst/>
              <a:gdLst>
                <a:gd name="connsiteX0" fmla="*/ 0 w 362415"/>
                <a:gd name="connsiteY0" fmla="*/ 318256 h 318256"/>
                <a:gd name="connsiteX1" fmla="*/ 111513 w 362415"/>
                <a:gd name="connsiteY1" fmla="*/ 50627 h 318256"/>
                <a:gd name="connsiteX2" fmla="*/ 362415 w 362415"/>
                <a:gd name="connsiteY2" fmla="*/ 446 h 318256"/>
              </a:gdLst>
              <a:ahLst/>
              <a:cxnLst>
                <a:cxn ang="0">
                  <a:pos x="connsiteX0" y="connsiteY0"/>
                </a:cxn>
                <a:cxn ang="0">
                  <a:pos x="connsiteX1" y="connsiteY1"/>
                </a:cxn>
                <a:cxn ang="0">
                  <a:pos x="connsiteX2" y="connsiteY2"/>
                </a:cxn>
              </a:cxnLst>
              <a:rect l="l" t="t" r="r" b="b"/>
              <a:pathLst>
                <a:path w="362415" h="318256">
                  <a:moveTo>
                    <a:pt x="0" y="318256"/>
                  </a:moveTo>
                  <a:cubicBezTo>
                    <a:pt x="25555" y="210925"/>
                    <a:pt x="51111" y="103595"/>
                    <a:pt x="111513" y="50627"/>
                  </a:cubicBezTo>
                  <a:cubicBezTo>
                    <a:pt x="171915" y="-2341"/>
                    <a:pt x="267165" y="-948"/>
                    <a:pt x="362415" y="446"/>
                  </a:cubicBezTo>
                </a:path>
              </a:pathLst>
            </a:custGeom>
            <a:ln>
              <a:tailEnd type="arrow"/>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grpSp>
      <p:sp>
        <p:nvSpPr>
          <p:cNvPr id="10" name="Slide Number Placeholder 9">
            <a:extLst>
              <a:ext uri="{FF2B5EF4-FFF2-40B4-BE49-F238E27FC236}">
                <a16:creationId xmlns:a16="http://schemas.microsoft.com/office/drawing/2014/main" id="{44231321-7747-4955-B9BE-8B170C498921}"/>
              </a:ext>
            </a:extLst>
          </p:cNvPr>
          <p:cNvSpPr>
            <a:spLocks noGrp="1"/>
          </p:cNvSpPr>
          <p:nvPr>
            <p:ph type="sldNum" sz="quarter" idx="12"/>
          </p:nvPr>
        </p:nvSpPr>
        <p:spPr/>
        <p:txBody>
          <a:bodyPr/>
          <a:lstStyle/>
          <a:p>
            <a:fld id="{EEC9366E-023C-4CFB-B1D7-201B963321B0}" type="slidenum">
              <a:rPr lang="en-US" smtClean="0"/>
              <a:t>2</a:t>
            </a:fld>
            <a:endParaRPr lang="en-US"/>
          </a:p>
        </p:txBody>
      </p:sp>
    </p:spTree>
    <p:custDataLst>
      <p:tags r:id="rId1"/>
    </p:custDataLst>
    <p:extLst>
      <p:ext uri="{BB962C8B-B14F-4D97-AF65-F5344CB8AC3E}">
        <p14:creationId xmlns:p14="http://schemas.microsoft.com/office/powerpoint/2010/main" val="2681819563"/>
      </p:ext>
    </p:extLst>
  </p:cSld>
  <p:clrMapOvr>
    <a:masterClrMapping/>
  </p:clrMapOvr>
  <mc:AlternateContent xmlns:mc="http://schemas.openxmlformats.org/markup-compatibility/2006" xmlns:p14="http://schemas.microsoft.com/office/powerpoint/2010/main">
    <mc:Choice Requires="p14">
      <p:transition spd="slow" p14:dur="2000" advTm="48780"/>
    </mc:Choice>
    <mc:Fallback xmlns="">
      <p:transition spd="slow" advTm="48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Lst>
  </p:timing>
  <p:extLst>
    <p:ext uri="{3A86A75C-4F4B-4683-9AE1-C65F6400EC91}">
      <p14:laserTraceLst xmlns:p14="http://schemas.microsoft.com/office/powerpoint/2010/main">
        <p14:tracePtLst>
          <p14:tracePt t="31798" x="2720975" y="601663"/>
          <p14:tracePt t="31803" x="3282950" y="863600"/>
          <p14:tracePt t="31817" x="3859213" y="1165225"/>
          <p14:tracePt t="31828" x="4056063" y="1322388"/>
          <p14:tracePt t="31832" x="4251325" y="1412875"/>
          <p14:tracePt t="31839" x="4408488" y="1492250"/>
          <p14:tracePt t="31857" x="4748213" y="1727200"/>
          <p14:tracePt t="31869" x="4865688" y="1779588"/>
          <p14:tracePt t="31872" x="4984750" y="1858963"/>
          <p14:tracePt t="31882" x="5180013" y="1989138"/>
          <p14:tracePt t="31887" x="5324475" y="2054225"/>
          <p14:tracePt t="31898" x="5441950" y="2106613"/>
          <p14:tracePt t="31902" x="5519738" y="2146300"/>
          <p14:tracePt t="31912" x="5638800" y="2198688"/>
          <p14:tracePt t="31936" x="6488113" y="2500313"/>
          <p14:tracePt t="31954" x="7691438" y="2932113"/>
          <p14:tracePt t="31962" x="8385175" y="3179763"/>
          <p14:tracePt t="31972" x="9353550" y="3521075"/>
          <p14:tracePt t="31987" x="11080750" y="4162425"/>
          <p14:tracePt t="31991" x="11577638" y="4344988"/>
          <p14:tracePt t="32008" x="12074525" y="4579938"/>
          <p14:tracePt t="32124" x="4933950" y="2936875"/>
          <p14:tracePt t="32145" x="4876800" y="3013075"/>
          <p14:tracePt t="32164" x="4775200" y="3076575"/>
          <p14:tracePt t="32169" x="4714875" y="3111500"/>
          <p14:tracePt t="32182" x="4594225" y="3190875"/>
          <p14:tracePt t="32208" x="4495800" y="3263900"/>
          <p14:tracePt t="32228" x="4352925" y="3375025"/>
          <p14:tracePt t="32248" x="4295775" y="3444875"/>
          <p14:tracePt t="32270" x="4289425" y="3467100"/>
          <p14:tracePt t="32276" x="4289425" y="3470275"/>
          <p14:tracePt t="32289" x="4289425" y="3473450"/>
          <p14:tracePt t="32316" x="4289425" y="3479800"/>
          <p14:tracePt t="32384" x="4365625" y="3416300"/>
          <p14:tracePt t="32401" x="4429125" y="3387725"/>
          <p14:tracePt t="32421" x="4486275" y="3371850"/>
          <p14:tracePt t="32428" x="4505325" y="3359150"/>
          <p14:tracePt t="32451" x="4530725" y="3352800"/>
          <p14:tracePt t="32459" x="4533900" y="3349625"/>
          <p14:tracePt t="32465" x="4552950" y="3346450"/>
          <p14:tracePt t="32489" x="4584700" y="3330575"/>
          <p14:tracePt t="32496" x="4594225" y="3330575"/>
          <p14:tracePt t="32510" x="4613275" y="3327400"/>
          <p14:tracePt t="32525" x="4638675" y="3327400"/>
          <p14:tracePt t="32537" x="4654550" y="3317875"/>
          <p14:tracePt t="32546" x="4660900" y="3317875"/>
          <p14:tracePt t="32563" x="4695825" y="3311525"/>
          <p14:tracePt t="32571" x="4711700" y="3302000"/>
          <p14:tracePt t="32594" x="4803775" y="3273425"/>
          <p14:tracePt t="32619" x="4848225" y="3248025"/>
          <p14:tracePt t="32652" x="4848225" y="3244850"/>
          <p14:tracePt t="32707" x="4851400" y="3244850"/>
          <p14:tracePt t="32712" x="4854575" y="3244850"/>
          <p14:tracePt t="32732" x="4857750" y="3244850"/>
          <p14:tracePt t="32742" x="4860925" y="3244850"/>
          <p14:tracePt t="32755" x="4870450" y="3248025"/>
          <p14:tracePt t="32763" x="4873625" y="3248025"/>
          <p14:tracePt t="32778" x="4918075" y="3263900"/>
          <p14:tracePt t="32786" x="4956175" y="3273425"/>
          <p14:tracePt t="32791" x="4987925" y="3279775"/>
          <p14:tracePt t="32804" x="5032375" y="3279775"/>
          <p14:tracePt t="32820" x="5105400" y="3279775"/>
          <p14:tracePt t="32836" x="5162550" y="3279775"/>
          <p14:tracePt t="32848" x="5178425" y="3279775"/>
          <p14:tracePt t="32869" x="5184775" y="3276600"/>
          <p14:tracePt t="32882" x="5187950" y="3267075"/>
          <p14:tracePt t="32999" x="5187950" y="3282950"/>
          <p14:tracePt t="33007" x="5187950" y="3286125"/>
          <p14:tracePt t="33024" x="5184775" y="3298825"/>
          <p14:tracePt t="33040" x="5181600" y="3305175"/>
          <p14:tracePt t="33052" x="5181600" y="3308350"/>
          <p14:tracePt t="33067" x="5181600" y="3314700"/>
          <p14:tracePt t="33091" x="5178425" y="3330575"/>
          <p14:tracePt t="33104" x="5168900" y="3343275"/>
          <p14:tracePt t="33114" x="5168900" y="3352800"/>
          <p14:tracePt t="33131" x="5156200" y="3371850"/>
          <p14:tracePt t="33135" x="5153025" y="3384550"/>
          <p14:tracePt t="33150" x="5143500" y="3394075"/>
          <p14:tracePt t="33163" x="5137150" y="3409950"/>
          <p14:tracePt t="33181" x="5127625" y="3429000"/>
          <p14:tracePt t="33196" x="5114925" y="3444875"/>
          <p14:tracePt t="33213" x="5086350" y="3473450"/>
          <p14:tracePt t="33229" x="5070475" y="3498850"/>
          <p14:tracePt t="33241" x="5048250" y="3521075"/>
          <p14:tracePt t="33267" x="5032375" y="3546475"/>
          <p14:tracePt t="33289" x="5019675" y="3568700"/>
          <p14:tracePt t="33301" x="5019675" y="3571875"/>
          <p14:tracePt t="33318" x="5013325" y="3597275"/>
          <p14:tracePt t="33333" x="5003800" y="3638550"/>
          <p14:tracePt t="33349" x="4987925" y="3676650"/>
          <p14:tracePt t="33363" x="4978400" y="3730625"/>
          <p14:tracePt t="33383" x="4975225" y="3771900"/>
          <p14:tracePt t="33396" x="4968875" y="3803650"/>
          <p14:tracePt t="33417" x="4968875" y="3841750"/>
          <p14:tracePt t="33443" x="4965700" y="3873500"/>
          <p14:tracePt t="33449" x="4965700" y="3879850"/>
          <p14:tracePt t="33467" x="4965700" y="3895725"/>
          <p14:tracePt t="33482" x="4965700" y="3908425"/>
          <p14:tracePt t="33493" x="4965700" y="3911600"/>
          <p14:tracePt t="33508" x="4965700" y="3914775"/>
          <p14:tracePt t="35131" x="4956175" y="3914775"/>
          <p14:tracePt t="35153" x="4908550" y="3914775"/>
          <p14:tracePt t="35162" x="4905375" y="3914775"/>
          <p14:tracePt t="35165" x="4902200" y="3914775"/>
          <p14:tracePt t="35180" x="4895850" y="3914775"/>
          <p14:tracePt t="35205" x="4775200" y="3914775"/>
          <p14:tracePt t="35217" x="4711700" y="3914775"/>
          <p14:tracePt t="35234" x="4498975" y="3892550"/>
          <p14:tracePt t="35242" x="4378325" y="3879850"/>
          <p14:tracePt t="35260" x="4114800" y="3832225"/>
          <p14:tracePt t="35267" x="4051300" y="3832225"/>
          <p14:tracePt t="35271" x="3975100" y="3832225"/>
          <p14:tracePt t="35283" x="3924300" y="3835400"/>
          <p14:tracePt t="35300" x="3844925" y="3860800"/>
          <p14:tracePt t="35320" x="3787775" y="3873500"/>
          <p14:tracePt t="35335" x="3752850" y="3886200"/>
          <p14:tracePt t="35349" x="3733800" y="3886200"/>
          <p14:tracePt t="35351" x="3717925" y="3886200"/>
          <p14:tracePt t="35367" x="3663950" y="3889375"/>
          <p14:tracePt t="35384" x="3584575" y="3898900"/>
          <p14:tracePt t="35413" x="3381375" y="3898900"/>
          <p14:tracePt t="35423" x="3273425" y="3898900"/>
          <p14:tracePt t="35432" x="3222625" y="3898900"/>
          <p14:tracePt t="35446" x="3140075" y="3898900"/>
          <p14:tracePt t="35463" x="3063875" y="3898900"/>
          <p14:tracePt t="35480" x="3035300" y="3898900"/>
          <p14:tracePt t="35497" x="3006725" y="3905250"/>
          <p14:tracePt t="35524" x="2952750" y="3914775"/>
          <p14:tracePt t="35527" x="2911475" y="3930650"/>
          <p14:tracePt t="35542" x="2828925" y="3933825"/>
          <p14:tracePt t="35554" x="2784475" y="3940175"/>
          <p14:tracePt t="35575" x="2660650" y="3949700"/>
          <p14:tracePt t="35582" x="2628900" y="3959225"/>
          <p14:tracePt t="35596" x="2600325" y="3962400"/>
          <p14:tracePt t="35612" x="2543175" y="3971925"/>
          <p14:tracePt t="35620" x="2514600" y="3978275"/>
          <p14:tracePt t="35642" x="2463800" y="3987800"/>
          <p14:tracePt t="35650" x="2457450" y="3990975"/>
          <p14:tracePt t="35663" x="2441575" y="3994150"/>
          <p14:tracePt t="35685" x="2438400" y="3994150"/>
          <p14:tracePt t="35696" x="2428875" y="3994150"/>
          <p14:tracePt t="35713" x="2406650" y="4000500"/>
          <p14:tracePt t="35746" x="2384425" y="4000500"/>
          <p14:tracePt t="35762" x="2381250" y="4000500"/>
          <p14:tracePt t="35779" x="2378075" y="4000500"/>
          <p14:tracePt t="35803" x="2374900" y="4000500"/>
          <p14:tracePt t="35843" x="2371725" y="4003675"/>
          <p14:tracePt t="35888" x="2409825" y="4013200"/>
          <p14:tracePt t="35897" x="2428875" y="4013200"/>
          <p14:tracePt t="35913" x="2463800" y="4013200"/>
          <p14:tracePt t="35932" x="2505075" y="4013200"/>
          <p14:tracePt t="35946" x="2536825" y="4013200"/>
          <p14:tracePt t="35963" x="2571750" y="4006850"/>
          <p14:tracePt t="35979" x="2600325" y="4003675"/>
          <p14:tracePt t="35996" x="2606675" y="4003675"/>
          <p14:tracePt t="36136" x="2498725" y="4003675"/>
          <p14:tracePt t="36157" x="2406650" y="4003675"/>
          <p14:tracePt t="36166" x="2384425" y="4003675"/>
          <p14:tracePt t="36179" x="2378075" y="4003675"/>
          <p14:tracePt t="36258" x="2422525" y="4003675"/>
          <p14:tracePt t="36271" x="2441575" y="4003675"/>
          <p14:tracePt t="36280" x="2463800" y="4003675"/>
          <p14:tracePt t="36302" x="2565400" y="4003675"/>
          <p14:tracePt t="36321" x="2660650" y="4003675"/>
          <p14:tracePt t="36341" x="2755900" y="4003675"/>
          <p14:tracePt t="36363" x="2778125" y="4006850"/>
          <p14:tracePt t="36912" x="2867025" y="4006850"/>
          <p14:tracePt t="36915" x="2905125" y="4006850"/>
          <p14:tracePt t="36931" x="3022600" y="4013200"/>
          <p14:tracePt t="36950" x="3197225" y="4025900"/>
          <p14:tracePt t="36964" x="3362325" y="4051300"/>
          <p14:tracePt t="36979" x="3482975" y="4073525"/>
          <p14:tracePt t="36996" x="3549650" y="4083050"/>
          <p14:tracePt t="37025" x="3629025" y="4083050"/>
          <p14:tracePt t="37038" x="3698875" y="4083050"/>
          <p14:tracePt t="37051" x="3825875" y="4083050"/>
          <p14:tracePt t="37069" x="3981450" y="4083050"/>
          <p14:tracePt t="37079" x="4044950" y="4083050"/>
          <p14:tracePt t="37101" x="4222750" y="4083050"/>
          <p14:tracePt t="37117" x="4298950" y="4083050"/>
          <p14:tracePt t="37135" x="4352925" y="4067175"/>
          <p14:tracePt t="37164" x="4387850" y="4044950"/>
          <p14:tracePt t="37179" x="4429125" y="4025900"/>
          <p14:tracePt t="37194" x="4457700" y="4022725"/>
          <p14:tracePt t="37204" x="4492625" y="4013200"/>
          <p14:tracePt t="37213" x="4530725" y="3997325"/>
          <p14:tracePt t="37228" x="4587875" y="3978275"/>
          <p14:tracePt t="37238" x="4597400" y="3971925"/>
          <p14:tracePt t="37246" x="4606925" y="3968750"/>
          <p14:tracePt t="37260" x="4622800" y="3956050"/>
          <p14:tracePt t="37272" x="4635500" y="3946525"/>
          <p14:tracePt t="37275" x="4638675" y="3933825"/>
          <p14:tracePt t="37292" x="4648200" y="3914775"/>
          <p14:tracePt t="37303" x="4654550" y="3905250"/>
          <p14:tracePt t="37313" x="4667250" y="3892550"/>
          <p14:tracePt t="37337" x="4702175" y="3844925"/>
          <p14:tracePt t="37351" x="4724400" y="3803650"/>
          <p14:tracePt t="37368" x="4746625" y="3775075"/>
          <p14:tracePt t="37384" x="4787900" y="3717925"/>
          <p14:tracePt t="37400" x="4826000" y="3676650"/>
          <p14:tracePt t="37414" x="4841875" y="3641725"/>
          <p14:tracePt t="37429" x="4851400" y="3616325"/>
          <p14:tracePt t="37448" x="4857750" y="3584575"/>
          <p14:tracePt t="37463" x="4864100" y="3556000"/>
          <p14:tracePt t="37484" x="4867275" y="3505200"/>
          <p14:tracePt t="37499" x="4870450" y="3470275"/>
          <p14:tracePt t="37509" x="4873625" y="3444875"/>
          <p14:tracePt t="37524" x="4883150" y="3413125"/>
          <p14:tracePt t="37544" x="4899025" y="3387725"/>
          <p14:tracePt t="37557" x="4905375" y="3375025"/>
          <p14:tracePt t="37575" x="4911725" y="3359150"/>
          <p14:tracePt t="37590" x="4918075" y="3352800"/>
          <p14:tracePt t="37603" x="4933950" y="3330575"/>
          <p14:tracePt t="37622" x="4933950" y="3324225"/>
          <p14:tracePt t="37630" x="4933950" y="3317875"/>
          <p14:tracePt t="37650" x="4933950" y="3311525"/>
          <p14:tracePt t="37663" x="4933950" y="3305175"/>
          <p14:tracePt t="37684" x="4940300" y="3295650"/>
          <p14:tracePt t="37696" x="4940300" y="3292475"/>
          <p14:tracePt t="37714" x="4949825" y="3273425"/>
          <p14:tracePt t="37729" x="4949825" y="3270250"/>
          <p14:tracePt t="37757" x="4956175" y="3260725"/>
          <p14:tracePt t="37888" x="4965700" y="3276600"/>
          <p14:tracePt t="37900" x="4997450" y="3330575"/>
          <p14:tracePt t="37913" x="5003800" y="3340100"/>
          <p14:tracePt t="37933" x="5013325" y="3375025"/>
          <p14:tracePt t="37946" x="5016500" y="3390900"/>
          <p14:tracePt t="37963" x="5016500" y="3406775"/>
          <p14:tracePt t="37979" x="5016500" y="3429000"/>
          <p14:tracePt t="37996" x="5016500" y="3441700"/>
          <p14:tracePt t="38005" x="5016500" y="3448050"/>
          <p14:tracePt t="38038" x="5013325" y="3467100"/>
          <p14:tracePt t="38071" x="5013325" y="3470275"/>
          <p14:tracePt t="47279" x="4787900" y="3254375"/>
          <p14:tracePt t="47304" x="4597400" y="3060700"/>
          <p14:tracePt t="47434" x="9483725" y="4187825"/>
          <p14:tracePt t="47445" x="9301163" y="4017963"/>
          <p14:tracePt t="47461" x="9169400" y="3873500"/>
          <p14:tracePt t="47479" x="9039225" y="3756025"/>
          <p14:tracePt t="47493" x="8909050" y="3611563"/>
          <p14:tracePt t="47504" x="8856663" y="3521075"/>
          <p14:tracePt t="47509" x="8777288" y="3403600"/>
          <p14:tracePt t="47530" x="8607425" y="3194050"/>
          <p14:tracePt t="47538" x="8450263" y="3009900"/>
          <p14:tracePt t="47540" x="8332788" y="2917825"/>
          <p14:tracePt t="47568" x="8280400" y="2852738"/>
          <p14:tracePt t="47602" x="8280400" y="2827338"/>
          <p14:tracePt t="47612" x="8280400" y="2774950"/>
          <p14:tracePt t="47619" x="8240713" y="2747963"/>
          <p14:tracePt t="47633" x="8202613" y="2709863"/>
          <p14:tracePt t="47635" x="8162925" y="2657475"/>
          <p14:tracePt t="47661" x="7808913" y="2395538"/>
          <p14:tracePt t="47670" x="7718425" y="2343150"/>
          <p14:tracePt t="47687" x="7404100" y="2159000"/>
          <p14:tracePt t="47697" x="7286625" y="2120900"/>
          <p14:tracePt t="47708" x="7194550" y="2068513"/>
          <p14:tracePt t="47723" x="6907213" y="1976438"/>
          <p14:tracePt t="47732" x="6802438" y="1936750"/>
          <p14:tracePt t="47746" x="6632575" y="1858963"/>
          <p14:tracePt t="47756" x="6435725" y="1806575"/>
          <p14:tracePt t="47774" x="6278563" y="1739900"/>
          <p14:tracePt t="47792" x="6096000" y="1622425"/>
          <p14:tracePt t="47804" x="5913438" y="1492250"/>
          <p14:tracePt t="47820" x="5624513" y="1360488"/>
          <p14:tracePt t="47836" x="5297488" y="1190625"/>
          <p14:tracePt t="47853" x="4932363" y="1047750"/>
          <p14:tracePt t="47864" x="4813300" y="968375"/>
          <p14:tracePt t="47867" x="4643438" y="863600"/>
          <p14:tracePt t="47882" x="4473575" y="785813"/>
          <p14:tracePt t="47895" x="4356100" y="733425"/>
          <p14:tracePt t="47910" x="4198938" y="641350"/>
          <p14:tracePt t="47918" x="4133850" y="588963"/>
          <p14:tracePt t="47938" x="3989388" y="511175"/>
          <p14:tracePt t="47940" x="3937000" y="471488"/>
          <p14:tracePt t="47947" x="3884613" y="444500"/>
          <p14:tracePt t="47956" x="3871913" y="431800"/>
          <p14:tracePt t="47963" x="3871913" y="419100"/>
          <p14:tracePt t="47973" x="3832225" y="392113"/>
          <p14:tracePt t="47989" x="3806825" y="354013"/>
          <p14:tracePt t="47995" x="3806825" y="339725"/>
          <p14:tracePt t="48009" x="3779838" y="301625"/>
          <p14:tracePt t="48016" x="3727450" y="234950"/>
          <p14:tracePt t="48019" x="3609975" y="157163"/>
        </p14:tracePtLst>
      </p14:laserTraceLst>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A85C4-63DD-4FEA-9321-CB66646BC9A5}"/>
              </a:ext>
            </a:extLst>
          </p:cNvPr>
          <p:cNvSpPr>
            <a:spLocks noGrp="1"/>
          </p:cNvSpPr>
          <p:nvPr>
            <p:ph type="title"/>
          </p:nvPr>
        </p:nvSpPr>
        <p:spPr>
          <a:xfrm>
            <a:off x="123244" y="148711"/>
            <a:ext cx="2549270" cy="2379687"/>
          </a:xfrm>
        </p:spPr>
        <p:txBody>
          <a:bodyPr>
            <a:normAutofit fontScale="90000"/>
          </a:bodyPr>
          <a:lstStyle/>
          <a:p>
            <a:r>
              <a:rPr lang="en-US"/>
              <a:t>Another example</a:t>
            </a:r>
            <a:br>
              <a:rPr lang="en-US"/>
            </a:br>
            <a:r>
              <a:rPr lang="en-US"/>
              <a:t>(TPC-DS q35)</a:t>
            </a:r>
          </a:p>
        </p:txBody>
      </p:sp>
      <p:cxnSp>
        <p:nvCxnSpPr>
          <p:cNvPr id="4" name="Straight Arrow Connector 3">
            <a:extLst>
              <a:ext uri="{FF2B5EF4-FFF2-40B4-BE49-F238E27FC236}">
                <a16:creationId xmlns:a16="http://schemas.microsoft.com/office/drawing/2014/main" id="{44683169-142D-46CC-A693-4F325E81BA26}"/>
              </a:ext>
            </a:extLst>
          </p:cNvPr>
          <p:cNvCxnSpPr>
            <a:cxnSpLocks/>
          </p:cNvCxnSpPr>
          <p:nvPr/>
        </p:nvCxnSpPr>
        <p:spPr>
          <a:xfrm flipH="1" flipV="1">
            <a:off x="6764402" y="1185779"/>
            <a:ext cx="1145415" cy="3312"/>
          </a:xfrm>
          <a:prstGeom prst="straightConnector1">
            <a:avLst/>
          </a:prstGeom>
          <a:ln w="69850">
            <a:solidFill>
              <a:schemeClr val="bg1">
                <a:lumMod val="50000"/>
              </a:schemeClr>
            </a:solidFill>
            <a:prstDash val="solid"/>
            <a:headEnd type="arrow"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5" name="Straight Arrow Connector 4">
            <a:extLst>
              <a:ext uri="{FF2B5EF4-FFF2-40B4-BE49-F238E27FC236}">
                <a16:creationId xmlns:a16="http://schemas.microsoft.com/office/drawing/2014/main" id="{A309B15E-B46D-446C-B84F-B0C19617104A}"/>
              </a:ext>
            </a:extLst>
          </p:cNvPr>
          <p:cNvCxnSpPr>
            <a:cxnSpLocks/>
          </p:cNvCxnSpPr>
          <p:nvPr/>
        </p:nvCxnSpPr>
        <p:spPr>
          <a:xfrm flipV="1">
            <a:off x="8328930" y="2539751"/>
            <a:ext cx="0" cy="773076"/>
          </a:xfrm>
          <a:prstGeom prst="straightConnector1">
            <a:avLst/>
          </a:prstGeom>
          <a:ln w="69850">
            <a:solidFill>
              <a:schemeClr val="bg1">
                <a:lumMod val="50000"/>
              </a:schemeClr>
            </a:solidFill>
            <a:prstDash val="solid"/>
            <a:headEnd type="arrow"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6" name="Straight Arrow Connector 5">
            <a:extLst>
              <a:ext uri="{FF2B5EF4-FFF2-40B4-BE49-F238E27FC236}">
                <a16:creationId xmlns:a16="http://schemas.microsoft.com/office/drawing/2014/main" id="{05515B81-53BA-493E-A47E-06CD6A003384}"/>
              </a:ext>
            </a:extLst>
          </p:cNvPr>
          <p:cNvCxnSpPr>
            <a:cxnSpLocks/>
          </p:cNvCxnSpPr>
          <p:nvPr/>
        </p:nvCxnSpPr>
        <p:spPr>
          <a:xfrm flipH="1" flipV="1">
            <a:off x="6686760" y="4478296"/>
            <a:ext cx="1145415" cy="3312"/>
          </a:xfrm>
          <a:prstGeom prst="straightConnector1">
            <a:avLst/>
          </a:prstGeom>
          <a:ln w="69850">
            <a:solidFill>
              <a:schemeClr val="bg1">
                <a:lumMod val="50000"/>
              </a:schemeClr>
            </a:solidFill>
            <a:prstDash val="solid"/>
            <a:headEnd type="none" w="med" len="med"/>
            <a:tailEnd type="arrow" w="med" len="med"/>
          </a:ln>
        </p:spPr>
        <p:style>
          <a:lnRef idx="3">
            <a:schemeClr val="accent6"/>
          </a:lnRef>
          <a:fillRef idx="0">
            <a:schemeClr val="accent6"/>
          </a:fillRef>
          <a:effectRef idx="2">
            <a:schemeClr val="accent6"/>
          </a:effectRef>
          <a:fontRef idx="minor">
            <a:schemeClr val="tx1"/>
          </a:fontRef>
        </p:style>
      </p:cxnSp>
      <p:grpSp>
        <p:nvGrpSpPr>
          <p:cNvPr id="7" name="Group 6">
            <a:extLst>
              <a:ext uri="{FF2B5EF4-FFF2-40B4-BE49-F238E27FC236}">
                <a16:creationId xmlns:a16="http://schemas.microsoft.com/office/drawing/2014/main" id="{A7CEF3AF-E637-4DD9-98CC-E12666D52CC6}"/>
              </a:ext>
            </a:extLst>
          </p:cNvPr>
          <p:cNvGrpSpPr/>
          <p:nvPr/>
        </p:nvGrpSpPr>
        <p:grpSpPr>
          <a:xfrm>
            <a:off x="2665081" y="254041"/>
            <a:ext cx="4039332" cy="2950225"/>
            <a:chOff x="4070559" y="297155"/>
            <a:chExt cx="4039332" cy="2950225"/>
          </a:xfrm>
        </p:grpSpPr>
        <p:grpSp>
          <p:nvGrpSpPr>
            <p:cNvPr id="8" name="Group 7">
              <a:extLst>
                <a:ext uri="{FF2B5EF4-FFF2-40B4-BE49-F238E27FC236}">
                  <a16:creationId xmlns:a16="http://schemas.microsoft.com/office/drawing/2014/main" id="{56E1EB17-E573-47E5-A140-553DC0E2D623}"/>
                </a:ext>
              </a:extLst>
            </p:cNvPr>
            <p:cNvGrpSpPr/>
            <p:nvPr/>
          </p:nvGrpSpPr>
          <p:grpSpPr>
            <a:xfrm>
              <a:off x="4070559" y="297155"/>
              <a:ext cx="4039332" cy="2950225"/>
              <a:chOff x="201888" y="3929653"/>
              <a:chExt cx="4039332" cy="2950225"/>
            </a:xfrm>
          </p:grpSpPr>
          <p:sp>
            <p:nvSpPr>
              <p:cNvPr id="10" name="Freeform 179">
                <a:extLst>
                  <a:ext uri="{FF2B5EF4-FFF2-40B4-BE49-F238E27FC236}">
                    <a16:creationId xmlns:a16="http://schemas.microsoft.com/office/drawing/2014/main" id="{10517031-7009-4DC8-97DB-18FA201C6B97}"/>
                  </a:ext>
                </a:extLst>
              </p:cNvPr>
              <p:cNvSpPr/>
              <p:nvPr/>
            </p:nvSpPr>
            <p:spPr>
              <a:xfrm>
                <a:off x="1706268" y="5365807"/>
                <a:ext cx="412080" cy="465937"/>
              </a:xfrm>
              <a:custGeom>
                <a:avLst/>
                <a:gdLst>
                  <a:gd name="connsiteX0" fmla="*/ 431074 w 431074"/>
                  <a:gd name="connsiteY0" fmla="*/ 339654 h 352717"/>
                  <a:gd name="connsiteX1" fmla="*/ 195943 w 431074"/>
                  <a:gd name="connsiteY1" fmla="*/ 20 h 352717"/>
                  <a:gd name="connsiteX2" fmla="*/ 0 w 431074"/>
                  <a:gd name="connsiteY2" fmla="*/ 352717 h 352717"/>
                  <a:gd name="connsiteX3" fmla="*/ 0 w 431074"/>
                  <a:gd name="connsiteY3" fmla="*/ 352717 h 352717"/>
                </a:gdLst>
                <a:ahLst/>
                <a:cxnLst>
                  <a:cxn ang="0">
                    <a:pos x="connsiteX0" y="connsiteY0"/>
                  </a:cxn>
                  <a:cxn ang="0">
                    <a:pos x="connsiteX1" y="connsiteY1"/>
                  </a:cxn>
                  <a:cxn ang="0">
                    <a:pos x="connsiteX2" y="connsiteY2"/>
                  </a:cxn>
                  <a:cxn ang="0">
                    <a:pos x="connsiteX3" y="connsiteY3"/>
                  </a:cxn>
                </a:cxnLst>
                <a:rect l="l" t="t" r="r" b="b"/>
                <a:pathLst>
                  <a:path w="431074" h="352717">
                    <a:moveTo>
                      <a:pt x="431074" y="339654"/>
                    </a:moveTo>
                    <a:cubicBezTo>
                      <a:pt x="349431" y="168748"/>
                      <a:pt x="267789" y="-2157"/>
                      <a:pt x="195943" y="20"/>
                    </a:cubicBezTo>
                    <a:cubicBezTo>
                      <a:pt x="124097" y="2197"/>
                      <a:pt x="0" y="352717"/>
                      <a:pt x="0" y="352717"/>
                    </a:cubicBezTo>
                    <a:lnTo>
                      <a:pt x="0" y="352717"/>
                    </a:lnTo>
                  </a:path>
                </a:pathLst>
              </a:custGeom>
              <a:noFill/>
              <a:ln w="38100">
                <a:solidFill>
                  <a:srgbClr val="C00000"/>
                </a:solidFill>
                <a:prstDash val="sysDot"/>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 name="TextBox 10">
                <a:extLst>
                  <a:ext uri="{FF2B5EF4-FFF2-40B4-BE49-F238E27FC236}">
                    <a16:creationId xmlns:a16="http://schemas.microsoft.com/office/drawing/2014/main" id="{7257EE0E-D7F3-4BBB-B0AC-5F3944AF7B1B}"/>
                  </a:ext>
                </a:extLst>
              </p:cNvPr>
              <p:cNvSpPr txBox="1"/>
              <p:nvPr/>
            </p:nvSpPr>
            <p:spPr>
              <a:xfrm>
                <a:off x="201888" y="5417785"/>
                <a:ext cx="554960" cy="523220"/>
              </a:xfrm>
              <a:prstGeom prst="rect">
                <a:avLst/>
              </a:prstGeom>
              <a:noFill/>
            </p:spPr>
            <p:txBody>
              <a:bodyPr wrap="none" rtlCol="0">
                <a:spAutoFit/>
              </a:bodyPr>
              <a:lstStyle/>
              <a:p>
                <a:r>
                  <a:rPr lang="en-US" sz="2800">
                    <a:latin typeface="Georgia" panose="02040502050405020303" pitchFamily="18" charset="0"/>
                  </a:rPr>
                  <a:t>cd</a:t>
                </a:r>
              </a:p>
            </p:txBody>
          </p:sp>
          <p:sp>
            <p:nvSpPr>
              <p:cNvPr id="12" name="TextBox 11">
                <a:extLst>
                  <a:ext uri="{FF2B5EF4-FFF2-40B4-BE49-F238E27FC236}">
                    <a16:creationId xmlns:a16="http://schemas.microsoft.com/office/drawing/2014/main" id="{515CCFE1-BA08-4647-8917-9DDD2C2278AE}"/>
                  </a:ext>
                </a:extLst>
              </p:cNvPr>
              <p:cNvSpPr txBox="1"/>
              <p:nvPr/>
            </p:nvSpPr>
            <p:spPr>
              <a:xfrm>
                <a:off x="780457" y="5417785"/>
                <a:ext cx="348172" cy="523220"/>
              </a:xfrm>
              <a:prstGeom prst="rect">
                <a:avLst/>
              </a:prstGeom>
              <a:noFill/>
            </p:spPr>
            <p:txBody>
              <a:bodyPr wrap="none" rtlCol="0">
                <a:spAutoFit/>
              </a:bodyPr>
              <a:lstStyle/>
              <a:p>
                <a:r>
                  <a:rPr lang="en-US" sz="2800">
                    <a:latin typeface="Georgia" panose="02040502050405020303" pitchFamily="18" charset="0"/>
                  </a:rPr>
                  <a:t>c</a:t>
                </a:r>
              </a:p>
            </p:txBody>
          </p:sp>
          <p:sp>
            <p:nvSpPr>
              <p:cNvPr id="13" name="TextBox 12">
                <a:extLst>
                  <a:ext uri="{FF2B5EF4-FFF2-40B4-BE49-F238E27FC236}">
                    <a16:creationId xmlns:a16="http://schemas.microsoft.com/office/drawing/2014/main" id="{8E2EAE06-941E-4FDE-8908-80F8E7B09EA8}"/>
                  </a:ext>
                </a:extLst>
              </p:cNvPr>
              <p:cNvSpPr txBox="1"/>
              <p:nvPr/>
            </p:nvSpPr>
            <p:spPr>
              <a:xfrm>
                <a:off x="1054137" y="5097026"/>
                <a:ext cx="529312" cy="523220"/>
              </a:xfrm>
              <a:prstGeom prst="rect">
                <a:avLst/>
              </a:prstGeom>
              <a:noFill/>
            </p:spPr>
            <p:txBody>
              <a:bodyPr wrap="none" rtlCol="0">
                <a:spAutoFit/>
              </a:bodyPr>
              <a:lstStyle/>
              <a:p>
                <a:r>
                  <a:rPr lang="en-US" sz="2800">
                    <a:latin typeface="Georgia" panose="02040502050405020303" pitchFamily="18" charset="0"/>
                  </a:rPr>
                  <a:t>ca</a:t>
                </a:r>
              </a:p>
            </p:txBody>
          </p:sp>
          <p:sp>
            <p:nvSpPr>
              <p:cNvPr id="14" name="TextBox 13">
                <a:extLst>
                  <a:ext uri="{FF2B5EF4-FFF2-40B4-BE49-F238E27FC236}">
                    <a16:creationId xmlns:a16="http://schemas.microsoft.com/office/drawing/2014/main" id="{4BE3096F-2408-4B8D-A724-9B41EF1CB8EA}"/>
                  </a:ext>
                </a:extLst>
              </p:cNvPr>
              <p:cNvSpPr txBox="1"/>
              <p:nvPr/>
            </p:nvSpPr>
            <p:spPr>
              <a:xfrm>
                <a:off x="1397587" y="5613937"/>
                <a:ext cx="495649" cy="523220"/>
              </a:xfrm>
              <a:prstGeom prst="rect">
                <a:avLst/>
              </a:prstGeom>
              <a:noFill/>
            </p:spPr>
            <p:txBody>
              <a:bodyPr wrap="none" rtlCol="0">
                <a:spAutoFit/>
              </a:bodyPr>
              <a:lstStyle/>
              <a:p>
                <a:r>
                  <a:rPr lang="en-US" sz="2800">
                    <a:latin typeface="Georgia" panose="02040502050405020303" pitchFamily="18" charset="0"/>
                  </a:rPr>
                  <a:t>ss</a:t>
                </a:r>
              </a:p>
            </p:txBody>
          </p:sp>
          <p:sp>
            <p:nvSpPr>
              <p:cNvPr id="15" name="TextBox 14">
                <a:extLst>
                  <a:ext uri="{FF2B5EF4-FFF2-40B4-BE49-F238E27FC236}">
                    <a16:creationId xmlns:a16="http://schemas.microsoft.com/office/drawing/2014/main" id="{C4C13173-3FBE-4E82-A527-2DB635135252}"/>
                  </a:ext>
                </a:extLst>
              </p:cNvPr>
              <p:cNvSpPr txBox="1"/>
              <p:nvPr/>
            </p:nvSpPr>
            <p:spPr>
              <a:xfrm>
                <a:off x="2265280" y="5652444"/>
                <a:ext cx="503664" cy="523220"/>
              </a:xfrm>
              <a:prstGeom prst="rect">
                <a:avLst/>
              </a:prstGeom>
              <a:noFill/>
            </p:spPr>
            <p:txBody>
              <a:bodyPr wrap="none" rtlCol="0">
                <a:spAutoFit/>
              </a:bodyPr>
              <a:lstStyle/>
              <a:p>
                <a:r>
                  <a:rPr lang="en-US" sz="2800">
                    <a:latin typeface="Georgia" panose="02040502050405020303" pitchFamily="18" charset="0"/>
                  </a:rPr>
                  <a:t>cs</a:t>
                </a:r>
              </a:p>
            </p:txBody>
          </p:sp>
          <p:sp>
            <p:nvSpPr>
              <p:cNvPr id="16" name="TextBox 15">
                <a:extLst>
                  <a:ext uri="{FF2B5EF4-FFF2-40B4-BE49-F238E27FC236}">
                    <a16:creationId xmlns:a16="http://schemas.microsoft.com/office/drawing/2014/main" id="{2696AFEC-9DA1-415C-B01D-874C58460E54}"/>
                  </a:ext>
                </a:extLst>
              </p:cNvPr>
              <p:cNvSpPr txBox="1"/>
              <p:nvPr/>
            </p:nvSpPr>
            <p:spPr>
              <a:xfrm>
                <a:off x="3604077" y="5680791"/>
                <a:ext cx="604653" cy="523220"/>
              </a:xfrm>
              <a:prstGeom prst="rect">
                <a:avLst/>
              </a:prstGeom>
              <a:noFill/>
            </p:spPr>
            <p:txBody>
              <a:bodyPr wrap="none" rtlCol="0">
                <a:spAutoFit/>
              </a:bodyPr>
              <a:lstStyle/>
              <a:p>
                <a:r>
                  <a:rPr lang="en-US" sz="2800">
                    <a:latin typeface="Georgia" panose="02040502050405020303" pitchFamily="18" charset="0"/>
                  </a:rPr>
                  <a:t>ws</a:t>
                </a:r>
              </a:p>
            </p:txBody>
          </p:sp>
          <p:grpSp>
            <p:nvGrpSpPr>
              <p:cNvPr id="17" name="Group 16">
                <a:extLst>
                  <a:ext uri="{FF2B5EF4-FFF2-40B4-BE49-F238E27FC236}">
                    <a16:creationId xmlns:a16="http://schemas.microsoft.com/office/drawing/2014/main" id="{BAD49D9A-D23C-409F-B594-1DE0199DCBF1}"/>
                  </a:ext>
                </a:extLst>
              </p:cNvPr>
              <p:cNvGrpSpPr/>
              <p:nvPr/>
            </p:nvGrpSpPr>
            <p:grpSpPr>
              <a:xfrm>
                <a:off x="326761" y="4985775"/>
                <a:ext cx="774511" cy="569387"/>
                <a:chOff x="2770933" y="1191770"/>
                <a:chExt cx="1076675" cy="655778"/>
              </a:xfrm>
            </p:grpSpPr>
            <mc:AlternateContent xmlns:mc="http://schemas.openxmlformats.org/markup-compatibility/2006" xmlns:a14="http://schemas.microsoft.com/office/drawing/2010/main">
              <mc:Choice Requires="a14">
                <p:sp>
                  <p:nvSpPr>
                    <p:cNvPr id="60" name="Rectangle 59">
                      <a:extLst>
                        <a:ext uri="{FF2B5EF4-FFF2-40B4-BE49-F238E27FC236}">
                          <a16:creationId xmlns:a16="http://schemas.microsoft.com/office/drawing/2014/main" id="{EB1984E7-E674-4F11-955F-809A4C54D8DC}"/>
                        </a:ext>
                      </a:extLst>
                    </p:cNvPr>
                    <p:cNvSpPr/>
                    <p:nvPr/>
                  </p:nvSpPr>
                  <p:spPr>
                    <a:xfrm rot="5400000">
                      <a:off x="3113261" y="1113200"/>
                      <a:ext cx="655778" cy="812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60" name="Rectangle 59">
                      <a:extLst>
                        <a:ext uri="{FF2B5EF4-FFF2-40B4-BE49-F238E27FC236}">
                          <a16:creationId xmlns:a16="http://schemas.microsoft.com/office/drawing/2014/main" id="{EB1984E7-E674-4F11-955F-809A4C54D8DC}"/>
                        </a:ext>
                      </a:extLst>
                    </p:cNvPr>
                    <p:cNvSpPr>
                      <a:spLocks noRot="1" noChangeAspect="1" noMove="1" noResize="1" noEditPoints="1" noAdjustHandles="1" noChangeArrowheads="1" noChangeShapeType="1" noTextEdit="1"/>
                    </p:cNvSpPr>
                    <p:nvPr/>
                  </p:nvSpPr>
                  <p:spPr>
                    <a:xfrm rot="5400000">
                      <a:off x="3113261" y="1113200"/>
                      <a:ext cx="655778" cy="812917"/>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1" name="Rectangle 60">
                      <a:extLst>
                        <a:ext uri="{FF2B5EF4-FFF2-40B4-BE49-F238E27FC236}">
                          <a16:creationId xmlns:a16="http://schemas.microsoft.com/office/drawing/2014/main" id="{80373E21-7DB3-4D66-BE14-B8303DECB606}"/>
                        </a:ext>
                      </a:extLst>
                    </p:cNvPr>
                    <p:cNvSpPr/>
                    <p:nvPr/>
                  </p:nvSpPr>
                  <p:spPr>
                    <a:xfrm rot="16200000">
                      <a:off x="2849502"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61" name="Rectangle 60">
                      <a:extLst>
                        <a:ext uri="{FF2B5EF4-FFF2-40B4-BE49-F238E27FC236}">
                          <a16:creationId xmlns:a16="http://schemas.microsoft.com/office/drawing/2014/main" id="{80373E21-7DB3-4D66-BE14-B8303DECB606}"/>
                        </a:ext>
                      </a:extLst>
                    </p:cNvPr>
                    <p:cNvSpPr>
                      <a:spLocks noRot="1" noChangeAspect="1" noMove="1" noResize="1" noEditPoints="1" noAdjustHandles="1" noChangeArrowheads="1" noChangeShapeType="1" noTextEdit="1"/>
                    </p:cNvSpPr>
                    <p:nvPr/>
                  </p:nvSpPr>
                  <p:spPr>
                    <a:xfrm rot="16200000">
                      <a:off x="2849502" y="1113201"/>
                      <a:ext cx="655778" cy="812916"/>
                    </a:xfrm>
                    <a:prstGeom prst="rect">
                      <a:avLst/>
                    </a:prstGeom>
                    <a:blipFill>
                      <a:blip r:embed="rId3"/>
                      <a:stretch>
                        <a:fillRect/>
                      </a:stretch>
                    </a:blipFill>
                  </p:spPr>
                  <p:txBody>
                    <a:bodyPr/>
                    <a:lstStyle/>
                    <a:p>
                      <a:r>
                        <a:rPr lang="en-US">
                          <a:noFill/>
                        </a:rPr>
                        <a:t> </a:t>
                      </a:r>
                    </a:p>
                  </p:txBody>
                </p:sp>
              </mc:Fallback>
            </mc:AlternateContent>
          </p:grpSp>
          <p:grpSp>
            <p:nvGrpSpPr>
              <p:cNvPr id="18" name="Group 17">
                <a:extLst>
                  <a:ext uri="{FF2B5EF4-FFF2-40B4-BE49-F238E27FC236}">
                    <a16:creationId xmlns:a16="http://schemas.microsoft.com/office/drawing/2014/main" id="{137E6475-EFF9-4030-B0F7-F4684AC9DBA0}"/>
                  </a:ext>
                </a:extLst>
              </p:cNvPr>
              <p:cNvGrpSpPr/>
              <p:nvPr/>
            </p:nvGrpSpPr>
            <p:grpSpPr>
              <a:xfrm>
                <a:off x="649154" y="4558704"/>
                <a:ext cx="774511" cy="569387"/>
                <a:chOff x="2770933" y="1191770"/>
                <a:chExt cx="1076675" cy="655778"/>
              </a:xfrm>
            </p:grpSpPr>
            <mc:AlternateContent xmlns:mc="http://schemas.openxmlformats.org/markup-compatibility/2006" xmlns:a14="http://schemas.microsoft.com/office/drawing/2010/main">
              <mc:Choice Requires="a14">
                <p:sp>
                  <p:nvSpPr>
                    <p:cNvPr id="58" name="Rectangle 57">
                      <a:extLst>
                        <a:ext uri="{FF2B5EF4-FFF2-40B4-BE49-F238E27FC236}">
                          <a16:creationId xmlns:a16="http://schemas.microsoft.com/office/drawing/2014/main" id="{D821CDB6-63FB-42E8-B3FF-A2A85CA239F0}"/>
                        </a:ext>
                      </a:extLst>
                    </p:cNvPr>
                    <p:cNvSpPr/>
                    <p:nvPr/>
                  </p:nvSpPr>
                  <p:spPr>
                    <a:xfrm rot="5400000">
                      <a:off x="3113261" y="1113200"/>
                      <a:ext cx="655778" cy="812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8" name="Rectangle 57">
                      <a:extLst>
                        <a:ext uri="{FF2B5EF4-FFF2-40B4-BE49-F238E27FC236}">
                          <a16:creationId xmlns:a16="http://schemas.microsoft.com/office/drawing/2014/main" id="{D821CDB6-63FB-42E8-B3FF-A2A85CA239F0}"/>
                        </a:ext>
                      </a:extLst>
                    </p:cNvPr>
                    <p:cNvSpPr>
                      <a:spLocks noRot="1" noChangeAspect="1" noMove="1" noResize="1" noEditPoints="1" noAdjustHandles="1" noChangeArrowheads="1" noChangeShapeType="1" noTextEdit="1"/>
                    </p:cNvSpPr>
                    <p:nvPr/>
                  </p:nvSpPr>
                  <p:spPr>
                    <a:xfrm rot="5400000">
                      <a:off x="3113261" y="1113200"/>
                      <a:ext cx="655778" cy="81291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Rectangle 58">
                      <a:extLst>
                        <a:ext uri="{FF2B5EF4-FFF2-40B4-BE49-F238E27FC236}">
                          <a16:creationId xmlns:a16="http://schemas.microsoft.com/office/drawing/2014/main" id="{F7C5282F-AE40-415B-A147-0096B9868004}"/>
                        </a:ext>
                      </a:extLst>
                    </p:cNvPr>
                    <p:cNvSpPr/>
                    <p:nvPr/>
                  </p:nvSpPr>
                  <p:spPr>
                    <a:xfrm rot="16200000">
                      <a:off x="2849502"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9" name="Rectangle 58">
                      <a:extLst>
                        <a:ext uri="{FF2B5EF4-FFF2-40B4-BE49-F238E27FC236}">
                          <a16:creationId xmlns:a16="http://schemas.microsoft.com/office/drawing/2014/main" id="{F7C5282F-AE40-415B-A147-0096B9868004}"/>
                        </a:ext>
                      </a:extLst>
                    </p:cNvPr>
                    <p:cNvSpPr>
                      <a:spLocks noRot="1" noChangeAspect="1" noMove="1" noResize="1" noEditPoints="1" noAdjustHandles="1" noChangeArrowheads="1" noChangeShapeType="1" noTextEdit="1"/>
                    </p:cNvSpPr>
                    <p:nvPr/>
                  </p:nvSpPr>
                  <p:spPr>
                    <a:xfrm rot="16200000">
                      <a:off x="2849502" y="1113201"/>
                      <a:ext cx="655778" cy="812916"/>
                    </a:xfrm>
                    <a:prstGeom prst="rect">
                      <a:avLst/>
                    </a:prstGeom>
                    <a:blipFill>
                      <a:blip r:embed="rId5"/>
                      <a:stretch>
                        <a:fillRect/>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16C98C5D-E732-4EB9-BB2B-6736E24EEF5D}"/>
                  </a:ext>
                </a:extLst>
              </p:cNvPr>
              <p:cNvGrpSpPr/>
              <p:nvPr/>
            </p:nvGrpSpPr>
            <p:grpSpPr>
              <a:xfrm>
                <a:off x="1546486" y="4995573"/>
                <a:ext cx="774511" cy="569387"/>
                <a:chOff x="2770933" y="1191770"/>
                <a:chExt cx="1076675" cy="655778"/>
              </a:xfrm>
            </p:grpSpPr>
            <mc:AlternateContent xmlns:mc="http://schemas.openxmlformats.org/markup-compatibility/2006" xmlns:a14="http://schemas.microsoft.com/office/drawing/2010/main">
              <mc:Choice Requires="a14">
                <p:sp>
                  <p:nvSpPr>
                    <p:cNvPr id="56" name="Rectangle 55">
                      <a:extLst>
                        <a:ext uri="{FF2B5EF4-FFF2-40B4-BE49-F238E27FC236}">
                          <a16:creationId xmlns:a16="http://schemas.microsoft.com/office/drawing/2014/main" id="{6C97D6A7-FBB8-4B49-9887-9C5ACEB53D4F}"/>
                        </a:ext>
                      </a:extLst>
                    </p:cNvPr>
                    <p:cNvSpPr/>
                    <p:nvPr/>
                  </p:nvSpPr>
                  <p:spPr>
                    <a:xfrm rot="5400000">
                      <a:off x="3113261" y="1113200"/>
                      <a:ext cx="655778" cy="812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6" name="Rectangle 55">
                      <a:extLst>
                        <a:ext uri="{FF2B5EF4-FFF2-40B4-BE49-F238E27FC236}">
                          <a16:creationId xmlns:a16="http://schemas.microsoft.com/office/drawing/2014/main" id="{6C97D6A7-FBB8-4B49-9887-9C5ACEB53D4F}"/>
                        </a:ext>
                      </a:extLst>
                    </p:cNvPr>
                    <p:cNvSpPr>
                      <a:spLocks noRot="1" noChangeAspect="1" noMove="1" noResize="1" noEditPoints="1" noAdjustHandles="1" noChangeArrowheads="1" noChangeShapeType="1" noTextEdit="1"/>
                    </p:cNvSpPr>
                    <p:nvPr/>
                  </p:nvSpPr>
                  <p:spPr>
                    <a:xfrm rot="5400000">
                      <a:off x="3113261" y="1113200"/>
                      <a:ext cx="655778" cy="812917"/>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Rectangle 56">
                      <a:extLst>
                        <a:ext uri="{FF2B5EF4-FFF2-40B4-BE49-F238E27FC236}">
                          <a16:creationId xmlns:a16="http://schemas.microsoft.com/office/drawing/2014/main" id="{02ABCB3C-CFB5-4307-8481-D350BE80BBCD}"/>
                        </a:ext>
                      </a:extLst>
                    </p:cNvPr>
                    <p:cNvSpPr/>
                    <p:nvPr/>
                  </p:nvSpPr>
                  <p:spPr>
                    <a:xfrm rot="16200000">
                      <a:off x="2849502"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7" name="Rectangle 56">
                      <a:extLst>
                        <a:ext uri="{FF2B5EF4-FFF2-40B4-BE49-F238E27FC236}">
                          <a16:creationId xmlns:a16="http://schemas.microsoft.com/office/drawing/2014/main" id="{02ABCB3C-CFB5-4307-8481-D350BE80BBCD}"/>
                        </a:ext>
                      </a:extLst>
                    </p:cNvPr>
                    <p:cNvSpPr>
                      <a:spLocks noRot="1" noChangeAspect="1" noMove="1" noResize="1" noEditPoints="1" noAdjustHandles="1" noChangeArrowheads="1" noChangeShapeType="1" noTextEdit="1"/>
                    </p:cNvSpPr>
                    <p:nvPr/>
                  </p:nvSpPr>
                  <p:spPr>
                    <a:xfrm rot="16200000">
                      <a:off x="2849502" y="1113201"/>
                      <a:ext cx="655778" cy="812916"/>
                    </a:xfrm>
                    <a:prstGeom prst="rect">
                      <a:avLst/>
                    </a:prstGeom>
                    <a:blipFill>
                      <a:blip r:embed="rId7"/>
                      <a:stretch>
                        <a:fillRect/>
                      </a:stretch>
                    </a:blipFill>
                  </p:spPr>
                  <p:txBody>
                    <a:bodyPr/>
                    <a:lstStyle/>
                    <a:p>
                      <a:r>
                        <a:rPr lang="en-US">
                          <a:noFill/>
                        </a:rPr>
                        <a:t> </a:t>
                      </a:r>
                    </a:p>
                  </p:txBody>
                </p:sp>
              </mc:Fallback>
            </mc:AlternateContent>
          </p:grpSp>
          <p:grpSp>
            <p:nvGrpSpPr>
              <p:cNvPr id="20" name="Group 19">
                <a:extLst>
                  <a:ext uri="{FF2B5EF4-FFF2-40B4-BE49-F238E27FC236}">
                    <a16:creationId xmlns:a16="http://schemas.microsoft.com/office/drawing/2014/main" id="{1A7D2190-AF1B-4955-8D5E-B373B76A4D14}"/>
                  </a:ext>
                </a:extLst>
              </p:cNvPr>
              <p:cNvGrpSpPr/>
              <p:nvPr/>
            </p:nvGrpSpPr>
            <p:grpSpPr>
              <a:xfrm>
                <a:off x="2318942" y="4992097"/>
                <a:ext cx="774511" cy="569387"/>
                <a:chOff x="2770933" y="1191770"/>
                <a:chExt cx="1076675" cy="655778"/>
              </a:xfrm>
            </p:grpSpPr>
            <mc:AlternateContent xmlns:mc="http://schemas.openxmlformats.org/markup-compatibility/2006" xmlns:a14="http://schemas.microsoft.com/office/drawing/2010/main">
              <mc:Choice Requires="a14">
                <p:sp>
                  <p:nvSpPr>
                    <p:cNvPr id="54" name="Rectangle 53">
                      <a:extLst>
                        <a:ext uri="{FF2B5EF4-FFF2-40B4-BE49-F238E27FC236}">
                          <a16:creationId xmlns:a16="http://schemas.microsoft.com/office/drawing/2014/main" id="{50D49D1F-A6CE-4FAA-9947-C3D7E0813A42}"/>
                        </a:ext>
                      </a:extLst>
                    </p:cNvPr>
                    <p:cNvSpPr/>
                    <p:nvPr/>
                  </p:nvSpPr>
                  <p:spPr>
                    <a:xfrm rot="5400000">
                      <a:off x="3113261" y="1113200"/>
                      <a:ext cx="655778" cy="812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4" name="Rectangle 53">
                      <a:extLst>
                        <a:ext uri="{FF2B5EF4-FFF2-40B4-BE49-F238E27FC236}">
                          <a16:creationId xmlns:a16="http://schemas.microsoft.com/office/drawing/2014/main" id="{50D49D1F-A6CE-4FAA-9947-C3D7E0813A42}"/>
                        </a:ext>
                      </a:extLst>
                    </p:cNvPr>
                    <p:cNvSpPr>
                      <a:spLocks noRot="1" noChangeAspect="1" noMove="1" noResize="1" noEditPoints="1" noAdjustHandles="1" noChangeArrowheads="1" noChangeShapeType="1" noTextEdit="1"/>
                    </p:cNvSpPr>
                    <p:nvPr/>
                  </p:nvSpPr>
                  <p:spPr>
                    <a:xfrm rot="5400000">
                      <a:off x="3113261" y="1113200"/>
                      <a:ext cx="655778" cy="812917"/>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Rectangle 54">
                      <a:extLst>
                        <a:ext uri="{FF2B5EF4-FFF2-40B4-BE49-F238E27FC236}">
                          <a16:creationId xmlns:a16="http://schemas.microsoft.com/office/drawing/2014/main" id="{52AE0220-DEAB-4544-9768-6E48E7D972D5}"/>
                        </a:ext>
                      </a:extLst>
                    </p:cNvPr>
                    <p:cNvSpPr/>
                    <p:nvPr/>
                  </p:nvSpPr>
                  <p:spPr>
                    <a:xfrm rot="16200000">
                      <a:off x="2849502"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5" name="Rectangle 54">
                      <a:extLst>
                        <a:ext uri="{FF2B5EF4-FFF2-40B4-BE49-F238E27FC236}">
                          <a16:creationId xmlns:a16="http://schemas.microsoft.com/office/drawing/2014/main" id="{52AE0220-DEAB-4544-9768-6E48E7D972D5}"/>
                        </a:ext>
                      </a:extLst>
                    </p:cNvPr>
                    <p:cNvSpPr>
                      <a:spLocks noRot="1" noChangeAspect="1" noMove="1" noResize="1" noEditPoints="1" noAdjustHandles="1" noChangeArrowheads="1" noChangeShapeType="1" noTextEdit="1"/>
                    </p:cNvSpPr>
                    <p:nvPr/>
                  </p:nvSpPr>
                  <p:spPr>
                    <a:xfrm rot="16200000">
                      <a:off x="2849502" y="1113201"/>
                      <a:ext cx="655778" cy="812916"/>
                    </a:xfrm>
                    <a:prstGeom prst="rect">
                      <a:avLst/>
                    </a:prstGeom>
                    <a:blipFill>
                      <a:blip r:embed="rId9"/>
                      <a:stretch>
                        <a:fillRect/>
                      </a:stretch>
                    </a:blipFill>
                  </p:spPr>
                  <p:txBody>
                    <a:bodyPr/>
                    <a:lstStyle/>
                    <a:p>
                      <a:r>
                        <a:rPr lang="en-US">
                          <a:noFill/>
                        </a:rPr>
                        <a:t> </a:t>
                      </a:r>
                    </a:p>
                  </p:txBody>
                </p:sp>
              </mc:Fallback>
            </mc:AlternateContent>
          </p:grpSp>
          <p:grpSp>
            <p:nvGrpSpPr>
              <p:cNvPr id="21" name="Group 20">
                <a:extLst>
                  <a:ext uri="{FF2B5EF4-FFF2-40B4-BE49-F238E27FC236}">
                    <a16:creationId xmlns:a16="http://schemas.microsoft.com/office/drawing/2014/main" id="{62FCD0C9-0242-42B6-AB43-162FEB8EC6D0}"/>
                  </a:ext>
                </a:extLst>
              </p:cNvPr>
              <p:cNvGrpSpPr/>
              <p:nvPr/>
            </p:nvGrpSpPr>
            <p:grpSpPr>
              <a:xfrm>
                <a:off x="3221631" y="4990784"/>
                <a:ext cx="774511" cy="569387"/>
                <a:chOff x="2770933" y="1191770"/>
                <a:chExt cx="1076675" cy="655778"/>
              </a:xfrm>
            </p:grpSpPr>
            <mc:AlternateContent xmlns:mc="http://schemas.openxmlformats.org/markup-compatibility/2006" xmlns:a14="http://schemas.microsoft.com/office/drawing/2010/main">
              <mc:Choice Requires="a14">
                <p:sp>
                  <p:nvSpPr>
                    <p:cNvPr id="52" name="Rectangle 51">
                      <a:extLst>
                        <a:ext uri="{FF2B5EF4-FFF2-40B4-BE49-F238E27FC236}">
                          <a16:creationId xmlns:a16="http://schemas.microsoft.com/office/drawing/2014/main" id="{5C6D18BE-6701-4015-94CD-DCD291ECC391}"/>
                        </a:ext>
                      </a:extLst>
                    </p:cNvPr>
                    <p:cNvSpPr/>
                    <p:nvPr/>
                  </p:nvSpPr>
                  <p:spPr>
                    <a:xfrm rot="5400000">
                      <a:off x="3113261" y="1113200"/>
                      <a:ext cx="655778" cy="812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2" name="Rectangle 51">
                      <a:extLst>
                        <a:ext uri="{FF2B5EF4-FFF2-40B4-BE49-F238E27FC236}">
                          <a16:creationId xmlns:a16="http://schemas.microsoft.com/office/drawing/2014/main" id="{5C6D18BE-6701-4015-94CD-DCD291ECC391}"/>
                        </a:ext>
                      </a:extLst>
                    </p:cNvPr>
                    <p:cNvSpPr>
                      <a:spLocks noRot="1" noChangeAspect="1" noMove="1" noResize="1" noEditPoints="1" noAdjustHandles="1" noChangeArrowheads="1" noChangeShapeType="1" noTextEdit="1"/>
                    </p:cNvSpPr>
                    <p:nvPr/>
                  </p:nvSpPr>
                  <p:spPr>
                    <a:xfrm rot="5400000">
                      <a:off x="3113261" y="1113200"/>
                      <a:ext cx="655778" cy="812917"/>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Rectangle 52">
                      <a:extLst>
                        <a:ext uri="{FF2B5EF4-FFF2-40B4-BE49-F238E27FC236}">
                          <a16:creationId xmlns:a16="http://schemas.microsoft.com/office/drawing/2014/main" id="{F12F053B-1DB3-469D-9CB1-E7AF5753C8AD}"/>
                        </a:ext>
                      </a:extLst>
                    </p:cNvPr>
                    <p:cNvSpPr/>
                    <p:nvPr/>
                  </p:nvSpPr>
                  <p:spPr>
                    <a:xfrm rot="16200000">
                      <a:off x="2849502"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3" name="Rectangle 52">
                      <a:extLst>
                        <a:ext uri="{FF2B5EF4-FFF2-40B4-BE49-F238E27FC236}">
                          <a16:creationId xmlns:a16="http://schemas.microsoft.com/office/drawing/2014/main" id="{F12F053B-1DB3-469D-9CB1-E7AF5753C8AD}"/>
                        </a:ext>
                      </a:extLst>
                    </p:cNvPr>
                    <p:cNvSpPr>
                      <a:spLocks noRot="1" noChangeAspect="1" noMove="1" noResize="1" noEditPoints="1" noAdjustHandles="1" noChangeArrowheads="1" noChangeShapeType="1" noTextEdit="1"/>
                    </p:cNvSpPr>
                    <p:nvPr/>
                  </p:nvSpPr>
                  <p:spPr>
                    <a:xfrm rot="16200000">
                      <a:off x="2849502" y="1113201"/>
                      <a:ext cx="655778" cy="812916"/>
                    </a:xfrm>
                    <a:prstGeom prst="rect">
                      <a:avLst/>
                    </a:prstGeom>
                    <a:blipFill>
                      <a:blip r:embed="rId11"/>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2FD4341A-AF96-455E-998C-6EC1B0013764}"/>
                      </a:ext>
                    </a:extLst>
                  </p:cNvPr>
                  <p:cNvSpPr/>
                  <p:nvPr/>
                </p:nvSpPr>
                <p:spPr>
                  <a:xfrm>
                    <a:off x="2856000" y="4752257"/>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a:p>
                </p:txBody>
              </p:sp>
            </mc:Choice>
            <mc:Fallback xmlns="">
              <p:sp>
                <p:nvSpPr>
                  <p:cNvPr id="22" name="Rectangle 21">
                    <a:extLst>
                      <a:ext uri="{FF2B5EF4-FFF2-40B4-BE49-F238E27FC236}">
                        <a16:creationId xmlns:a16="http://schemas.microsoft.com/office/drawing/2014/main" id="{2FD4341A-AF96-455E-998C-6EC1B0013764}"/>
                      </a:ext>
                    </a:extLst>
                  </p:cNvPr>
                  <p:cNvSpPr>
                    <a:spLocks noRot="1" noChangeAspect="1" noMove="1" noResize="1" noEditPoints="1" noAdjustHandles="1" noChangeArrowheads="1" noChangeShapeType="1" noTextEdit="1"/>
                  </p:cNvSpPr>
                  <p:nvPr/>
                </p:nvSpPr>
                <p:spPr>
                  <a:xfrm>
                    <a:off x="2856000" y="4752257"/>
                    <a:ext cx="556563" cy="584775"/>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Rectangle 22">
                    <a:extLst>
                      <a:ext uri="{FF2B5EF4-FFF2-40B4-BE49-F238E27FC236}">
                        <a16:creationId xmlns:a16="http://schemas.microsoft.com/office/drawing/2014/main" id="{CA8CD72B-8115-4A2F-8337-9D939A661012}"/>
                      </a:ext>
                    </a:extLst>
                  </p:cNvPr>
                  <p:cNvSpPr/>
                  <p:nvPr/>
                </p:nvSpPr>
                <p:spPr>
                  <a:xfrm>
                    <a:off x="2216753" y="4449006"/>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a:p>
                </p:txBody>
              </p:sp>
            </mc:Choice>
            <mc:Fallback xmlns="">
              <p:sp>
                <p:nvSpPr>
                  <p:cNvPr id="23" name="Rectangle 22">
                    <a:extLst>
                      <a:ext uri="{FF2B5EF4-FFF2-40B4-BE49-F238E27FC236}">
                        <a16:creationId xmlns:a16="http://schemas.microsoft.com/office/drawing/2014/main" id="{CA8CD72B-8115-4A2F-8337-9D939A661012}"/>
                      </a:ext>
                    </a:extLst>
                  </p:cNvPr>
                  <p:cNvSpPr>
                    <a:spLocks noRot="1" noChangeAspect="1" noMove="1" noResize="1" noEditPoints="1" noAdjustHandles="1" noChangeArrowheads="1" noChangeShapeType="1" noTextEdit="1"/>
                  </p:cNvSpPr>
                  <p:nvPr/>
                </p:nvSpPr>
                <p:spPr>
                  <a:xfrm>
                    <a:off x="2216753" y="4449006"/>
                    <a:ext cx="556563" cy="584775"/>
                  </a:xfrm>
                  <a:prstGeom prst="rect">
                    <a:avLst/>
                  </a:prstGeom>
                  <a:blipFill>
                    <a:blip r:embed="rId13"/>
                    <a:stretch>
                      <a:fillRect/>
                    </a:stretch>
                  </a:blipFill>
                </p:spPr>
                <p:txBody>
                  <a:bodyPr/>
                  <a:lstStyle/>
                  <a:p>
                    <a:r>
                      <a:rPr lang="en-US">
                        <a:noFill/>
                      </a:rPr>
                      <a:t> </a:t>
                    </a:r>
                  </a:p>
                </p:txBody>
              </p:sp>
            </mc:Fallback>
          </mc:AlternateContent>
          <p:grpSp>
            <p:nvGrpSpPr>
              <p:cNvPr id="24" name="Group 23">
                <a:extLst>
                  <a:ext uri="{FF2B5EF4-FFF2-40B4-BE49-F238E27FC236}">
                    <a16:creationId xmlns:a16="http://schemas.microsoft.com/office/drawing/2014/main" id="{5731C578-94DD-4C04-8937-DF53EB7CB3B8}"/>
                  </a:ext>
                </a:extLst>
              </p:cNvPr>
              <p:cNvGrpSpPr/>
              <p:nvPr/>
            </p:nvGrpSpPr>
            <p:grpSpPr>
              <a:xfrm>
                <a:off x="1278353" y="4035804"/>
                <a:ext cx="774511" cy="569387"/>
                <a:chOff x="2770933" y="1191770"/>
                <a:chExt cx="1076675" cy="655778"/>
              </a:xfrm>
            </p:grpSpPr>
            <mc:AlternateContent xmlns:mc="http://schemas.openxmlformats.org/markup-compatibility/2006" xmlns:a14="http://schemas.microsoft.com/office/drawing/2010/main">
              <mc:Choice Requires="a14">
                <p:sp>
                  <p:nvSpPr>
                    <p:cNvPr id="50" name="Rectangle 49">
                      <a:extLst>
                        <a:ext uri="{FF2B5EF4-FFF2-40B4-BE49-F238E27FC236}">
                          <a16:creationId xmlns:a16="http://schemas.microsoft.com/office/drawing/2014/main" id="{6644013F-F559-495A-B30F-78D8CB358327}"/>
                        </a:ext>
                      </a:extLst>
                    </p:cNvPr>
                    <p:cNvSpPr/>
                    <p:nvPr/>
                  </p:nvSpPr>
                  <p:spPr>
                    <a:xfrm rot="5400000">
                      <a:off x="3113261" y="1113200"/>
                      <a:ext cx="655778" cy="812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0" name="Rectangle 49">
                      <a:extLst>
                        <a:ext uri="{FF2B5EF4-FFF2-40B4-BE49-F238E27FC236}">
                          <a16:creationId xmlns:a16="http://schemas.microsoft.com/office/drawing/2014/main" id="{6644013F-F559-495A-B30F-78D8CB358327}"/>
                        </a:ext>
                      </a:extLst>
                    </p:cNvPr>
                    <p:cNvSpPr>
                      <a:spLocks noRot="1" noChangeAspect="1" noMove="1" noResize="1" noEditPoints="1" noAdjustHandles="1" noChangeArrowheads="1" noChangeShapeType="1" noTextEdit="1"/>
                    </p:cNvSpPr>
                    <p:nvPr/>
                  </p:nvSpPr>
                  <p:spPr>
                    <a:xfrm rot="5400000">
                      <a:off x="3113261" y="1113200"/>
                      <a:ext cx="655778" cy="812917"/>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F8F89C85-B85A-4B47-AF86-485B43E15168}"/>
                        </a:ext>
                      </a:extLst>
                    </p:cNvPr>
                    <p:cNvSpPr/>
                    <p:nvPr/>
                  </p:nvSpPr>
                  <p:spPr>
                    <a:xfrm rot="16200000">
                      <a:off x="2849502"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51" name="Rectangle 50">
                      <a:extLst>
                        <a:ext uri="{FF2B5EF4-FFF2-40B4-BE49-F238E27FC236}">
                          <a16:creationId xmlns:a16="http://schemas.microsoft.com/office/drawing/2014/main" id="{F8F89C85-B85A-4B47-AF86-485B43E15168}"/>
                        </a:ext>
                      </a:extLst>
                    </p:cNvPr>
                    <p:cNvSpPr>
                      <a:spLocks noRot="1" noChangeAspect="1" noMove="1" noResize="1" noEditPoints="1" noAdjustHandles="1" noChangeArrowheads="1" noChangeShapeType="1" noTextEdit="1"/>
                    </p:cNvSpPr>
                    <p:nvPr/>
                  </p:nvSpPr>
                  <p:spPr>
                    <a:xfrm rot="16200000">
                      <a:off x="2849502" y="1113201"/>
                      <a:ext cx="655778" cy="812916"/>
                    </a:xfrm>
                    <a:prstGeom prst="rect">
                      <a:avLst/>
                    </a:prstGeom>
                    <a:blipFill>
                      <a:blip r:embed="rId15"/>
                      <a:stretch>
                        <a:fillRect/>
                      </a:stretch>
                    </a:blipFill>
                  </p:spPr>
                  <p:txBody>
                    <a:bodyPr/>
                    <a:lstStyle/>
                    <a:p>
                      <a:r>
                        <a:rPr lang="en-US">
                          <a:noFill/>
                        </a:rPr>
                        <a:t> </a:t>
                      </a:r>
                    </a:p>
                  </p:txBody>
                </p:sp>
              </mc:Fallback>
            </mc:AlternateContent>
          </p:grpSp>
          <p:sp>
            <p:nvSpPr>
              <p:cNvPr id="25" name="Rectangle 24">
                <a:extLst>
                  <a:ext uri="{FF2B5EF4-FFF2-40B4-BE49-F238E27FC236}">
                    <a16:creationId xmlns:a16="http://schemas.microsoft.com/office/drawing/2014/main" id="{4874A139-CC95-4F33-AFA5-2F0D43B905C1}"/>
                  </a:ext>
                </a:extLst>
              </p:cNvPr>
              <p:cNvSpPr/>
              <p:nvPr/>
            </p:nvSpPr>
            <p:spPr>
              <a:xfrm>
                <a:off x="1739243" y="5191429"/>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26" name="Rectangle 25">
                <a:extLst>
                  <a:ext uri="{FF2B5EF4-FFF2-40B4-BE49-F238E27FC236}">
                    <a16:creationId xmlns:a16="http://schemas.microsoft.com/office/drawing/2014/main" id="{B6815A0B-04D0-411E-8C04-30865B07DD20}"/>
                  </a:ext>
                </a:extLst>
              </p:cNvPr>
              <p:cNvSpPr/>
              <p:nvPr/>
            </p:nvSpPr>
            <p:spPr>
              <a:xfrm>
                <a:off x="2614816" y="5212490"/>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27" name="Rectangle 26">
                <a:extLst>
                  <a:ext uri="{FF2B5EF4-FFF2-40B4-BE49-F238E27FC236}">
                    <a16:creationId xmlns:a16="http://schemas.microsoft.com/office/drawing/2014/main" id="{908A3269-ACA9-4C99-8421-ADA465B363D5}"/>
                  </a:ext>
                </a:extLst>
              </p:cNvPr>
              <p:cNvSpPr/>
              <p:nvPr/>
            </p:nvSpPr>
            <p:spPr>
              <a:xfrm>
                <a:off x="3431639" y="5199877"/>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28" name="Rectangle 27">
                <a:extLst>
                  <a:ext uri="{FF2B5EF4-FFF2-40B4-BE49-F238E27FC236}">
                    <a16:creationId xmlns:a16="http://schemas.microsoft.com/office/drawing/2014/main" id="{97C57226-98C1-4338-B7E7-C49F47F8697D}"/>
                  </a:ext>
                </a:extLst>
              </p:cNvPr>
              <p:cNvSpPr/>
              <p:nvPr/>
            </p:nvSpPr>
            <p:spPr>
              <a:xfrm>
                <a:off x="1523113" y="4254015"/>
                <a:ext cx="1152495" cy="400110"/>
              </a:xfrm>
              <a:prstGeom prst="rect">
                <a:avLst/>
              </a:prstGeom>
            </p:spPr>
            <p:txBody>
              <a:bodyPr wrap="none">
                <a:spAutoFit/>
              </a:bodyPr>
              <a:lstStyle/>
              <a:p>
                <a:r>
                  <a:rPr lang="en-US" sz="2000" baseline="-25000"/>
                  <a:t>_customer_sk</a:t>
                </a:r>
                <a:endParaRPr lang="en-US" sz="2000"/>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3AF1A7A9-773C-4778-BBA3-60363CF8D124}"/>
                      </a:ext>
                    </a:extLst>
                  </p:cNvPr>
                  <p:cNvSpPr txBox="1"/>
                  <p:nvPr/>
                </p:nvSpPr>
                <p:spPr>
                  <a:xfrm>
                    <a:off x="2785944" y="5909983"/>
                    <a:ext cx="34342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𝜎</m:t>
                          </m:r>
                        </m:oMath>
                      </m:oMathPara>
                    </a14:m>
                    <a:endParaRPr lang="en-US" sz="1000"/>
                  </a:p>
                </p:txBody>
              </p:sp>
            </mc:Choice>
            <mc:Fallback xmlns="">
              <p:sp>
                <p:nvSpPr>
                  <p:cNvPr id="29" name="TextBox 28">
                    <a:extLst>
                      <a:ext uri="{FF2B5EF4-FFF2-40B4-BE49-F238E27FC236}">
                        <a16:creationId xmlns:a16="http://schemas.microsoft.com/office/drawing/2014/main" id="{3AF1A7A9-773C-4778-BBA3-60363CF8D124}"/>
                      </a:ext>
                    </a:extLst>
                  </p:cNvPr>
                  <p:cNvSpPr txBox="1">
                    <a:spLocks noRot="1" noChangeAspect="1" noMove="1" noResize="1" noEditPoints="1" noAdjustHandles="1" noChangeArrowheads="1" noChangeShapeType="1" noTextEdit="1"/>
                  </p:cNvSpPr>
                  <p:nvPr/>
                </p:nvSpPr>
                <p:spPr>
                  <a:xfrm>
                    <a:off x="2785944" y="5909983"/>
                    <a:ext cx="343427" cy="492443"/>
                  </a:xfrm>
                  <a:prstGeom prst="rect">
                    <a:avLst/>
                  </a:prstGeom>
                  <a:blipFill>
                    <a:blip r:embed="rId16"/>
                    <a:stretch>
                      <a:fillRect/>
                    </a:stretch>
                  </a:blipFill>
                </p:spPr>
                <p:txBody>
                  <a:bodyPr/>
                  <a:lstStyle/>
                  <a:p>
                    <a:r>
                      <a:rPr lang="en-US">
                        <a:noFill/>
                      </a:rPr>
                      <a:t> </a:t>
                    </a:r>
                  </a:p>
                </p:txBody>
              </p:sp>
            </mc:Fallback>
          </mc:AlternateContent>
          <p:sp>
            <p:nvSpPr>
              <p:cNvPr id="30" name="TextBox 29">
                <a:extLst>
                  <a:ext uri="{FF2B5EF4-FFF2-40B4-BE49-F238E27FC236}">
                    <a16:creationId xmlns:a16="http://schemas.microsoft.com/office/drawing/2014/main" id="{A9519BB3-954B-427C-BECA-7D1F6D3D5EF9}"/>
                  </a:ext>
                </a:extLst>
              </p:cNvPr>
              <p:cNvSpPr txBox="1"/>
              <p:nvPr/>
            </p:nvSpPr>
            <p:spPr>
              <a:xfrm>
                <a:off x="2758011" y="6356658"/>
                <a:ext cx="391454" cy="523220"/>
              </a:xfrm>
              <a:prstGeom prst="rect">
                <a:avLst/>
              </a:prstGeom>
              <a:noFill/>
            </p:spPr>
            <p:txBody>
              <a:bodyPr wrap="none" rtlCol="0">
                <a:spAutoFit/>
              </a:bodyPr>
              <a:lstStyle/>
              <a:p>
                <a:r>
                  <a:rPr lang="en-US" sz="2800">
                    <a:latin typeface="Georgia" panose="02040502050405020303" pitchFamily="18" charset="0"/>
                  </a:rPr>
                  <a:t>d</a:t>
                </a:r>
              </a:p>
            </p:txBody>
          </p:sp>
          <p:cxnSp>
            <p:nvCxnSpPr>
              <p:cNvPr id="31" name="Straight Connector 30">
                <a:extLst>
                  <a:ext uri="{FF2B5EF4-FFF2-40B4-BE49-F238E27FC236}">
                    <a16:creationId xmlns:a16="http://schemas.microsoft.com/office/drawing/2014/main" id="{DA796406-FBEA-44D6-A791-02AFADED9311}"/>
                  </a:ext>
                </a:extLst>
              </p:cNvPr>
              <p:cNvCxnSpPr>
                <a:cxnSpLocks/>
              </p:cNvCxnSpPr>
              <p:nvPr/>
            </p:nvCxnSpPr>
            <p:spPr>
              <a:xfrm>
                <a:off x="2959952" y="6307686"/>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57E9A8-1001-4D8C-8B33-42EAB5E0449B}"/>
                  </a:ext>
                </a:extLst>
              </p:cNvPr>
              <p:cNvCxnSpPr>
                <a:cxnSpLocks/>
              </p:cNvCxnSpPr>
              <p:nvPr/>
            </p:nvCxnSpPr>
            <p:spPr>
              <a:xfrm>
                <a:off x="3805541" y="5569209"/>
                <a:ext cx="73751" cy="170718"/>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ED8EB5F-0A08-4FE6-9135-D2984EF01AE3}"/>
                  </a:ext>
                </a:extLst>
              </p:cNvPr>
              <p:cNvCxnSpPr>
                <a:cxnSpLocks/>
              </p:cNvCxnSpPr>
              <p:nvPr/>
            </p:nvCxnSpPr>
            <p:spPr>
              <a:xfrm>
                <a:off x="2890493" y="5581463"/>
                <a:ext cx="108287" cy="458666"/>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401A700-6FDD-46BD-9FE2-6D65B36752C4}"/>
                  </a:ext>
                </a:extLst>
              </p:cNvPr>
              <p:cNvCxnSpPr>
                <a:cxnSpLocks/>
              </p:cNvCxnSpPr>
              <p:nvPr/>
            </p:nvCxnSpPr>
            <p:spPr>
              <a:xfrm flipH="1">
                <a:off x="1595367" y="5440198"/>
                <a:ext cx="92720" cy="28787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4960BC2-6072-4C28-931E-2F55CD3225FB}"/>
                  </a:ext>
                </a:extLst>
              </p:cNvPr>
              <p:cNvCxnSpPr>
                <a:cxnSpLocks/>
              </p:cNvCxnSpPr>
              <p:nvPr/>
            </p:nvCxnSpPr>
            <p:spPr>
              <a:xfrm flipH="1">
                <a:off x="2467597" y="5485641"/>
                <a:ext cx="92720" cy="28787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561FE4C-4901-4843-8006-3C1073616A1B}"/>
                  </a:ext>
                </a:extLst>
              </p:cNvPr>
              <p:cNvCxnSpPr>
                <a:cxnSpLocks/>
              </p:cNvCxnSpPr>
              <p:nvPr/>
            </p:nvCxnSpPr>
            <p:spPr>
              <a:xfrm flipH="1">
                <a:off x="3051511" y="5472965"/>
                <a:ext cx="383742" cy="547368"/>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01CF225-49A9-4102-92DE-446FB65801BB}"/>
                  </a:ext>
                </a:extLst>
              </p:cNvPr>
              <p:cNvCxnSpPr>
                <a:cxnSpLocks/>
              </p:cNvCxnSpPr>
              <p:nvPr/>
            </p:nvCxnSpPr>
            <p:spPr>
              <a:xfrm>
                <a:off x="1203151" y="5004228"/>
                <a:ext cx="87912" cy="20826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0F80B23-E524-4544-80D0-C5615201F89C}"/>
                  </a:ext>
                </a:extLst>
              </p:cNvPr>
              <p:cNvCxnSpPr>
                <a:cxnSpLocks/>
              </p:cNvCxnSpPr>
              <p:nvPr/>
            </p:nvCxnSpPr>
            <p:spPr>
              <a:xfrm flipH="1">
                <a:off x="702346" y="4982596"/>
                <a:ext cx="78111" cy="14331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B4E54D3-44A2-4FB6-AE82-C8A24A3FB4D6}"/>
                  </a:ext>
                </a:extLst>
              </p:cNvPr>
              <p:cNvCxnSpPr>
                <a:cxnSpLocks/>
              </p:cNvCxnSpPr>
              <p:nvPr/>
            </p:nvCxnSpPr>
            <p:spPr>
              <a:xfrm flipH="1">
                <a:off x="466030" y="5409276"/>
                <a:ext cx="78111" cy="14331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5A5B286-3302-4B3E-84BF-34A9E0795330}"/>
                  </a:ext>
                </a:extLst>
              </p:cNvPr>
              <p:cNvCxnSpPr>
                <a:cxnSpLocks/>
              </p:cNvCxnSpPr>
              <p:nvPr/>
            </p:nvCxnSpPr>
            <p:spPr>
              <a:xfrm>
                <a:off x="869665" y="5417785"/>
                <a:ext cx="69039" cy="14389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1D1CEEC-0E06-49C4-820A-CC08BDEF6324}"/>
                  </a:ext>
                </a:extLst>
              </p:cNvPr>
              <p:cNvCxnSpPr>
                <a:cxnSpLocks/>
              </p:cNvCxnSpPr>
              <p:nvPr/>
            </p:nvCxnSpPr>
            <p:spPr>
              <a:xfrm flipH="1">
                <a:off x="1079574" y="4495739"/>
                <a:ext cx="331192" cy="20820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5E5122F-453A-47DF-AB2B-E525B3D17B36}"/>
                  </a:ext>
                </a:extLst>
              </p:cNvPr>
              <p:cNvCxnSpPr>
                <a:cxnSpLocks/>
              </p:cNvCxnSpPr>
              <p:nvPr/>
            </p:nvCxnSpPr>
            <p:spPr>
              <a:xfrm flipH="1">
                <a:off x="1960481" y="4924001"/>
                <a:ext cx="338820" cy="208624"/>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A60E8E-7766-4145-8D12-E00187F71999}"/>
                  </a:ext>
                </a:extLst>
              </p:cNvPr>
              <p:cNvCxnSpPr>
                <a:cxnSpLocks/>
              </p:cNvCxnSpPr>
              <p:nvPr/>
            </p:nvCxnSpPr>
            <p:spPr>
              <a:xfrm flipH="1">
                <a:off x="2714262" y="5010182"/>
                <a:ext cx="208096" cy="12244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0A7C1EC8-AB8A-4D7D-A287-0DB6299144B1}"/>
                  </a:ext>
                </a:extLst>
              </p:cNvPr>
              <p:cNvCxnSpPr>
                <a:cxnSpLocks/>
              </p:cNvCxnSpPr>
              <p:nvPr/>
            </p:nvCxnSpPr>
            <p:spPr>
              <a:xfrm>
                <a:off x="3252408" y="5018814"/>
                <a:ext cx="230078" cy="12096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6C10956-BB39-4A1C-9EDC-9B7C237CAB15}"/>
                  </a:ext>
                </a:extLst>
              </p:cNvPr>
              <p:cNvCxnSpPr>
                <a:cxnSpLocks/>
              </p:cNvCxnSpPr>
              <p:nvPr/>
            </p:nvCxnSpPr>
            <p:spPr>
              <a:xfrm>
                <a:off x="2594338" y="4770364"/>
                <a:ext cx="328020" cy="153637"/>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12A5465-B0B4-48D2-9BEF-556C75C61FA0}"/>
                  </a:ext>
                </a:extLst>
              </p:cNvPr>
              <p:cNvCxnSpPr>
                <a:cxnSpLocks/>
              </p:cNvCxnSpPr>
              <p:nvPr/>
            </p:nvCxnSpPr>
            <p:spPr>
              <a:xfrm>
                <a:off x="2166752" y="4601042"/>
                <a:ext cx="180035" cy="10290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A132855-AC2E-4759-8FA2-2D17AAB38DBA}"/>
                  </a:ext>
                </a:extLst>
              </p:cNvPr>
              <p:cNvCxnSpPr>
                <a:cxnSpLocks/>
              </p:cNvCxnSpPr>
              <p:nvPr/>
            </p:nvCxnSpPr>
            <p:spPr>
              <a:xfrm flipH="1">
                <a:off x="1688087" y="3929653"/>
                <a:ext cx="2" cy="239337"/>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48" name="Freeform 322">
                <a:extLst>
                  <a:ext uri="{FF2B5EF4-FFF2-40B4-BE49-F238E27FC236}">
                    <a16:creationId xmlns:a16="http://schemas.microsoft.com/office/drawing/2014/main" id="{F5BDE264-2D3F-4A80-8358-6A7C40725631}"/>
                  </a:ext>
                </a:extLst>
              </p:cNvPr>
              <p:cNvSpPr/>
              <p:nvPr/>
            </p:nvSpPr>
            <p:spPr>
              <a:xfrm>
                <a:off x="2521908" y="5408678"/>
                <a:ext cx="317429" cy="496447"/>
              </a:xfrm>
              <a:custGeom>
                <a:avLst/>
                <a:gdLst>
                  <a:gd name="connsiteX0" fmla="*/ 431074 w 431074"/>
                  <a:gd name="connsiteY0" fmla="*/ 339654 h 352717"/>
                  <a:gd name="connsiteX1" fmla="*/ 195943 w 431074"/>
                  <a:gd name="connsiteY1" fmla="*/ 20 h 352717"/>
                  <a:gd name="connsiteX2" fmla="*/ 0 w 431074"/>
                  <a:gd name="connsiteY2" fmla="*/ 352717 h 352717"/>
                  <a:gd name="connsiteX3" fmla="*/ 0 w 431074"/>
                  <a:gd name="connsiteY3" fmla="*/ 352717 h 352717"/>
                </a:gdLst>
                <a:ahLst/>
                <a:cxnLst>
                  <a:cxn ang="0">
                    <a:pos x="connsiteX0" y="connsiteY0"/>
                  </a:cxn>
                  <a:cxn ang="0">
                    <a:pos x="connsiteX1" y="connsiteY1"/>
                  </a:cxn>
                  <a:cxn ang="0">
                    <a:pos x="connsiteX2" y="connsiteY2"/>
                  </a:cxn>
                  <a:cxn ang="0">
                    <a:pos x="connsiteX3" y="connsiteY3"/>
                  </a:cxn>
                </a:cxnLst>
                <a:rect l="l" t="t" r="r" b="b"/>
                <a:pathLst>
                  <a:path w="431074" h="352717">
                    <a:moveTo>
                      <a:pt x="431074" y="339654"/>
                    </a:moveTo>
                    <a:cubicBezTo>
                      <a:pt x="349431" y="168748"/>
                      <a:pt x="267789" y="-2157"/>
                      <a:pt x="195943" y="20"/>
                    </a:cubicBezTo>
                    <a:cubicBezTo>
                      <a:pt x="124097" y="2197"/>
                      <a:pt x="0" y="352717"/>
                      <a:pt x="0" y="352717"/>
                    </a:cubicBezTo>
                    <a:lnTo>
                      <a:pt x="0" y="352717"/>
                    </a:lnTo>
                  </a:path>
                </a:pathLst>
              </a:custGeom>
              <a:noFill/>
              <a:ln w="38100">
                <a:solidFill>
                  <a:srgbClr val="C00000"/>
                </a:solidFill>
                <a:prstDash val="sysDot"/>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9" name="Freeform 323">
                <a:extLst>
                  <a:ext uri="{FF2B5EF4-FFF2-40B4-BE49-F238E27FC236}">
                    <a16:creationId xmlns:a16="http://schemas.microsoft.com/office/drawing/2014/main" id="{8120B122-C7B5-4C33-AEA5-FCDE164C9573}"/>
                  </a:ext>
                </a:extLst>
              </p:cNvPr>
              <p:cNvSpPr/>
              <p:nvPr/>
            </p:nvSpPr>
            <p:spPr>
              <a:xfrm>
                <a:off x="3301768" y="5399332"/>
                <a:ext cx="530321" cy="486356"/>
              </a:xfrm>
              <a:custGeom>
                <a:avLst/>
                <a:gdLst>
                  <a:gd name="connsiteX0" fmla="*/ 431074 w 431074"/>
                  <a:gd name="connsiteY0" fmla="*/ 339654 h 352717"/>
                  <a:gd name="connsiteX1" fmla="*/ 195943 w 431074"/>
                  <a:gd name="connsiteY1" fmla="*/ 20 h 352717"/>
                  <a:gd name="connsiteX2" fmla="*/ 0 w 431074"/>
                  <a:gd name="connsiteY2" fmla="*/ 352717 h 352717"/>
                  <a:gd name="connsiteX3" fmla="*/ 0 w 431074"/>
                  <a:gd name="connsiteY3" fmla="*/ 352717 h 352717"/>
                </a:gdLst>
                <a:ahLst/>
                <a:cxnLst>
                  <a:cxn ang="0">
                    <a:pos x="connsiteX0" y="connsiteY0"/>
                  </a:cxn>
                  <a:cxn ang="0">
                    <a:pos x="connsiteX1" y="connsiteY1"/>
                  </a:cxn>
                  <a:cxn ang="0">
                    <a:pos x="connsiteX2" y="connsiteY2"/>
                  </a:cxn>
                  <a:cxn ang="0">
                    <a:pos x="connsiteX3" y="connsiteY3"/>
                  </a:cxn>
                </a:cxnLst>
                <a:rect l="l" t="t" r="r" b="b"/>
                <a:pathLst>
                  <a:path w="431074" h="352717">
                    <a:moveTo>
                      <a:pt x="431074" y="339654"/>
                    </a:moveTo>
                    <a:cubicBezTo>
                      <a:pt x="349431" y="168748"/>
                      <a:pt x="267789" y="-2157"/>
                      <a:pt x="195943" y="20"/>
                    </a:cubicBezTo>
                    <a:cubicBezTo>
                      <a:pt x="124097" y="2197"/>
                      <a:pt x="0" y="352717"/>
                      <a:pt x="0" y="352717"/>
                    </a:cubicBezTo>
                    <a:lnTo>
                      <a:pt x="0" y="352717"/>
                    </a:lnTo>
                  </a:path>
                </a:pathLst>
              </a:custGeom>
              <a:noFill/>
              <a:ln w="38100">
                <a:solidFill>
                  <a:srgbClr val="C00000"/>
                </a:solidFill>
                <a:prstDash val="sysDot"/>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sp>
          <p:nvSpPr>
            <p:cNvPr id="9" name="Freeform: Shape 8">
              <a:extLst>
                <a:ext uri="{FF2B5EF4-FFF2-40B4-BE49-F238E27FC236}">
                  <a16:creationId xmlns:a16="http://schemas.microsoft.com/office/drawing/2014/main" id="{6E0E9410-69C6-42E1-AF0F-8B9D6F9AE334}"/>
                </a:ext>
              </a:extLst>
            </p:cNvPr>
            <p:cNvSpPr/>
            <p:nvPr/>
          </p:nvSpPr>
          <p:spPr>
            <a:xfrm>
              <a:off x="5957289" y="1812374"/>
              <a:ext cx="865121" cy="740531"/>
            </a:xfrm>
            <a:custGeom>
              <a:avLst/>
              <a:gdLst>
                <a:gd name="connsiteX0" fmla="*/ 0 w 865121"/>
                <a:gd name="connsiteY0" fmla="*/ 0 h 740531"/>
                <a:gd name="connsiteX1" fmla="*/ 158788 w 865121"/>
                <a:gd name="connsiteY1" fmla="*/ 514692 h 740531"/>
                <a:gd name="connsiteX2" fmla="*/ 323051 w 865121"/>
                <a:gd name="connsiteY2" fmla="*/ 739185 h 740531"/>
                <a:gd name="connsiteX3" fmla="*/ 865121 w 865121"/>
                <a:gd name="connsiteY3" fmla="*/ 591348 h 740531"/>
              </a:gdLst>
              <a:ahLst/>
              <a:cxnLst>
                <a:cxn ang="0">
                  <a:pos x="connsiteX0" y="connsiteY0"/>
                </a:cxn>
                <a:cxn ang="0">
                  <a:pos x="connsiteX1" y="connsiteY1"/>
                </a:cxn>
                <a:cxn ang="0">
                  <a:pos x="connsiteX2" y="connsiteY2"/>
                </a:cxn>
                <a:cxn ang="0">
                  <a:pos x="connsiteX3" y="connsiteY3"/>
                </a:cxn>
              </a:cxnLst>
              <a:rect l="l" t="t" r="r" b="b"/>
              <a:pathLst>
                <a:path w="865121" h="740531">
                  <a:moveTo>
                    <a:pt x="0" y="0"/>
                  </a:moveTo>
                  <a:cubicBezTo>
                    <a:pt x="52473" y="195747"/>
                    <a:pt x="104946" y="391494"/>
                    <a:pt x="158788" y="514692"/>
                  </a:cubicBezTo>
                  <a:cubicBezTo>
                    <a:pt x="212630" y="637890"/>
                    <a:pt x="205329" y="726409"/>
                    <a:pt x="323051" y="739185"/>
                  </a:cubicBezTo>
                  <a:cubicBezTo>
                    <a:pt x="440773" y="751961"/>
                    <a:pt x="652947" y="671654"/>
                    <a:pt x="865121" y="591348"/>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01652BFF-1B9F-4F0D-BC3B-78EF96AD290C}"/>
              </a:ext>
            </a:extLst>
          </p:cNvPr>
          <p:cNvGrpSpPr/>
          <p:nvPr/>
        </p:nvGrpSpPr>
        <p:grpSpPr>
          <a:xfrm>
            <a:off x="7969738" y="99930"/>
            <a:ext cx="4039332" cy="3228778"/>
            <a:chOff x="7958699" y="314739"/>
            <a:chExt cx="4039332" cy="3228778"/>
          </a:xfrm>
        </p:grpSpPr>
        <p:grpSp>
          <p:nvGrpSpPr>
            <p:cNvPr id="63" name="Group 62">
              <a:extLst>
                <a:ext uri="{FF2B5EF4-FFF2-40B4-BE49-F238E27FC236}">
                  <a16:creationId xmlns:a16="http://schemas.microsoft.com/office/drawing/2014/main" id="{F43F469E-3F40-4962-96C0-00E090AAC4C1}"/>
                </a:ext>
              </a:extLst>
            </p:cNvPr>
            <p:cNvGrpSpPr/>
            <p:nvPr/>
          </p:nvGrpSpPr>
          <p:grpSpPr>
            <a:xfrm>
              <a:off x="9986436" y="1945966"/>
              <a:ext cx="513653" cy="489275"/>
              <a:chOff x="4411048" y="2482384"/>
              <a:chExt cx="513653" cy="489275"/>
            </a:xfrm>
          </p:grpSpPr>
          <mc:AlternateContent xmlns:mc="http://schemas.openxmlformats.org/markup-compatibility/2006" xmlns:a14="http://schemas.microsoft.com/office/drawing/2010/main">
            <mc:Choice Requires="a14">
              <p:sp>
                <p:nvSpPr>
                  <p:cNvPr id="137" name="TextBox 136">
                    <a:extLst>
                      <a:ext uri="{FF2B5EF4-FFF2-40B4-BE49-F238E27FC236}">
                        <a16:creationId xmlns:a16="http://schemas.microsoft.com/office/drawing/2014/main" id="{8AE6EFBF-ACE2-445A-AFE1-0AEC0C760426}"/>
                      </a:ext>
                    </a:extLst>
                  </p:cNvPr>
                  <p:cNvSpPr txBox="1"/>
                  <p:nvPr/>
                </p:nvSpPr>
                <p:spPr>
                  <a:xfrm>
                    <a:off x="4411048" y="2482384"/>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137" name="TextBox 136">
                    <a:extLst>
                      <a:ext uri="{FF2B5EF4-FFF2-40B4-BE49-F238E27FC236}">
                        <a16:creationId xmlns:a16="http://schemas.microsoft.com/office/drawing/2014/main" id="{8AE6EFBF-ACE2-445A-AFE1-0AEC0C760426}"/>
                      </a:ext>
                    </a:extLst>
                  </p:cNvPr>
                  <p:cNvSpPr txBox="1">
                    <a:spLocks noRot="1" noChangeAspect="1" noMove="1" noResize="1" noEditPoints="1" noAdjustHandles="1" noChangeArrowheads="1" noChangeShapeType="1" noTextEdit="1"/>
                  </p:cNvSpPr>
                  <p:nvPr/>
                </p:nvSpPr>
                <p:spPr>
                  <a:xfrm>
                    <a:off x="4411048" y="2482384"/>
                    <a:ext cx="432811" cy="461665"/>
                  </a:xfrm>
                  <a:prstGeom prst="rect">
                    <a:avLst/>
                  </a:prstGeom>
                  <a:blipFill>
                    <a:blip r:embed="rId17"/>
                    <a:stretch>
                      <a:fillRect b="-10526"/>
                    </a:stretch>
                  </a:blipFill>
                </p:spPr>
                <p:txBody>
                  <a:bodyPr/>
                  <a:lstStyle/>
                  <a:p>
                    <a:r>
                      <a:rPr lang="en-US">
                        <a:noFill/>
                      </a:rPr>
                      <a:t> </a:t>
                    </a:r>
                  </a:p>
                </p:txBody>
              </p:sp>
            </mc:Fallback>
          </mc:AlternateContent>
          <p:sp>
            <p:nvSpPr>
              <p:cNvPr id="138" name="TextBox 137">
                <a:extLst>
                  <a:ext uri="{FF2B5EF4-FFF2-40B4-BE49-F238E27FC236}">
                    <a16:creationId xmlns:a16="http://schemas.microsoft.com/office/drawing/2014/main" id="{82273F8C-2FB3-459F-A005-FBE1B3B7183B}"/>
                  </a:ext>
                </a:extLst>
              </p:cNvPr>
              <p:cNvSpPr txBox="1"/>
              <p:nvPr/>
            </p:nvSpPr>
            <p:spPr>
              <a:xfrm>
                <a:off x="4581337" y="2663882"/>
                <a:ext cx="343364" cy="307777"/>
              </a:xfrm>
              <a:prstGeom prst="rect">
                <a:avLst/>
              </a:prstGeom>
              <a:noFill/>
            </p:spPr>
            <p:txBody>
              <a:bodyPr wrap="none" rtlCol="0">
                <a:spAutoFit/>
              </a:bodyPr>
              <a:lstStyle/>
              <a:p>
                <a:r>
                  <a:rPr lang="en-US" sz="1400" err="1">
                    <a:latin typeface="Georgia" panose="02040502050405020303" pitchFamily="18" charset="0"/>
                  </a:rPr>
                  <a:t>cs</a:t>
                </a:r>
                <a:endParaRPr lang="en-US" sz="1400">
                  <a:latin typeface="Georgia" panose="02040502050405020303" pitchFamily="18" charset="0"/>
                </a:endParaRPr>
              </a:p>
            </p:txBody>
          </p:sp>
        </p:grpSp>
        <p:grpSp>
          <p:nvGrpSpPr>
            <p:cNvPr id="64" name="Group 63">
              <a:extLst>
                <a:ext uri="{FF2B5EF4-FFF2-40B4-BE49-F238E27FC236}">
                  <a16:creationId xmlns:a16="http://schemas.microsoft.com/office/drawing/2014/main" id="{C1ED3629-D9CD-4BB0-B3E1-B0CDAB0CB316}"/>
                </a:ext>
              </a:extLst>
            </p:cNvPr>
            <p:cNvGrpSpPr/>
            <p:nvPr/>
          </p:nvGrpSpPr>
          <p:grpSpPr>
            <a:xfrm>
              <a:off x="11350325" y="1966719"/>
              <a:ext cx="564949" cy="489275"/>
              <a:chOff x="4825142" y="2492922"/>
              <a:chExt cx="564949" cy="489275"/>
            </a:xfrm>
          </p:grpSpPr>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BD06901C-907B-4BC3-9F93-E3CFF3C8F7E6}"/>
                      </a:ext>
                    </a:extLst>
                  </p:cNvPr>
                  <p:cNvSpPr txBox="1"/>
                  <p:nvPr/>
                </p:nvSpPr>
                <p:spPr>
                  <a:xfrm>
                    <a:off x="4825142" y="2492922"/>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135" name="TextBox 134">
                    <a:extLst>
                      <a:ext uri="{FF2B5EF4-FFF2-40B4-BE49-F238E27FC236}">
                        <a16:creationId xmlns:a16="http://schemas.microsoft.com/office/drawing/2014/main" id="{BD06901C-907B-4BC3-9F93-E3CFF3C8F7E6}"/>
                      </a:ext>
                    </a:extLst>
                  </p:cNvPr>
                  <p:cNvSpPr txBox="1">
                    <a:spLocks noRot="1" noChangeAspect="1" noMove="1" noResize="1" noEditPoints="1" noAdjustHandles="1" noChangeArrowheads="1" noChangeShapeType="1" noTextEdit="1"/>
                  </p:cNvSpPr>
                  <p:nvPr/>
                </p:nvSpPr>
                <p:spPr>
                  <a:xfrm>
                    <a:off x="4825142" y="2492922"/>
                    <a:ext cx="432811" cy="461665"/>
                  </a:xfrm>
                  <a:prstGeom prst="rect">
                    <a:avLst/>
                  </a:prstGeom>
                  <a:blipFill>
                    <a:blip r:embed="rId18"/>
                    <a:stretch>
                      <a:fillRect b="-11842"/>
                    </a:stretch>
                  </a:blipFill>
                </p:spPr>
                <p:txBody>
                  <a:bodyPr/>
                  <a:lstStyle/>
                  <a:p>
                    <a:r>
                      <a:rPr lang="en-US">
                        <a:noFill/>
                      </a:rPr>
                      <a:t> </a:t>
                    </a:r>
                  </a:p>
                </p:txBody>
              </p:sp>
            </mc:Fallback>
          </mc:AlternateContent>
          <p:sp>
            <p:nvSpPr>
              <p:cNvPr id="136" name="TextBox 135">
                <a:extLst>
                  <a:ext uri="{FF2B5EF4-FFF2-40B4-BE49-F238E27FC236}">
                    <a16:creationId xmlns:a16="http://schemas.microsoft.com/office/drawing/2014/main" id="{8A47345A-75AC-465E-8718-5E630F7F7FF0}"/>
                  </a:ext>
                </a:extLst>
              </p:cNvPr>
              <p:cNvSpPr txBox="1"/>
              <p:nvPr/>
            </p:nvSpPr>
            <p:spPr>
              <a:xfrm>
                <a:off x="4995431" y="2674420"/>
                <a:ext cx="394660" cy="307777"/>
              </a:xfrm>
              <a:prstGeom prst="rect">
                <a:avLst/>
              </a:prstGeom>
              <a:noFill/>
            </p:spPr>
            <p:txBody>
              <a:bodyPr wrap="none" rtlCol="0">
                <a:spAutoFit/>
              </a:bodyPr>
              <a:lstStyle/>
              <a:p>
                <a:r>
                  <a:rPr lang="en-US" sz="1400" err="1">
                    <a:latin typeface="Georgia" panose="02040502050405020303" pitchFamily="18" charset="0"/>
                  </a:rPr>
                  <a:t>ws</a:t>
                </a:r>
                <a:endParaRPr lang="en-US" sz="1400">
                  <a:latin typeface="Georgia" panose="02040502050405020303" pitchFamily="18" charset="0"/>
                </a:endParaRPr>
              </a:p>
            </p:txBody>
          </p:sp>
        </p:grpSp>
        <p:sp>
          <p:nvSpPr>
            <p:cNvPr id="65" name="TextBox 64">
              <a:extLst>
                <a:ext uri="{FF2B5EF4-FFF2-40B4-BE49-F238E27FC236}">
                  <a16:creationId xmlns:a16="http://schemas.microsoft.com/office/drawing/2014/main" id="{EF2D714F-C034-44DC-98D9-3DBA707782F2}"/>
                </a:ext>
              </a:extLst>
            </p:cNvPr>
            <p:cNvSpPr txBox="1"/>
            <p:nvPr/>
          </p:nvSpPr>
          <p:spPr>
            <a:xfrm>
              <a:off x="7958699" y="1802871"/>
              <a:ext cx="554960" cy="523220"/>
            </a:xfrm>
            <a:prstGeom prst="rect">
              <a:avLst/>
            </a:prstGeom>
            <a:noFill/>
          </p:spPr>
          <p:txBody>
            <a:bodyPr wrap="none" rtlCol="0">
              <a:spAutoFit/>
            </a:bodyPr>
            <a:lstStyle/>
            <a:p>
              <a:r>
                <a:rPr lang="en-US" sz="2800">
                  <a:latin typeface="Georgia" panose="02040502050405020303" pitchFamily="18" charset="0"/>
                </a:rPr>
                <a:t>cd</a:t>
              </a:r>
            </a:p>
          </p:txBody>
        </p:sp>
        <p:sp>
          <p:nvSpPr>
            <p:cNvPr id="66" name="TextBox 65">
              <a:extLst>
                <a:ext uri="{FF2B5EF4-FFF2-40B4-BE49-F238E27FC236}">
                  <a16:creationId xmlns:a16="http://schemas.microsoft.com/office/drawing/2014/main" id="{255B3400-23CB-4D74-BD9A-54E7964A7EAF}"/>
                </a:ext>
              </a:extLst>
            </p:cNvPr>
            <p:cNvSpPr txBox="1"/>
            <p:nvPr/>
          </p:nvSpPr>
          <p:spPr>
            <a:xfrm>
              <a:off x="8537268" y="1802871"/>
              <a:ext cx="348172" cy="523220"/>
            </a:xfrm>
            <a:prstGeom prst="rect">
              <a:avLst/>
            </a:prstGeom>
            <a:noFill/>
          </p:spPr>
          <p:txBody>
            <a:bodyPr wrap="none" rtlCol="0">
              <a:spAutoFit/>
            </a:bodyPr>
            <a:lstStyle/>
            <a:p>
              <a:r>
                <a:rPr lang="en-US" sz="2800">
                  <a:latin typeface="Georgia" panose="02040502050405020303" pitchFamily="18" charset="0"/>
                </a:rPr>
                <a:t>c</a:t>
              </a:r>
            </a:p>
          </p:txBody>
        </p:sp>
        <p:sp>
          <p:nvSpPr>
            <p:cNvPr id="67" name="TextBox 66">
              <a:extLst>
                <a:ext uri="{FF2B5EF4-FFF2-40B4-BE49-F238E27FC236}">
                  <a16:creationId xmlns:a16="http://schemas.microsoft.com/office/drawing/2014/main" id="{73AA3469-AEF9-4068-B766-5F0B9968CD03}"/>
                </a:ext>
              </a:extLst>
            </p:cNvPr>
            <p:cNvSpPr txBox="1"/>
            <p:nvPr/>
          </p:nvSpPr>
          <p:spPr>
            <a:xfrm>
              <a:off x="8810948" y="1482112"/>
              <a:ext cx="529312" cy="523220"/>
            </a:xfrm>
            <a:prstGeom prst="rect">
              <a:avLst/>
            </a:prstGeom>
            <a:noFill/>
          </p:spPr>
          <p:txBody>
            <a:bodyPr wrap="none" rtlCol="0">
              <a:spAutoFit/>
            </a:bodyPr>
            <a:lstStyle/>
            <a:p>
              <a:r>
                <a:rPr lang="en-US" sz="2800">
                  <a:latin typeface="Georgia" panose="02040502050405020303" pitchFamily="18" charset="0"/>
                </a:rPr>
                <a:t>ca</a:t>
              </a:r>
            </a:p>
          </p:txBody>
        </p:sp>
        <p:sp>
          <p:nvSpPr>
            <p:cNvPr id="68" name="TextBox 67">
              <a:extLst>
                <a:ext uri="{FF2B5EF4-FFF2-40B4-BE49-F238E27FC236}">
                  <a16:creationId xmlns:a16="http://schemas.microsoft.com/office/drawing/2014/main" id="{AE3AB0B4-D363-4C04-A66C-937AD4EE61CA}"/>
                </a:ext>
              </a:extLst>
            </p:cNvPr>
            <p:cNvSpPr txBox="1"/>
            <p:nvPr/>
          </p:nvSpPr>
          <p:spPr>
            <a:xfrm>
              <a:off x="9141533" y="2365731"/>
              <a:ext cx="495649" cy="523220"/>
            </a:xfrm>
            <a:prstGeom prst="rect">
              <a:avLst/>
            </a:prstGeom>
            <a:noFill/>
          </p:spPr>
          <p:txBody>
            <a:bodyPr wrap="none" rtlCol="0">
              <a:spAutoFit/>
            </a:bodyPr>
            <a:lstStyle/>
            <a:p>
              <a:r>
                <a:rPr lang="en-US" sz="2800">
                  <a:latin typeface="Georgia" panose="02040502050405020303" pitchFamily="18" charset="0"/>
                </a:rPr>
                <a:t>ss</a:t>
              </a:r>
            </a:p>
          </p:txBody>
        </p:sp>
        <p:sp>
          <p:nvSpPr>
            <p:cNvPr id="69" name="TextBox 68">
              <a:extLst>
                <a:ext uri="{FF2B5EF4-FFF2-40B4-BE49-F238E27FC236}">
                  <a16:creationId xmlns:a16="http://schemas.microsoft.com/office/drawing/2014/main" id="{C316B00E-F4B2-4E6F-9939-BFEF71535969}"/>
                </a:ext>
              </a:extLst>
            </p:cNvPr>
            <p:cNvSpPr txBox="1"/>
            <p:nvPr/>
          </p:nvSpPr>
          <p:spPr>
            <a:xfrm>
              <a:off x="10047947" y="2391226"/>
              <a:ext cx="503664" cy="523220"/>
            </a:xfrm>
            <a:prstGeom prst="rect">
              <a:avLst/>
            </a:prstGeom>
            <a:noFill/>
          </p:spPr>
          <p:txBody>
            <a:bodyPr wrap="none" rtlCol="0">
              <a:spAutoFit/>
            </a:bodyPr>
            <a:lstStyle/>
            <a:p>
              <a:r>
                <a:rPr lang="en-US" sz="2800">
                  <a:latin typeface="Georgia" panose="02040502050405020303" pitchFamily="18" charset="0"/>
                </a:rPr>
                <a:t>cs</a:t>
              </a:r>
            </a:p>
          </p:txBody>
        </p:sp>
        <p:sp>
          <p:nvSpPr>
            <p:cNvPr id="70" name="TextBox 69">
              <a:extLst>
                <a:ext uri="{FF2B5EF4-FFF2-40B4-BE49-F238E27FC236}">
                  <a16:creationId xmlns:a16="http://schemas.microsoft.com/office/drawing/2014/main" id="{EEB9AF69-C3F5-4E7D-AD2B-1E503BAFAF51}"/>
                </a:ext>
              </a:extLst>
            </p:cNvPr>
            <p:cNvSpPr txBox="1"/>
            <p:nvPr/>
          </p:nvSpPr>
          <p:spPr>
            <a:xfrm>
              <a:off x="11310290" y="2424499"/>
              <a:ext cx="604653" cy="523220"/>
            </a:xfrm>
            <a:prstGeom prst="rect">
              <a:avLst/>
            </a:prstGeom>
            <a:noFill/>
          </p:spPr>
          <p:txBody>
            <a:bodyPr wrap="none" rtlCol="0">
              <a:spAutoFit/>
            </a:bodyPr>
            <a:lstStyle/>
            <a:p>
              <a:r>
                <a:rPr lang="en-US" sz="2800">
                  <a:latin typeface="Georgia" panose="02040502050405020303" pitchFamily="18" charset="0"/>
                </a:rPr>
                <a:t>ws</a:t>
              </a:r>
            </a:p>
          </p:txBody>
        </p:sp>
        <p:grpSp>
          <p:nvGrpSpPr>
            <p:cNvPr id="71" name="Group 70">
              <a:extLst>
                <a:ext uri="{FF2B5EF4-FFF2-40B4-BE49-F238E27FC236}">
                  <a16:creationId xmlns:a16="http://schemas.microsoft.com/office/drawing/2014/main" id="{F79434BC-F5A9-481E-BA2E-6BDFC593E153}"/>
                </a:ext>
              </a:extLst>
            </p:cNvPr>
            <p:cNvGrpSpPr/>
            <p:nvPr/>
          </p:nvGrpSpPr>
          <p:grpSpPr>
            <a:xfrm>
              <a:off x="8083572" y="1370860"/>
              <a:ext cx="774509" cy="569388"/>
              <a:chOff x="2770934" y="1191769"/>
              <a:chExt cx="1076672" cy="655779"/>
            </a:xfrm>
          </p:grpSpPr>
          <mc:AlternateContent xmlns:mc="http://schemas.openxmlformats.org/markup-compatibility/2006" xmlns:a14="http://schemas.microsoft.com/office/drawing/2010/main">
            <mc:Choice Requires="a14">
              <p:sp>
                <p:nvSpPr>
                  <p:cNvPr id="133" name="Rectangle 132">
                    <a:extLst>
                      <a:ext uri="{FF2B5EF4-FFF2-40B4-BE49-F238E27FC236}">
                        <a16:creationId xmlns:a16="http://schemas.microsoft.com/office/drawing/2014/main" id="{063FB3A6-0B72-43A1-A04F-BF9F415A7B42}"/>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33" name="Rectangle 132">
                    <a:extLst>
                      <a:ext uri="{FF2B5EF4-FFF2-40B4-BE49-F238E27FC236}">
                        <a16:creationId xmlns:a16="http://schemas.microsoft.com/office/drawing/2014/main" id="{063FB3A6-0B72-43A1-A04F-BF9F415A7B42}"/>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4" name="Rectangle 133">
                    <a:extLst>
                      <a:ext uri="{FF2B5EF4-FFF2-40B4-BE49-F238E27FC236}">
                        <a16:creationId xmlns:a16="http://schemas.microsoft.com/office/drawing/2014/main" id="{60C25374-159F-49E6-A9E3-72CFE4EDBD26}"/>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34" name="Rectangle 133">
                    <a:extLst>
                      <a:ext uri="{FF2B5EF4-FFF2-40B4-BE49-F238E27FC236}">
                        <a16:creationId xmlns:a16="http://schemas.microsoft.com/office/drawing/2014/main" id="{60C25374-159F-49E6-A9E3-72CFE4EDBD26}"/>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20"/>
                    <a:stretch>
                      <a:fillRect/>
                    </a:stretch>
                  </a:blipFill>
                </p:spPr>
                <p:txBody>
                  <a:bodyPr/>
                  <a:lstStyle/>
                  <a:p>
                    <a:r>
                      <a:rPr lang="en-US">
                        <a:noFill/>
                      </a:rPr>
                      <a:t> </a:t>
                    </a:r>
                  </a:p>
                </p:txBody>
              </p:sp>
            </mc:Fallback>
          </mc:AlternateContent>
        </p:grpSp>
        <p:grpSp>
          <p:nvGrpSpPr>
            <p:cNvPr id="72" name="Group 71">
              <a:extLst>
                <a:ext uri="{FF2B5EF4-FFF2-40B4-BE49-F238E27FC236}">
                  <a16:creationId xmlns:a16="http://schemas.microsoft.com/office/drawing/2014/main" id="{E9756A57-9251-4D69-8CF8-CA4363EF683C}"/>
                </a:ext>
              </a:extLst>
            </p:cNvPr>
            <p:cNvGrpSpPr/>
            <p:nvPr/>
          </p:nvGrpSpPr>
          <p:grpSpPr>
            <a:xfrm>
              <a:off x="8405965" y="943789"/>
              <a:ext cx="774509" cy="569388"/>
              <a:chOff x="2770934" y="1191769"/>
              <a:chExt cx="1076672" cy="655779"/>
            </a:xfrm>
          </p:grpSpPr>
          <mc:AlternateContent xmlns:mc="http://schemas.openxmlformats.org/markup-compatibility/2006" xmlns:a14="http://schemas.microsoft.com/office/drawing/2010/main">
            <mc:Choice Requires="a14">
              <p:sp>
                <p:nvSpPr>
                  <p:cNvPr id="131" name="Rectangle 130">
                    <a:extLst>
                      <a:ext uri="{FF2B5EF4-FFF2-40B4-BE49-F238E27FC236}">
                        <a16:creationId xmlns:a16="http://schemas.microsoft.com/office/drawing/2014/main" id="{D136999F-5BC9-49D8-B46B-0A03D6784520}"/>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31" name="Rectangle 130">
                    <a:extLst>
                      <a:ext uri="{FF2B5EF4-FFF2-40B4-BE49-F238E27FC236}">
                        <a16:creationId xmlns:a16="http://schemas.microsoft.com/office/drawing/2014/main" id="{D136999F-5BC9-49D8-B46B-0A03D6784520}"/>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2" name="Rectangle 131">
                    <a:extLst>
                      <a:ext uri="{FF2B5EF4-FFF2-40B4-BE49-F238E27FC236}">
                        <a16:creationId xmlns:a16="http://schemas.microsoft.com/office/drawing/2014/main" id="{75D0683D-3D97-4CBB-9769-3D6272C1482D}"/>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32" name="Rectangle 131">
                    <a:extLst>
                      <a:ext uri="{FF2B5EF4-FFF2-40B4-BE49-F238E27FC236}">
                        <a16:creationId xmlns:a16="http://schemas.microsoft.com/office/drawing/2014/main" id="{75D0683D-3D97-4CBB-9769-3D6272C1482D}"/>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22"/>
                    <a:stretch>
                      <a:fillRect/>
                    </a:stretch>
                  </a:blipFill>
                </p:spPr>
                <p:txBody>
                  <a:bodyPr/>
                  <a:lstStyle/>
                  <a:p>
                    <a:r>
                      <a:rPr lang="en-US">
                        <a:noFill/>
                      </a:rPr>
                      <a:t> </a:t>
                    </a:r>
                  </a:p>
                </p:txBody>
              </p:sp>
            </mc:Fallback>
          </mc:AlternateContent>
        </p:grpSp>
        <p:grpSp>
          <p:nvGrpSpPr>
            <p:cNvPr id="73" name="Group 72">
              <a:extLst>
                <a:ext uri="{FF2B5EF4-FFF2-40B4-BE49-F238E27FC236}">
                  <a16:creationId xmlns:a16="http://schemas.microsoft.com/office/drawing/2014/main" id="{BF6F3E46-86BC-4202-ADB2-EA58F24AB3E7}"/>
                </a:ext>
              </a:extLst>
            </p:cNvPr>
            <p:cNvGrpSpPr/>
            <p:nvPr/>
          </p:nvGrpSpPr>
          <p:grpSpPr>
            <a:xfrm>
              <a:off x="9303297" y="1380658"/>
              <a:ext cx="774509" cy="569388"/>
              <a:chOff x="2770934" y="1191769"/>
              <a:chExt cx="1076672" cy="655779"/>
            </a:xfrm>
          </p:grpSpPr>
          <mc:AlternateContent xmlns:mc="http://schemas.openxmlformats.org/markup-compatibility/2006" xmlns:a14="http://schemas.microsoft.com/office/drawing/2010/main">
            <mc:Choice Requires="a14">
              <p:sp>
                <p:nvSpPr>
                  <p:cNvPr id="129" name="Rectangle 128">
                    <a:extLst>
                      <a:ext uri="{FF2B5EF4-FFF2-40B4-BE49-F238E27FC236}">
                        <a16:creationId xmlns:a16="http://schemas.microsoft.com/office/drawing/2014/main" id="{A6C31332-BDB5-4FA8-A566-B61A0BE70392}"/>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29" name="Rectangle 128">
                    <a:extLst>
                      <a:ext uri="{FF2B5EF4-FFF2-40B4-BE49-F238E27FC236}">
                        <a16:creationId xmlns:a16="http://schemas.microsoft.com/office/drawing/2014/main" id="{A6C31332-BDB5-4FA8-A566-B61A0BE70392}"/>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0" name="Rectangle 129">
                    <a:extLst>
                      <a:ext uri="{FF2B5EF4-FFF2-40B4-BE49-F238E27FC236}">
                        <a16:creationId xmlns:a16="http://schemas.microsoft.com/office/drawing/2014/main" id="{2B057E54-3092-4062-B99D-B3E41EC6BBD9}"/>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30" name="Rectangle 129">
                    <a:extLst>
                      <a:ext uri="{FF2B5EF4-FFF2-40B4-BE49-F238E27FC236}">
                        <a16:creationId xmlns:a16="http://schemas.microsoft.com/office/drawing/2014/main" id="{2B057E54-3092-4062-B99D-B3E41EC6BBD9}"/>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24"/>
                    <a:stretch>
                      <a:fillRect/>
                    </a:stretch>
                  </a:blipFill>
                </p:spPr>
                <p:txBody>
                  <a:bodyPr/>
                  <a:lstStyle/>
                  <a:p>
                    <a:r>
                      <a:rPr lang="en-US">
                        <a:noFill/>
                      </a:rPr>
                      <a:t> </a:t>
                    </a:r>
                  </a:p>
                </p:txBody>
              </p:sp>
            </mc:Fallback>
          </mc:AlternateContent>
        </p:grpSp>
        <p:grpSp>
          <p:nvGrpSpPr>
            <p:cNvPr id="74" name="Group 73">
              <a:extLst>
                <a:ext uri="{FF2B5EF4-FFF2-40B4-BE49-F238E27FC236}">
                  <a16:creationId xmlns:a16="http://schemas.microsoft.com/office/drawing/2014/main" id="{8BD75AB7-4430-4693-8978-AA00C08D673A}"/>
                </a:ext>
              </a:extLst>
            </p:cNvPr>
            <p:cNvGrpSpPr/>
            <p:nvPr/>
          </p:nvGrpSpPr>
          <p:grpSpPr>
            <a:xfrm>
              <a:off x="10075753" y="1377182"/>
              <a:ext cx="774509" cy="569388"/>
              <a:chOff x="2770934" y="1191769"/>
              <a:chExt cx="1076672" cy="655779"/>
            </a:xfrm>
          </p:grpSpPr>
          <mc:AlternateContent xmlns:mc="http://schemas.openxmlformats.org/markup-compatibility/2006" xmlns:a14="http://schemas.microsoft.com/office/drawing/2010/main">
            <mc:Choice Requires="a14">
              <p:sp>
                <p:nvSpPr>
                  <p:cNvPr id="127" name="Rectangle 126">
                    <a:extLst>
                      <a:ext uri="{FF2B5EF4-FFF2-40B4-BE49-F238E27FC236}">
                        <a16:creationId xmlns:a16="http://schemas.microsoft.com/office/drawing/2014/main" id="{D56F6C2E-3753-4959-9754-30BBA469EEC8}"/>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27" name="Rectangle 126">
                    <a:extLst>
                      <a:ext uri="{FF2B5EF4-FFF2-40B4-BE49-F238E27FC236}">
                        <a16:creationId xmlns:a16="http://schemas.microsoft.com/office/drawing/2014/main" id="{D56F6C2E-3753-4959-9754-30BBA469EEC8}"/>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8" name="Rectangle 127">
                    <a:extLst>
                      <a:ext uri="{FF2B5EF4-FFF2-40B4-BE49-F238E27FC236}">
                        <a16:creationId xmlns:a16="http://schemas.microsoft.com/office/drawing/2014/main" id="{10615A99-3015-4305-9CAF-B1B7F5FB302E}"/>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28" name="Rectangle 127">
                    <a:extLst>
                      <a:ext uri="{FF2B5EF4-FFF2-40B4-BE49-F238E27FC236}">
                        <a16:creationId xmlns:a16="http://schemas.microsoft.com/office/drawing/2014/main" id="{10615A99-3015-4305-9CAF-B1B7F5FB302E}"/>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26"/>
                    <a:stretch>
                      <a:fillRect/>
                    </a:stretch>
                  </a:blipFill>
                </p:spPr>
                <p:txBody>
                  <a:bodyPr/>
                  <a:lstStyle/>
                  <a:p>
                    <a:r>
                      <a:rPr lang="en-US">
                        <a:noFill/>
                      </a:rPr>
                      <a:t> </a:t>
                    </a:r>
                  </a:p>
                </p:txBody>
              </p:sp>
            </mc:Fallback>
          </mc:AlternateContent>
        </p:grpSp>
        <p:grpSp>
          <p:nvGrpSpPr>
            <p:cNvPr id="75" name="Group 74">
              <a:extLst>
                <a:ext uri="{FF2B5EF4-FFF2-40B4-BE49-F238E27FC236}">
                  <a16:creationId xmlns:a16="http://schemas.microsoft.com/office/drawing/2014/main" id="{5CE023AD-43AB-4FF8-94A5-787EC23C03A1}"/>
                </a:ext>
              </a:extLst>
            </p:cNvPr>
            <p:cNvGrpSpPr/>
            <p:nvPr/>
          </p:nvGrpSpPr>
          <p:grpSpPr>
            <a:xfrm>
              <a:off x="10978442" y="1375869"/>
              <a:ext cx="774509" cy="569388"/>
              <a:chOff x="2770934" y="1191769"/>
              <a:chExt cx="1076672" cy="655779"/>
            </a:xfrm>
          </p:grpSpPr>
          <mc:AlternateContent xmlns:mc="http://schemas.openxmlformats.org/markup-compatibility/2006" xmlns:a14="http://schemas.microsoft.com/office/drawing/2010/main">
            <mc:Choice Requires="a14">
              <p:sp>
                <p:nvSpPr>
                  <p:cNvPr id="125" name="Rectangle 124">
                    <a:extLst>
                      <a:ext uri="{FF2B5EF4-FFF2-40B4-BE49-F238E27FC236}">
                        <a16:creationId xmlns:a16="http://schemas.microsoft.com/office/drawing/2014/main" id="{A87F9489-A7DC-43FC-9BA3-A3896F8FFC1F}"/>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25" name="Rectangle 124">
                    <a:extLst>
                      <a:ext uri="{FF2B5EF4-FFF2-40B4-BE49-F238E27FC236}">
                        <a16:creationId xmlns:a16="http://schemas.microsoft.com/office/drawing/2014/main" id="{A87F9489-A7DC-43FC-9BA3-A3896F8FFC1F}"/>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6" name="Rectangle 125">
                    <a:extLst>
                      <a:ext uri="{FF2B5EF4-FFF2-40B4-BE49-F238E27FC236}">
                        <a16:creationId xmlns:a16="http://schemas.microsoft.com/office/drawing/2014/main" id="{08D5DF4D-E1BD-4233-83A2-9E7835EEEF1F}"/>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26" name="Rectangle 125">
                    <a:extLst>
                      <a:ext uri="{FF2B5EF4-FFF2-40B4-BE49-F238E27FC236}">
                        <a16:creationId xmlns:a16="http://schemas.microsoft.com/office/drawing/2014/main" id="{08D5DF4D-E1BD-4233-83A2-9E7835EEEF1F}"/>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28"/>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6" name="Rectangle 75">
                  <a:extLst>
                    <a:ext uri="{FF2B5EF4-FFF2-40B4-BE49-F238E27FC236}">
                      <a16:creationId xmlns:a16="http://schemas.microsoft.com/office/drawing/2014/main" id="{CA00842E-7452-435A-82CB-66A893BE0467}"/>
                    </a:ext>
                  </a:extLst>
                </p:cNvPr>
                <p:cNvSpPr/>
                <p:nvPr/>
              </p:nvSpPr>
              <p:spPr>
                <a:xfrm>
                  <a:off x="10612811" y="1137343"/>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a:p>
              </p:txBody>
            </p:sp>
          </mc:Choice>
          <mc:Fallback xmlns="">
            <p:sp>
              <p:nvSpPr>
                <p:cNvPr id="76" name="Rectangle 75">
                  <a:extLst>
                    <a:ext uri="{FF2B5EF4-FFF2-40B4-BE49-F238E27FC236}">
                      <a16:creationId xmlns:a16="http://schemas.microsoft.com/office/drawing/2014/main" id="{CA00842E-7452-435A-82CB-66A893BE0467}"/>
                    </a:ext>
                  </a:extLst>
                </p:cNvPr>
                <p:cNvSpPr>
                  <a:spLocks noRot="1" noChangeAspect="1" noMove="1" noResize="1" noEditPoints="1" noAdjustHandles="1" noChangeArrowheads="1" noChangeShapeType="1" noTextEdit="1"/>
                </p:cNvSpPr>
                <p:nvPr/>
              </p:nvSpPr>
              <p:spPr>
                <a:xfrm>
                  <a:off x="10612811" y="1137343"/>
                  <a:ext cx="556563" cy="584775"/>
                </a:xfrm>
                <a:prstGeom prst="rect">
                  <a:avLst/>
                </a:prstGeom>
                <a:blipFill>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Rectangle 76">
                  <a:extLst>
                    <a:ext uri="{FF2B5EF4-FFF2-40B4-BE49-F238E27FC236}">
                      <a16:creationId xmlns:a16="http://schemas.microsoft.com/office/drawing/2014/main" id="{9BB14CC9-189E-4A97-B276-889F0F66E632}"/>
                    </a:ext>
                  </a:extLst>
                </p:cNvPr>
                <p:cNvSpPr/>
                <p:nvPr/>
              </p:nvSpPr>
              <p:spPr>
                <a:xfrm>
                  <a:off x="9973564" y="834092"/>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a:p>
              </p:txBody>
            </p:sp>
          </mc:Choice>
          <mc:Fallback xmlns="">
            <p:sp>
              <p:nvSpPr>
                <p:cNvPr id="77" name="Rectangle 76">
                  <a:extLst>
                    <a:ext uri="{FF2B5EF4-FFF2-40B4-BE49-F238E27FC236}">
                      <a16:creationId xmlns:a16="http://schemas.microsoft.com/office/drawing/2014/main" id="{9BB14CC9-189E-4A97-B276-889F0F66E632}"/>
                    </a:ext>
                  </a:extLst>
                </p:cNvPr>
                <p:cNvSpPr>
                  <a:spLocks noRot="1" noChangeAspect="1" noMove="1" noResize="1" noEditPoints="1" noAdjustHandles="1" noChangeArrowheads="1" noChangeShapeType="1" noTextEdit="1"/>
                </p:cNvSpPr>
                <p:nvPr/>
              </p:nvSpPr>
              <p:spPr>
                <a:xfrm>
                  <a:off x="9973564" y="834092"/>
                  <a:ext cx="556563" cy="584775"/>
                </a:xfrm>
                <a:prstGeom prst="rect">
                  <a:avLst/>
                </a:prstGeom>
                <a:blipFill>
                  <a:blip r:embed="rId30"/>
                  <a:stretch>
                    <a:fillRect/>
                  </a:stretch>
                </a:blipFill>
              </p:spPr>
              <p:txBody>
                <a:bodyPr/>
                <a:lstStyle/>
                <a:p>
                  <a:r>
                    <a:rPr lang="en-US">
                      <a:noFill/>
                    </a:rPr>
                    <a:t> </a:t>
                  </a:r>
                </a:p>
              </p:txBody>
            </p:sp>
          </mc:Fallback>
        </mc:AlternateContent>
        <p:grpSp>
          <p:nvGrpSpPr>
            <p:cNvPr id="78" name="Group 77">
              <a:extLst>
                <a:ext uri="{FF2B5EF4-FFF2-40B4-BE49-F238E27FC236}">
                  <a16:creationId xmlns:a16="http://schemas.microsoft.com/office/drawing/2014/main" id="{99661011-C427-44C8-A37C-95716EC8720B}"/>
                </a:ext>
              </a:extLst>
            </p:cNvPr>
            <p:cNvGrpSpPr/>
            <p:nvPr/>
          </p:nvGrpSpPr>
          <p:grpSpPr>
            <a:xfrm>
              <a:off x="9035164" y="420889"/>
              <a:ext cx="774509" cy="569388"/>
              <a:chOff x="2770934" y="1191769"/>
              <a:chExt cx="1076672" cy="655779"/>
            </a:xfrm>
          </p:grpSpPr>
          <mc:AlternateContent xmlns:mc="http://schemas.openxmlformats.org/markup-compatibility/2006" xmlns:a14="http://schemas.microsoft.com/office/drawing/2010/main">
            <mc:Choice Requires="a14">
              <p:sp>
                <p:nvSpPr>
                  <p:cNvPr id="123" name="Rectangle 122">
                    <a:extLst>
                      <a:ext uri="{FF2B5EF4-FFF2-40B4-BE49-F238E27FC236}">
                        <a16:creationId xmlns:a16="http://schemas.microsoft.com/office/drawing/2014/main" id="{B425F25C-765A-4FC5-82A5-13ACD01B9CBA}"/>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23" name="Rectangle 122">
                    <a:extLst>
                      <a:ext uri="{FF2B5EF4-FFF2-40B4-BE49-F238E27FC236}">
                        <a16:creationId xmlns:a16="http://schemas.microsoft.com/office/drawing/2014/main" id="{B425F25C-765A-4FC5-82A5-13ACD01B9CBA}"/>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4" name="Rectangle 123">
                    <a:extLst>
                      <a:ext uri="{FF2B5EF4-FFF2-40B4-BE49-F238E27FC236}">
                        <a16:creationId xmlns:a16="http://schemas.microsoft.com/office/drawing/2014/main" id="{5EF869CF-91F5-4E51-BB59-C3A41243C5D2}"/>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24" name="Rectangle 123">
                    <a:extLst>
                      <a:ext uri="{FF2B5EF4-FFF2-40B4-BE49-F238E27FC236}">
                        <a16:creationId xmlns:a16="http://schemas.microsoft.com/office/drawing/2014/main" id="{5EF869CF-91F5-4E51-BB59-C3A41243C5D2}"/>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32"/>
                    <a:stretch>
                      <a:fillRect/>
                    </a:stretch>
                  </a:blipFill>
                </p:spPr>
                <p:txBody>
                  <a:bodyPr/>
                  <a:lstStyle/>
                  <a:p>
                    <a:r>
                      <a:rPr lang="en-US">
                        <a:noFill/>
                      </a:rPr>
                      <a:t> </a:t>
                    </a:r>
                  </a:p>
                </p:txBody>
              </p:sp>
            </mc:Fallback>
          </mc:AlternateContent>
        </p:grpSp>
        <p:sp>
          <p:nvSpPr>
            <p:cNvPr id="79" name="Rectangle 78">
              <a:extLst>
                <a:ext uri="{FF2B5EF4-FFF2-40B4-BE49-F238E27FC236}">
                  <a16:creationId xmlns:a16="http://schemas.microsoft.com/office/drawing/2014/main" id="{99F1B6B0-4AEA-4CBB-AE94-509752735E30}"/>
                </a:ext>
              </a:extLst>
            </p:cNvPr>
            <p:cNvSpPr/>
            <p:nvPr/>
          </p:nvSpPr>
          <p:spPr>
            <a:xfrm>
              <a:off x="9496054" y="1576515"/>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80" name="Rectangle 79">
              <a:extLst>
                <a:ext uri="{FF2B5EF4-FFF2-40B4-BE49-F238E27FC236}">
                  <a16:creationId xmlns:a16="http://schemas.microsoft.com/office/drawing/2014/main" id="{0BF8A67C-54B1-477D-8EE0-A57716C265D8}"/>
                </a:ext>
              </a:extLst>
            </p:cNvPr>
            <p:cNvSpPr/>
            <p:nvPr/>
          </p:nvSpPr>
          <p:spPr>
            <a:xfrm>
              <a:off x="10371627" y="1597576"/>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81" name="Rectangle 80">
              <a:extLst>
                <a:ext uri="{FF2B5EF4-FFF2-40B4-BE49-F238E27FC236}">
                  <a16:creationId xmlns:a16="http://schemas.microsoft.com/office/drawing/2014/main" id="{DD07B7E3-16FC-47C7-9905-58880833A793}"/>
                </a:ext>
              </a:extLst>
            </p:cNvPr>
            <p:cNvSpPr/>
            <p:nvPr/>
          </p:nvSpPr>
          <p:spPr>
            <a:xfrm>
              <a:off x="11188450" y="1584963"/>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82" name="Rectangle 81">
              <a:extLst>
                <a:ext uri="{FF2B5EF4-FFF2-40B4-BE49-F238E27FC236}">
                  <a16:creationId xmlns:a16="http://schemas.microsoft.com/office/drawing/2014/main" id="{1583C453-96BA-4051-8C36-494F4CA2F07F}"/>
                </a:ext>
              </a:extLst>
            </p:cNvPr>
            <p:cNvSpPr/>
            <p:nvPr/>
          </p:nvSpPr>
          <p:spPr>
            <a:xfrm>
              <a:off x="9279924" y="639101"/>
              <a:ext cx="1152495" cy="400110"/>
            </a:xfrm>
            <a:prstGeom prst="rect">
              <a:avLst/>
            </a:prstGeom>
          </p:spPr>
          <p:txBody>
            <a:bodyPr wrap="none">
              <a:spAutoFit/>
            </a:bodyPr>
            <a:lstStyle/>
            <a:p>
              <a:r>
                <a:rPr lang="en-US" sz="2000" baseline="-25000"/>
                <a:t>_customer_sk</a:t>
              </a:r>
              <a:endParaRPr lang="en-US" sz="2000"/>
            </a:p>
          </p:txBody>
        </p:sp>
        <p:cxnSp>
          <p:nvCxnSpPr>
            <p:cNvPr id="83" name="Straight Connector 82">
              <a:extLst>
                <a:ext uri="{FF2B5EF4-FFF2-40B4-BE49-F238E27FC236}">
                  <a16:creationId xmlns:a16="http://schemas.microsoft.com/office/drawing/2014/main" id="{6D320225-BE42-4BAC-A94D-DF525AE13EE5}"/>
                </a:ext>
              </a:extLst>
            </p:cNvPr>
            <p:cNvCxnSpPr>
              <a:cxnSpLocks/>
            </p:cNvCxnSpPr>
            <p:nvPr/>
          </p:nvCxnSpPr>
          <p:spPr>
            <a:xfrm>
              <a:off x="10721055" y="2997485"/>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8EADC5E-397B-4F2B-A59E-B1FE45795AE7}"/>
                </a:ext>
              </a:extLst>
            </p:cNvPr>
            <p:cNvCxnSpPr>
              <a:cxnSpLocks/>
            </p:cNvCxnSpPr>
            <p:nvPr/>
          </p:nvCxnSpPr>
          <p:spPr>
            <a:xfrm>
              <a:off x="11562352" y="1954295"/>
              <a:ext cx="73751" cy="170718"/>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5345EFE-6A9C-44BB-85BE-3688585E5ECD}"/>
                </a:ext>
              </a:extLst>
            </p:cNvPr>
            <p:cNvCxnSpPr>
              <a:cxnSpLocks/>
            </p:cNvCxnSpPr>
            <p:nvPr/>
          </p:nvCxnSpPr>
          <p:spPr>
            <a:xfrm>
              <a:off x="10647304" y="1966549"/>
              <a:ext cx="7863" cy="331548"/>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9D5FF1D-4168-4FA8-AF9E-D3244F7EBE53}"/>
                </a:ext>
              </a:extLst>
            </p:cNvPr>
            <p:cNvCxnSpPr>
              <a:cxnSpLocks/>
            </p:cNvCxnSpPr>
            <p:nvPr/>
          </p:nvCxnSpPr>
          <p:spPr>
            <a:xfrm flipH="1">
              <a:off x="9394729" y="1825284"/>
              <a:ext cx="50169" cy="24107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8A752EA9-6C69-4351-9532-22BFC6A434C7}"/>
                </a:ext>
              </a:extLst>
            </p:cNvPr>
            <p:cNvCxnSpPr>
              <a:cxnSpLocks/>
            </p:cNvCxnSpPr>
            <p:nvPr/>
          </p:nvCxnSpPr>
          <p:spPr>
            <a:xfrm flipV="1">
              <a:off x="10189488" y="1870413"/>
              <a:ext cx="91441" cy="19594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7FD0A4F2-BF2E-49EC-B444-B64DA74D6BEC}"/>
                </a:ext>
              </a:extLst>
            </p:cNvPr>
            <p:cNvCxnSpPr>
              <a:cxnSpLocks/>
            </p:cNvCxnSpPr>
            <p:nvPr/>
          </p:nvCxnSpPr>
          <p:spPr>
            <a:xfrm flipH="1">
              <a:off x="10855084" y="1858051"/>
              <a:ext cx="336979" cy="450456"/>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BE8EB6F3-6B9F-422F-AF9A-49B844527FF4}"/>
                </a:ext>
              </a:extLst>
            </p:cNvPr>
            <p:cNvCxnSpPr>
              <a:cxnSpLocks/>
            </p:cNvCxnSpPr>
            <p:nvPr/>
          </p:nvCxnSpPr>
          <p:spPr>
            <a:xfrm>
              <a:off x="8959962" y="1389314"/>
              <a:ext cx="87912" cy="20826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B7C2DF-9DCC-4693-8234-810B85818C7C}"/>
                </a:ext>
              </a:extLst>
            </p:cNvPr>
            <p:cNvCxnSpPr>
              <a:cxnSpLocks/>
            </p:cNvCxnSpPr>
            <p:nvPr/>
          </p:nvCxnSpPr>
          <p:spPr>
            <a:xfrm flipH="1">
              <a:off x="8459157" y="1367682"/>
              <a:ext cx="78111" cy="14331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7F96B249-ADB4-4CAE-9FE8-E2C1762EFD92}"/>
                </a:ext>
              </a:extLst>
            </p:cNvPr>
            <p:cNvCxnSpPr>
              <a:cxnSpLocks/>
            </p:cNvCxnSpPr>
            <p:nvPr/>
          </p:nvCxnSpPr>
          <p:spPr>
            <a:xfrm flipH="1">
              <a:off x="8222841" y="1794362"/>
              <a:ext cx="78111" cy="14331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AC555EDA-7556-4D78-9FD8-62FDD931B190}"/>
                </a:ext>
              </a:extLst>
            </p:cNvPr>
            <p:cNvCxnSpPr>
              <a:cxnSpLocks/>
            </p:cNvCxnSpPr>
            <p:nvPr/>
          </p:nvCxnSpPr>
          <p:spPr>
            <a:xfrm>
              <a:off x="8626476" y="1802871"/>
              <a:ext cx="69039" cy="14389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064450C-4881-40D3-A6E9-7454D7F94006}"/>
                </a:ext>
              </a:extLst>
            </p:cNvPr>
            <p:cNvCxnSpPr>
              <a:cxnSpLocks/>
            </p:cNvCxnSpPr>
            <p:nvPr/>
          </p:nvCxnSpPr>
          <p:spPr>
            <a:xfrm flipH="1">
              <a:off x="8836385" y="880825"/>
              <a:ext cx="331192" cy="20820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E31C4899-25AB-433B-BCEC-84C9DB29007E}"/>
                </a:ext>
              </a:extLst>
            </p:cNvPr>
            <p:cNvCxnSpPr>
              <a:cxnSpLocks/>
            </p:cNvCxnSpPr>
            <p:nvPr/>
          </p:nvCxnSpPr>
          <p:spPr>
            <a:xfrm flipH="1">
              <a:off x="9717292" y="1309087"/>
              <a:ext cx="338820" cy="208624"/>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3A14D932-B656-486B-B5A9-599562600B1F}"/>
                </a:ext>
              </a:extLst>
            </p:cNvPr>
            <p:cNvCxnSpPr>
              <a:cxnSpLocks/>
            </p:cNvCxnSpPr>
            <p:nvPr/>
          </p:nvCxnSpPr>
          <p:spPr>
            <a:xfrm flipH="1">
              <a:off x="10471073" y="1395268"/>
              <a:ext cx="208096" cy="12244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7867E0CE-FFC2-46AD-9F6E-ACB8DDCDE61C}"/>
                </a:ext>
              </a:extLst>
            </p:cNvPr>
            <p:cNvCxnSpPr>
              <a:cxnSpLocks/>
            </p:cNvCxnSpPr>
            <p:nvPr/>
          </p:nvCxnSpPr>
          <p:spPr>
            <a:xfrm>
              <a:off x="11009219" y="1403900"/>
              <a:ext cx="230078" cy="12096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B6895B7C-7EA3-43D9-A8CB-676B9438EFC9}"/>
                </a:ext>
              </a:extLst>
            </p:cNvPr>
            <p:cNvCxnSpPr>
              <a:cxnSpLocks/>
            </p:cNvCxnSpPr>
            <p:nvPr/>
          </p:nvCxnSpPr>
          <p:spPr>
            <a:xfrm>
              <a:off x="10351149" y="1155450"/>
              <a:ext cx="328020" cy="153637"/>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27874E40-2ED7-4A4D-815F-6E64226C1A6A}"/>
                </a:ext>
              </a:extLst>
            </p:cNvPr>
            <p:cNvCxnSpPr>
              <a:cxnSpLocks/>
            </p:cNvCxnSpPr>
            <p:nvPr/>
          </p:nvCxnSpPr>
          <p:spPr>
            <a:xfrm>
              <a:off x="9923563" y="986128"/>
              <a:ext cx="180035" cy="10290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E1F5A70-269A-4359-A647-ED1A76FB38C2}"/>
                </a:ext>
              </a:extLst>
            </p:cNvPr>
            <p:cNvCxnSpPr>
              <a:cxnSpLocks/>
            </p:cNvCxnSpPr>
            <p:nvPr/>
          </p:nvCxnSpPr>
          <p:spPr>
            <a:xfrm flipH="1">
              <a:off x="9444898" y="314739"/>
              <a:ext cx="2" cy="239337"/>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34DA101-1572-4679-928B-C623C3FAB5A5}"/>
                </a:ext>
              </a:extLst>
            </p:cNvPr>
            <p:cNvCxnSpPr>
              <a:cxnSpLocks/>
            </p:cNvCxnSpPr>
            <p:nvPr/>
          </p:nvCxnSpPr>
          <p:spPr>
            <a:xfrm>
              <a:off x="9442749" y="2358744"/>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43F9F1F-9C4E-49C7-B18C-7C898C225F43}"/>
                </a:ext>
              </a:extLst>
            </p:cNvPr>
            <p:cNvCxnSpPr>
              <a:cxnSpLocks/>
            </p:cNvCxnSpPr>
            <p:nvPr/>
          </p:nvCxnSpPr>
          <p:spPr>
            <a:xfrm>
              <a:off x="11657524" y="2421534"/>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DA1CFFAC-2781-4E8C-9E17-63ADB3BD5D55}"/>
                </a:ext>
              </a:extLst>
            </p:cNvPr>
            <p:cNvCxnSpPr>
              <a:cxnSpLocks/>
            </p:cNvCxnSpPr>
            <p:nvPr/>
          </p:nvCxnSpPr>
          <p:spPr>
            <a:xfrm>
              <a:off x="10215616" y="2385287"/>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03" name="Group 102">
              <a:extLst>
                <a:ext uri="{FF2B5EF4-FFF2-40B4-BE49-F238E27FC236}">
                  <a16:creationId xmlns:a16="http://schemas.microsoft.com/office/drawing/2014/main" id="{12D0F265-785C-4FF1-A903-9130D5969139}"/>
                </a:ext>
              </a:extLst>
            </p:cNvPr>
            <p:cNvGrpSpPr/>
            <p:nvPr/>
          </p:nvGrpSpPr>
          <p:grpSpPr>
            <a:xfrm>
              <a:off x="9140546" y="1930055"/>
              <a:ext cx="508843" cy="489275"/>
              <a:chOff x="4411048" y="2456258"/>
              <a:chExt cx="508843" cy="489275"/>
            </a:xfrm>
          </p:grpSpPr>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C64D751D-9395-48D2-B3DD-1DAAC0BEF92F}"/>
                      </a:ext>
                    </a:extLst>
                  </p:cNvPr>
                  <p:cNvSpPr txBox="1"/>
                  <p:nvPr/>
                </p:nvSpPr>
                <p:spPr>
                  <a:xfrm>
                    <a:off x="4411048" y="2456258"/>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121" name="TextBox 120">
                    <a:extLst>
                      <a:ext uri="{FF2B5EF4-FFF2-40B4-BE49-F238E27FC236}">
                        <a16:creationId xmlns:a16="http://schemas.microsoft.com/office/drawing/2014/main" id="{C64D751D-9395-48D2-B3DD-1DAAC0BEF92F}"/>
                      </a:ext>
                    </a:extLst>
                  </p:cNvPr>
                  <p:cNvSpPr txBox="1">
                    <a:spLocks noRot="1" noChangeAspect="1" noMove="1" noResize="1" noEditPoints="1" noAdjustHandles="1" noChangeArrowheads="1" noChangeShapeType="1" noTextEdit="1"/>
                  </p:cNvSpPr>
                  <p:nvPr/>
                </p:nvSpPr>
                <p:spPr>
                  <a:xfrm>
                    <a:off x="4411048" y="2456258"/>
                    <a:ext cx="432811" cy="461665"/>
                  </a:xfrm>
                  <a:prstGeom prst="rect">
                    <a:avLst/>
                  </a:prstGeom>
                  <a:blipFill>
                    <a:blip r:embed="rId18"/>
                    <a:stretch>
                      <a:fillRect b="-11842"/>
                    </a:stretch>
                  </a:blipFill>
                </p:spPr>
                <p:txBody>
                  <a:bodyPr/>
                  <a:lstStyle/>
                  <a:p>
                    <a:r>
                      <a:rPr lang="en-US">
                        <a:noFill/>
                      </a:rPr>
                      <a:t> </a:t>
                    </a:r>
                  </a:p>
                </p:txBody>
              </p:sp>
            </mc:Fallback>
          </mc:AlternateContent>
          <p:sp>
            <p:nvSpPr>
              <p:cNvPr id="122" name="TextBox 121">
                <a:extLst>
                  <a:ext uri="{FF2B5EF4-FFF2-40B4-BE49-F238E27FC236}">
                    <a16:creationId xmlns:a16="http://schemas.microsoft.com/office/drawing/2014/main" id="{B33BF793-B6C0-43F4-A447-18506CCF8E83}"/>
                  </a:ext>
                </a:extLst>
              </p:cNvPr>
              <p:cNvSpPr txBox="1"/>
              <p:nvPr/>
            </p:nvSpPr>
            <p:spPr>
              <a:xfrm>
                <a:off x="4581337" y="2637756"/>
                <a:ext cx="338554" cy="307777"/>
              </a:xfrm>
              <a:prstGeom prst="rect">
                <a:avLst/>
              </a:prstGeom>
              <a:noFill/>
            </p:spPr>
            <p:txBody>
              <a:bodyPr wrap="none" rtlCol="0">
                <a:spAutoFit/>
              </a:bodyPr>
              <a:lstStyle/>
              <a:p>
                <a:r>
                  <a:rPr lang="en-US" sz="1400" err="1">
                    <a:latin typeface="Georgia" panose="02040502050405020303" pitchFamily="18" charset="0"/>
                  </a:rPr>
                  <a:t>ss</a:t>
                </a:r>
                <a:endParaRPr lang="en-US" sz="1400">
                  <a:latin typeface="Georgia" panose="02040502050405020303" pitchFamily="18" charset="0"/>
                </a:endParaRPr>
              </a:p>
            </p:txBody>
          </p:sp>
        </p:grpSp>
        <p:sp>
          <p:nvSpPr>
            <p:cNvPr id="104" name="Freeform 329">
              <a:extLst>
                <a:ext uri="{FF2B5EF4-FFF2-40B4-BE49-F238E27FC236}">
                  <a16:creationId xmlns:a16="http://schemas.microsoft.com/office/drawing/2014/main" id="{8C582122-F595-4D46-8CEE-39777DE853AB}"/>
                </a:ext>
              </a:extLst>
            </p:cNvPr>
            <p:cNvSpPr/>
            <p:nvPr/>
          </p:nvSpPr>
          <p:spPr>
            <a:xfrm rot="9014712">
              <a:off x="11439608" y="1764598"/>
              <a:ext cx="45719" cy="400109"/>
            </a:xfrm>
            <a:custGeom>
              <a:avLst/>
              <a:gdLst>
                <a:gd name="connsiteX0" fmla="*/ 0 w 65315"/>
                <a:gd name="connsiteY0" fmla="*/ 352698 h 352698"/>
                <a:gd name="connsiteX1" fmla="*/ 65315 w 65315"/>
                <a:gd name="connsiteY1" fmla="*/ 0 h 352698"/>
              </a:gdLst>
              <a:ahLst/>
              <a:cxnLst>
                <a:cxn ang="0">
                  <a:pos x="connsiteX0" y="connsiteY0"/>
                </a:cxn>
                <a:cxn ang="0">
                  <a:pos x="connsiteX1" y="connsiteY1"/>
                </a:cxn>
              </a:cxnLst>
              <a:rect l="l" t="t" r="r" b="b"/>
              <a:pathLst>
                <a:path w="65315" h="352698">
                  <a:moveTo>
                    <a:pt x="0" y="352698"/>
                  </a:moveTo>
                  <a:lnTo>
                    <a:pt x="65315" y="0"/>
                  </a:lnTo>
                </a:path>
              </a:pathLst>
            </a:custGeom>
            <a:noFill/>
            <a:ln w="381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5" name="Freeform 331">
              <a:extLst>
                <a:ext uri="{FF2B5EF4-FFF2-40B4-BE49-F238E27FC236}">
                  <a16:creationId xmlns:a16="http://schemas.microsoft.com/office/drawing/2014/main" id="{599199F9-97A4-402C-BFC5-1B7BDDE1F4D8}"/>
                </a:ext>
              </a:extLst>
            </p:cNvPr>
            <p:cNvSpPr/>
            <p:nvPr/>
          </p:nvSpPr>
          <p:spPr>
            <a:xfrm>
              <a:off x="10287879" y="1810472"/>
              <a:ext cx="130630" cy="287383"/>
            </a:xfrm>
            <a:custGeom>
              <a:avLst/>
              <a:gdLst>
                <a:gd name="connsiteX0" fmla="*/ 0 w 65315"/>
                <a:gd name="connsiteY0" fmla="*/ 352698 h 352698"/>
                <a:gd name="connsiteX1" fmla="*/ 65315 w 65315"/>
                <a:gd name="connsiteY1" fmla="*/ 0 h 352698"/>
                <a:gd name="connsiteX0" fmla="*/ 0 w 130630"/>
                <a:gd name="connsiteY0" fmla="*/ 287383 h 287383"/>
                <a:gd name="connsiteX1" fmla="*/ 130630 w 130630"/>
                <a:gd name="connsiteY1" fmla="*/ 0 h 287383"/>
              </a:gdLst>
              <a:ahLst/>
              <a:cxnLst>
                <a:cxn ang="0">
                  <a:pos x="connsiteX0" y="connsiteY0"/>
                </a:cxn>
                <a:cxn ang="0">
                  <a:pos x="connsiteX1" y="connsiteY1"/>
                </a:cxn>
              </a:cxnLst>
              <a:rect l="l" t="t" r="r" b="b"/>
              <a:pathLst>
                <a:path w="130630" h="287383">
                  <a:moveTo>
                    <a:pt x="0" y="287383"/>
                  </a:moveTo>
                  <a:lnTo>
                    <a:pt x="130630" y="0"/>
                  </a:lnTo>
                </a:path>
              </a:pathLst>
            </a:custGeom>
            <a:noFill/>
            <a:ln w="381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6" name="Freeform 333">
              <a:extLst>
                <a:ext uri="{FF2B5EF4-FFF2-40B4-BE49-F238E27FC236}">
                  <a16:creationId xmlns:a16="http://schemas.microsoft.com/office/drawing/2014/main" id="{F0B29916-E026-4AE6-931E-FE01700CEB48}"/>
                </a:ext>
              </a:extLst>
            </p:cNvPr>
            <p:cNvSpPr/>
            <p:nvPr/>
          </p:nvSpPr>
          <p:spPr>
            <a:xfrm>
              <a:off x="9499755" y="1832242"/>
              <a:ext cx="130630" cy="287383"/>
            </a:xfrm>
            <a:custGeom>
              <a:avLst/>
              <a:gdLst>
                <a:gd name="connsiteX0" fmla="*/ 0 w 65315"/>
                <a:gd name="connsiteY0" fmla="*/ 352698 h 352698"/>
                <a:gd name="connsiteX1" fmla="*/ 65315 w 65315"/>
                <a:gd name="connsiteY1" fmla="*/ 0 h 352698"/>
                <a:gd name="connsiteX0" fmla="*/ 0 w 130630"/>
                <a:gd name="connsiteY0" fmla="*/ 287383 h 287383"/>
                <a:gd name="connsiteX1" fmla="*/ 130630 w 130630"/>
                <a:gd name="connsiteY1" fmla="*/ 0 h 287383"/>
              </a:gdLst>
              <a:ahLst/>
              <a:cxnLst>
                <a:cxn ang="0">
                  <a:pos x="connsiteX0" y="connsiteY0"/>
                </a:cxn>
                <a:cxn ang="0">
                  <a:pos x="connsiteX1" y="connsiteY1"/>
                </a:cxn>
              </a:cxnLst>
              <a:rect l="l" t="t" r="r" b="b"/>
              <a:pathLst>
                <a:path w="130630" h="287383">
                  <a:moveTo>
                    <a:pt x="0" y="287383"/>
                  </a:moveTo>
                  <a:lnTo>
                    <a:pt x="130630" y="0"/>
                  </a:lnTo>
                </a:path>
              </a:pathLst>
            </a:custGeom>
            <a:noFill/>
            <a:ln w="381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7" name="Freeform 335">
              <a:extLst>
                <a:ext uri="{FF2B5EF4-FFF2-40B4-BE49-F238E27FC236}">
                  <a16:creationId xmlns:a16="http://schemas.microsoft.com/office/drawing/2014/main" id="{4DA3C9DD-CFF2-4CBA-B849-328AF90A4F38}"/>
                </a:ext>
              </a:extLst>
            </p:cNvPr>
            <p:cNvSpPr/>
            <p:nvPr/>
          </p:nvSpPr>
          <p:spPr>
            <a:xfrm>
              <a:off x="9637096" y="1227636"/>
              <a:ext cx="587828" cy="574765"/>
            </a:xfrm>
            <a:custGeom>
              <a:avLst/>
              <a:gdLst>
                <a:gd name="connsiteX0" fmla="*/ 156754 w 156754"/>
                <a:gd name="connsiteY0" fmla="*/ 313508 h 313508"/>
                <a:gd name="connsiteX1" fmla="*/ 0 w 156754"/>
                <a:gd name="connsiteY1" fmla="*/ 0 h 313508"/>
                <a:gd name="connsiteX2" fmla="*/ 0 w 156754"/>
                <a:gd name="connsiteY2" fmla="*/ 0 h 313508"/>
                <a:gd name="connsiteX0" fmla="*/ 0 w 587828"/>
                <a:gd name="connsiteY0" fmla="*/ 574765 h 574765"/>
                <a:gd name="connsiteX1" fmla="*/ 587828 w 587828"/>
                <a:gd name="connsiteY1" fmla="*/ 0 h 574765"/>
                <a:gd name="connsiteX2" fmla="*/ 587828 w 587828"/>
                <a:gd name="connsiteY2" fmla="*/ 0 h 574765"/>
                <a:gd name="connsiteX0" fmla="*/ 0 w 587828"/>
                <a:gd name="connsiteY0" fmla="*/ 574765 h 574765"/>
                <a:gd name="connsiteX1" fmla="*/ 587828 w 587828"/>
                <a:gd name="connsiteY1" fmla="*/ 0 h 574765"/>
                <a:gd name="connsiteX2" fmla="*/ 587828 w 587828"/>
                <a:gd name="connsiteY2" fmla="*/ 0 h 574765"/>
              </a:gdLst>
              <a:ahLst/>
              <a:cxnLst>
                <a:cxn ang="0">
                  <a:pos x="connsiteX0" y="connsiteY0"/>
                </a:cxn>
                <a:cxn ang="0">
                  <a:pos x="connsiteX1" y="connsiteY1"/>
                </a:cxn>
                <a:cxn ang="0">
                  <a:pos x="connsiteX2" y="connsiteY2"/>
                </a:cxn>
              </a:cxnLst>
              <a:rect l="l" t="t" r="r" b="b"/>
              <a:pathLst>
                <a:path w="587828" h="574765">
                  <a:moveTo>
                    <a:pt x="0" y="574765"/>
                  </a:moveTo>
                  <a:cubicBezTo>
                    <a:pt x="274320" y="239485"/>
                    <a:pt x="391885" y="191588"/>
                    <a:pt x="587828" y="0"/>
                  </a:cubicBezTo>
                  <a:lnTo>
                    <a:pt x="587828" y="0"/>
                  </a:lnTo>
                </a:path>
              </a:pathLst>
            </a:custGeom>
            <a:noFill/>
            <a:ln w="38100">
              <a:solidFill>
                <a:srgbClr val="008000"/>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8" name="Freeform 336">
              <a:extLst>
                <a:ext uri="{FF2B5EF4-FFF2-40B4-BE49-F238E27FC236}">
                  <a16:creationId xmlns:a16="http://schemas.microsoft.com/office/drawing/2014/main" id="{56082753-9B66-4389-84B9-2874DB066D26}"/>
                </a:ext>
              </a:extLst>
            </p:cNvPr>
            <p:cNvSpPr/>
            <p:nvPr/>
          </p:nvSpPr>
          <p:spPr>
            <a:xfrm>
              <a:off x="9396304" y="766791"/>
              <a:ext cx="822961" cy="444137"/>
            </a:xfrm>
            <a:custGeom>
              <a:avLst/>
              <a:gdLst>
                <a:gd name="connsiteX0" fmla="*/ 156754 w 156754"/>
                <a:gd name="connsiteY0" fmla="*/ 313508 h 313508"/>
                <a:gd name="connsiteX1" fmla="*/ 0 w 156754"/>
                <a:gd name="connsiteY1" fmla="*/ 0 h 313508"/>
                <a:gd name="connsiteX2" fmla="*/ 0 w 156754"/>
                <a:gd name="connsiteY2" fmla="*/ 0 h 313508"/>
                <a:gd name="connsiteX0" fmla="*/ 0 w 587828"/>
                <a:gd name="connsiteY0" fmla="*/ 574765 h 574765"/>
                <a:gd name="connsiteX1" fmla="*/ 587828 w 587828"/>
                <a:gd name="connsiteY1" fmla="*/ 0 h 574765"/>
                <a:gd name="connsiteX2" fmla="*/ 587828 w 587828"/>
                <a:gd name="connsiteY2" fmla="*/ 0 h 574765"/>
                <a:gd name="connsiteX0" fmla="*/ 0 w 587828"/>
                <a:gd name="connsiteY0" fmla="*/ 574765 h 574765"/>
                <a:gd name="connsiteX1" fmla="*/ 587828 w 587828"/>
                <a:gd name="connsiteY1" fmla="*/ 0 h 574765"/>
                <a:gd name="connsiteX2" fmla="*/ 587828 w 587828"/>
                <a:gd name="connsiteY2" fmla="*/ 0 h 574765"/>
                <a:gd name="connsiteX0" fmla="*/ 822961 w 871988"/>
                <a:gd name="connsiteY0" fmla="*/ 444137 h 444137"/>
                <a:gd name="connsiteX1" fmla="*/ 0 w 871988"/>
                <a:gd name="connsiteY1" fmla="*/ 0 h 444137"/>
                <a:gd name="connsiteX2" fmla="*/ 0 w 871988"/>
                <a:gd name="connsiteY2" fmla="*/ 0 h 444137"/>
                <a:gd name="connsiteX0" fmla="*/ 822961 w 822961"/>
                <a:gd name="connsiteY0" fmla="*/ 444137 h 444137"/>
                <a:gd name="connsiteX1" fmla="*/ 0 w 822961"/>
                <a:gd name="connsiteY1" fmla="*/ 0 h 444137"/>
                <a:gd name="connsiteX2" fmla="*/ 0 w 822961"/>
                <a:gd name="connsiteY2" fmla="*/ 0 h 444137"/>
              </a:gdLst>
              <a:ahLst/>
              <a:cxnLst>
                <a:cxn ang="0">
                  <a:pos x="connsiteX0" y="connsiteY0"/>
                </a:cxn>
                <a:cxn ang="0">
                  <a:pos x="connsiteX1" y="connsiteY1"/>
                </a:cxn>
                <a:cxn ang="0">
                  <a:pos x="connsiteX2" y="connsiteY2"/>
                </a:cxn>
              </a:cxnLst>
              <a:rect l="l" t="t" r="r" b="b"/>
              <a:pathLst>
                <a:path w="822961" h="444137">
                  <a:moveTo>
                    <a:pt x="822961" y="444137"/>
                  </a:moveTo>
                  <a:cubicBezTo>
                    <a:pt x="378824" y="213360"/>
                    <a:pt x="137160" y="74023"/>
                    <a:pt x="0" y="0"/>
                  </a:cubicBezTo>
                  <a:lnTo>
                    <a:pt x="0" y="0"/>
                  </a:lnTo>
                </a:path>
              </a:pathLst>
            </a:custGeom>
            <a:noFill/>
            <a:ln w="38100">
              <a:solidFill>
                <a:srgbClr val="008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9" name="Freeform 337">
              <a:extLst>
                <a:ext uri="{FF2B5EF4-FFF2-40B4-BE49-F238E27FC236}">
                  <a16:creationId xmlns:a16="http://schemas.microsoft.com/office/drawing/2014/main" id="{CADB7396-9D65-4E80-ACC3-871E6F8A0B8C}"/>
                </a:ext>
              </a:extLst>
            </p:cNvPr>
            <p:cNvSpPr/>
            <p:nvPr/>
          </p:nvSpPr>
          <p:spPr>
            <a:xfrm>
              <a:off x="10855084" y="1428536"/>
              <a:ext cx="509452" cy="339634"/>
            </a:xfrm>
            <a:custGeom>
              <a:avLst/>
              <a:gdLst>
                <a:gd name="connsiteX0" fmla="*/ 156754 w 156754"/>
                <a:gd name="connsiteY0" fmla="*/ 313508 h 313508"/>
                <a:gd name="connsiteX1" fmla="*/ 0 w 156754"/>
                <a:gd name="connsiteY1" fmla="*/ 0 h 313508"/>
                <a:gd name="connsiteX2" fmla="*/ 0 w 156754"/>
                <a:gd name="connsiteY2" fmla="*/ 0 h 313508"/>
                <a:gd name="connsiteX0" fmla="*/ 0 w 587828"/>
                <a:gd name="connsiteY0" fmla="*/ 574765 h 574765"/>
                <a:gd name="connsiteX1" fmla="*/ 587828 w 587828"/>
                <a:gd name="connsiteY1" fmla="*/ 0 h 574765"/>
                <a:gd name="connsiteX2" fmla="*/ 587828 w 587828"/>
                <a:gd name="connsiteY2" fmla="*/ 0 h 574765"/>
                <a:gd name="connsiteX0" fmla="*/ 0 w 587828"/>
                <a:gd name="connsiteY0" fmla="*/ 574765 h 574765"/>
                <a:gd name="connsiteX1" fmla="*/ 587828 w 587828"/>
                <a:gd name="connsiteY1" fmla="*/ 0 h 574765"/>
                <a:gd name="connsiteX2" fmla="*/ 587828 w 587828"/>
                <a:gd name="connsiteY2" fmla="*/ 0 h 574765"/>
                <a:gd name="connsiteX0" fmla="*/ 822961 w 871988"/>
                <a:gd name="connsiteY0" fmla="*/ 444137 h 444137"/>
                <a:gd name="connsiteX1" fmla="*/ 0 w 871988"/>
                <a:gd name="connsiteY1" fmla="*/ 0 h 444137"/>
                <a:gd name="connsiteX2" fmla="*/ 0 w 871988"/>
                <a:gd name="connsiteY2" fmla="*/ 0 h 444137"/>
                <a:gd name="connsiteX0" fmla="*/ 822961 w 822961"/>
                <a:gd name="connsiteY0" fmla="*/ 444137 h 444137"/>
                <a:gd name="connsiteX1" fmla="*/ 0 w 822961"/>
                <a:gd name="connsiteY1" fmla="*/ 0 h 444137"/>
                <a:gd name="connsiteX2" fmla="*/ 0 w 822961"/>
                <a:gd name="connsiteY2" fmla="*/ 0 h 444137"/>
                <a:gd name="connsiteX0" fmla="*/ 509452 w 509452"/>
                <a:gd name="connsiteY0" fmla="*/ 339634 h 339634"/>
                <a:gd name="connsiteX1" fmla="*/ 0 w 509452"/>
                <a:gd name="connsiteY1" fmla="*/ 0 h 339634"/>
                <a:gd name="connsiteX2" fmla="*/ 0 w 509452"/>
                <a:gd name="connsiteY2" fmla="*/ 0 h 339634"/>
                <a:gd name="connsiteX0" fmla="*/ 509452 w 509452"/>
                <a:gd name="connsiteY0" fmla="*/ 339634 h 339634"/>
                <a:gd name="connsiteX1" fmla="*/ 0 w 509452"/>
                <a:gd name="connsiteY1" fmla="*/ 0 h 339634"/>
                <a:gd name="connsiteX2" fmla="*/ 0 w 509452"/>
                <a:gd name="connsiteY2" fmla="*/ 0 h 339634"/>
              </a:gdLst>
              <a:ahLst/>
              <a:cxnLst>
                <a:cxn ang="0">
                  <a:pos x="connsiteX0" y="connsiteY0"/>
                </a:cxn>
                <a:cxn ang="0">
                  <a:pos x="connsiteX1" y="connsiteY1"/>
                </a:cxn>
                <a:cxn ang="0">
                  <a:pos x="connsiteX2" y="connsiteY2"/>
                </a:cxn>
              </a:cxnLst>
              <a:rect l="l" t="t" r="r" b="b"/>
              <a:pathLst>
                <a:path w="509452" h="339634">
                  <a:moveTo>
                    <a:pt x="509452" y="339634"/>
                  </a:moveTo>
                  <a:cubicBezTo>
                    <a:pt x="209007" y="95795"/>
                    <a:pt x="84909" y="56606"/>
                    <a:pt x="0" y="0"/>
                  </a:cubicBezTo>
                  <a:lnTo>
                    <a:pt x="0" y="0"/>
                  </a:lnTo>
                </a:path>
              </a:pathLst>
            </a:custGeom>
            <a:noFill/>
            <a:ln w="38100">
              <a:solidFill>
                <a:srgbClr val="008000"/>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0" name="Freeform 338">
              <a:extLst>
                <a:ext uri="{FF2B5EF4-FFF2-40B4-BE49-F238E27FC236}">
                  <a16:creationId xmlns:a16="http://schemas.microsoft.com/office/drawing/2014/main" id="{6A454678-5A43-448B-A484-97A4AFF7BB87}"/>
                </a:ext>
              </a:extLst>
            </p:cNvPr>
            <p:cNvSpPr/>
            <p:nvPr/>
          </p:nvSpPr>
          <p:spPr>
            <a:xfrm>
              <a:off x="10443350" y="1443073"/>
              <a:ext cx="391886" cy="352698"/>
            </a:xfrm>
            <a:custGeom>
              <a:avLst/>
              <a:gdLst>
                <a:gd name="connsiteX0" fmla="*/ 0 w 65315"/>
                <a:gd name="connsiteY0" fmla="*/ 352698 h 352698"/>
                <a:gd name="connsiteX1" fmla="*/ 65315 w 65315"/>
                <a:gd name="connsiteY1" fmla="*/ 0 h 352698"/>
                <a:gd name="connsiteX0" fmla="*/ 0 w 391886"/>
                <a:gd name="connsiteY0" fmla="*/ 352698 h 352698"/>
                <a:gd name="connsiteX1" fmla="*/ 391886 w 391886"/>
                <a:gd name="connsiteY1" fmla="*/ 0 h 352698"/>
                <a:gd name="connsiteX0" fmla="*/ 0 w 391886"/>
                <a:gd name="connsiteY0" fmla="*/ 352698 h 352698"/>
                <a:gd name="connsiteX1" fmla="*/ 391886 w 391886"/>
                <a:gd name="connsiteY1" fmla="*/ 0 h 352698"/>
              </a:gdLst>
              <a:ahLst/>
              <a:cxnLst>
                <a:cxn ang="0">
                  <a:pos x="connsiteX0" y="connsiteY0"/>
                </a:cxn>
                <a:cxn ang="0">
                  <a:pos x="connsiteX1" y="connsiteY1"/>
                </a:cxn>
              </a:cxnLst>
              <a:rect l="l" t="t" r="r" b="b"/>
              <a:pathLst>
                <a:path w="391886" h="352698">
                  <a:moveTo>
                    <a:pt x="0" y="352698"/>
                  </a:moveTo>
                  <a:cubicBezTo>
                    <a:pt x="195944" y="130629"/>
                    <a:pt x="261257" y="117566"/>
                    <a:pt x="391886" y="0"/>
                  </a:cubicBezTo>
                </a:path>
              </a:pathLst>
            </a:custGeom>
            <a:noFill/>
            <a:ln w="381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1" name="Freeform 339">
              <a:extLst>
                <a:ext uri="{FF2B5EF4-FFF2-40B4-BE49-F238E27FC236}">
                  <a16:creationId xmlns:a16="http://schemas.microsoft.com/office/drawing/2014/main" id="{3D115579-1B20-41FC-B727-8EA634381649}"/>
                </a:ext>
              </a:extLst>
            </p:cNvPr>
            <p:cNvSpPr/>
            <p:nvPr/>
          </p:nvSpPr>
          <p:spPr>
            <a:xfrm>
              <a:off x="10235158" y="1223698"/>
              <a:ext cx="613953" cy="209006"/>
            </a:xfrm>
            <a:custGeom>
              <a:avLst/>
              <a:gdLst>
                <a:gd name="connsiteX0" fmla="*/ 0 w 65315"/>
                <a:gd name="connsiteY0" fmla="*/ 352698 h 352698"/>
                <a:gd name="connsiteX1" fmla="*/ 65315 w 65315"/>
                <a:gd name="connsiteY1" fmla="*/ 0 h 352698"/>
                <a:gd name="connsiteX0" fmla="*/ 613953 w 613953"/>
                <a:gd name="connsiteY0" fmla="*/ 209006 h 209006"/>
                <a:gd name="connsiteX1" fmla="*/ 0 w 613953"/>
                <a:gd name="connsiteY1" fmla="*/ 0 h 209006"/>
                <a:gd name="connsiteX0" fmla="*/ 613953 w 613953"/>
                <a:gd name="connsiteY0" fmla="*/ 209006 h 209006"/>
                <a:gd name="connsiteX1" fmla="*/ 0 w 613953"/>
                <a:gd name="connsiteY1" fmla="*/ 0 h 209006"/>
              </a:gdLst>
              <a:ahLst/>
              <a:cxnLst>
                <a:cxn ang="0">
                  <a:pos x="connsiteX0" y="connsiteY0"/>
                </a:cxn>
                <a:cxn ang="0">
                  <a:pos x="connsiteX1" y="connsiteY1"/>
                </a:cxn>
              </a:cxnLst>
              <a:rect l="l" t="t" r="r" b="b"/>
              <a:pathLst>
                <a:path w="613953" h="209006">
                  <a:moveTo>
                    <a:pt x="613953" y="209006"/>
                  </a:moveTo>
                  <a:cubicBezTo>
                    <a:pt x="304799" y="74023"/>
                    <a:pt x="204651" y="69669"/>
                    <a:pt x="0" y="0"/>
                  </a:cubicBezTo>
                </a:path>
              </a:pathLst>
            </a:custGeom>
            <a:noFill/>
            <a:ln w="38100">
              <a:solidFill>
                <a:srgbClr val="008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2" name="Freeform 340">
              <a:extLst>
                <a:ext uri="{FF2B5EF4-FFF2-40B4-BE49-F238E27FC236}">
                  <a16:creationId xmlns:a16="http://schemas.microsoft.com/office/drawing/2014/main" id="{9C3D3A79-30C6-4325-A703-03ED8CC93AC3}"/>
                </a:ext>
              </a:extLst>
            </p:cNvPr>
            <p:cNvSpPr/>
            <p:nvPr/>
          </p:nvSpPr>
          <p:spPr>
            <a:xfrm>
              <a:off x="8776594" y="773664"/>
              <a:ext cx="613955" cy="548640"/>
            </a:xfrm>
            <a:custGeom>
              <a:avLst/>
              <a:gdLst>
                <a:gd name="connsiteX0" fmla="*/ 156754 w 156754"/>
                <a:gd name="connsiteY0" fmla="*/ 313508 h 313508"/>
                <a:gd name="connsiteX1" fmla="*/ 0 w 156754"/>
                <a:gd name="connsiteY1" fmla="*/ 0 h 313508"/>
                <a:gd name="connsiteX2" fmla="*/ 0 w 156754"/>
                <a:gd name="connsiteY2" fmla="*/ 0 h 313508"/>
                <a:gd name="connsiteX0" fmla="*/ 0 w 587828"/>
                <a:gd name="connsiteY0" fmla="*/ 574765 h 574765"/>
                <a:gd name="connsiteX1" fmla="*/ 587828 w 587828"/>
                <a:gd name="connsiteY1" fmla="*/ 0 h 574765"/>
                <a:gd name="connsiteX2" fmla="*/ 587828 w 587828"/>
                <a:gd name="connsiteY2" fmla="*/ 0 h 574765"/>
                <a:gd name="connsiteX0" fmla="*/ 0 w 587828"/>
                <a:gd name="connsiteY0" fmla="*/ 574765 h 574765"/>
                <a:gd name="connsiteX1" fmla="*/ 587828 w 587828"/>
                <a:gd name="connsiteY1" fmla="*/ 0 h 574765"/>
                <a:gd name="connsiteX2" fmla="*/ 587828 w 587828"/>
                <a:gd name="connsiteY2" fmla="*/ 0 h 574765"/>
                <a:gd name="connsiteX0" fmla="*/ 822961 w 871988"/>
                <a:gd name="connsiteY0" fmla="*/ 444137 h 444137"/>
                <a:gd name="connsiteX1" fmla="*/ 0 w 871988"/>
                <a:gd name="connsiteY1" fmla="*/ 0 h 444137"/>
                <a:gd name="connsiteX2" fmla="*/ 0 w 871988"/>
                <a:gd name="connsiteY2" fmla="*/ 0 h 444137"/>
                <a:gd name="connsiteX0" fmla="*/ 822961 w 822961"/>
                <a:gd name="connsiteY0" fmla="*/ 444137 h 444137"/>
                <a:gd name="connsiteX1" fmla="*/ 0 w 822961"/>
                <a:gd name="connsiteY1" fmla="*/ 0 h 444137"/>
                <a:gd name="connsiteX2" fmla="*/ 0 w 822961"/>
                <a:gd name="connsiteY2" fmla="*/ 0 h 444137"/>
                <a:gd name="connsiteX0" fmla="*/ 613955 w 613955"/>
                <a:gd name="connsiteY0" fmla="*/ 47072 h 595712"/>
                <a:gd name="connsiteX1" fmla="*/ 0 w 613955"/>
                <a:gd name="connsiteY1" fmla="*/ 595712 h 595712"/>
                <a:gd name="connsiteX2" fmla="*/ 0 w 613955"/>
                <a:gd name="connsiteY2" fmla="*/ 595712 h 595712"/>
                <a:gd name="connsiteX0" fmla="*/ 613955 w 613955"/>
                <a:gd name="connsiteY0" fmla="*/ 0 h 548640"/>
                <a:gd name="connsiteX1" fmla="*/ 0 w 613955"/>
                <a:gd name="connsiteY1" fmla="*/ 548640 h 548640"/>
                <a:gd name="connsiteX2" fmla="*/ 0 w 613955"/>
                <a:gd name="connsiteY2" fmla="*/ 548640 h 548640"/>
                <a:gd name="connsiteX0" fmla="*/ 613955 w 613955"/>
                <a:gd name="connsiteY0" fmla="*/ 0 h 548640"/>
                <a:gd name="connsiteX1" fmla="*/ 0 w 613955"/>
                <a:gd name="connsiteY1" fmla="*/ 548640 h 548640"/>
                <a:gd name="connsiteX2" fmla="*/ 0 w 613955"/>
                <a:gd name="connsiteY2" fmla="*/ 548640 h 548640"/>
              </a:gdLst>
              <a:ahLst/>
              <a:cxnLst>
                <a:cxn ang="0">
                  <a:pos x="connsiteX0" y="connsiteY0"/>
                </a:cxn>
                <a:cxn ang="0">
                  <a:pos x="connsiteX1" y="connsiteY1"/>
                </a:cxn>
                <a:cxn ang="0">
                  <a:pos x="connsiteX2" y="connsiteY2"/>
                </a:cxn>
              </a:cxnLst>
              <a:rect l="l" t="t" r="r" b="b"/>
              <a:pathLst>
                <a:path w="613955" h="548640">
                  <a:moveTo>
                    <a:pt x="613955" y="0"/>
                  </a:moveTo>
                  <a:cubicBezTo>
                    <a:pt x="248194" y="291737"/>
                    <a:pt x="102326" y="457200"/>
                    <a:pt x="0" y="548640"/>
                  </a:cubicBezTo>
                  <a:lnTo>
                    <a:pt x="0" y="548640"/>
                  </a:lnTo>
                </a:path>
              </a:pathLst>
            </a:custGeom>
            <a:noFill/>
            <a:ln w="38100">
              <a:solidFill>
                <a:srgbClr val="008000"/>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3" name="Freeform 341">
              <a:extLst>
                <a:ext uri="{FF2B5EF4-FFF2-40B4-BE49-F238E27FC236}">
                  <a16:creationId xmlns:a16="http://schemas.microsoft.com/office/drawing/2014/main" id="{B1DCB4FB-E959-4E19-9F63-0426A09EF853}"/>
                </a:ext>
              </a:extLst>
            </p:cNvPr>
            <p:cNvSpPr/>
            <p:nvPr/>
          </p:nvSpPr>
          <p:spPr>
            <a:xfrm>
              <a:off x="8472525" y="1333753"/>
              <a:ext cx="300447" cy="404948"/>
            </a:xfrm>
            <a:custGeom>
              <a:avLst/>
              <a:gdLst>
                <a:gd name="connsiteX0" fmla="*/ 156754 w 156754"/>
                <a:gd name="connsiteY0" fmla="*/ 313508 h 313508"/>
                <a:gd name="connsiteX1" fmla="*/ 0 w 156754"/>
                <a:gd name="connsiteY1" fmla="*/ 0 h 313508"/>
                <a:gd name="connsiteX2" fmla="*/ 0 w 156754"/>
                <a:gd name="connsiteY2" fmla="*/ 0 h 313508"/>
                <a:gd name="connsiteX0" fmla="*/ 0 w 587828"/>
                <a:gd name="connsiteY0" fmla="*/ 574765 h 574765"/>
                <a:gd name="connsiteX1" fmla="*/ 587828 w 587828"/>
                <a:gd name="connsiteY1" fmla="*/ 0 h 574765"/>
                <a:gd name="connsiteX2" fmla="*/ 587828 w 587828"/>
                <a:gd name="connsiteY2" fmla="*/ 0 h 574765"/>
                <a:gd name="connsiteX0" fmla="*/ 0 w 587828"/>
                <a:gd name="connsiteY0" fmla="*/ 574765 h 574765"/>
                <a:gd name="connsiteX1" fmla="*/ 587828 w 587828"/>
                <a:gd name="connsiteY1" fmla="*/ 0 h 574765"/>
                <a:gd name="connsiteX2" fmla="*/ 587828 w 587828"/>
                <a:gd name="connsiteY2" fmla="*/ 0 h 574765"/>
                <a:gd name="connsiteX0" fmla="*/ 822961 w 871988"/>
                <a:gd name="connsiteY0" fmla="*/ 444137 h 444137"/>
                <a:gd name="connsiteX1" fmla="*/ 0 w 871988"/>
                <a:gd name="connsiteY1" fmla="*/ 0 h 444137"/>
                <a:gd name="connsiteX2" fmla="*/ 0 w 871988"/>
                <a:gd name="connsiteY2" fmla="*/ 0 h 444137"/>
                <a:gd name="connsiteX0" fmla="*/ 822961 w 822961"/>
                <a:gd name="connsiteY0" fmla="*/ 444137 h 444137"/>
                <a:gd name="connsiteX1" fmla="*/ 0 w 822961"/>
                <a:gd name="connsiteY1" fmla="*/ 0 h 444137"/>
                <a:gd name="connsiteX2" fmla="*/ 0 w 822961"/>
                <a:gd name="connsiteY2" fmla="*/ 0 h 444137"/>
                <a:gd name="connsiteX0" fmla="*/ 613955 w 613955"/>
                <a:gd name="connsiteY0" fmla="*/ 47072 h 595712"/>
                <a:gd name="connsiteX1" fmla="*/ 0 w 613955"/>
                <a:gd name="connsiteY1" fmla="*/ 595712 h 595712"/>
                <a:gd name="connsiteX2" fmla="*/ 0 w 613955"/>
                <a:gd name="connsiteY2" fmla="*/ 595712 h 595712"/>
                <a:gd name="connsiteX0" fmla="*/ 613955 w 613955"/>
                <a:gd name="connsiteY0" fmla="*/ 0 h 548640"/>
                <a:gd name="connsiteX1" fmla="*/ 0 w 613955"/>
                <a:gd name="connsiteY1" fmla="*/ 548640 h 548640"/>
                <a:gd name="connsiteX2" fmla="*/ 0 w 613955"/>
                <a:gd name="connsiteY2" fmla="*/ 548640 h 548640"/>
                <a:gd name="connsiteX0" fmla="*/ 613955 w 613955"/>
                <a:gd name="connsiteY0" fmla="*/ 0 h 548640"/>
                <a:gd name="connsiteX1" fmla="*/ 0 w 613955"/>
                <a:gd name="connsiteY1" fmla="*/ 548640 h 548640"/>
                <a:gd name="connsiteX2" fmla="*/ 0 w 613955"/>
                <a:gd name="connsiteY2" fmla="*/ 548640 h 548640"/>
                <a:gd name="connsiteX0" fmla="*/ 300447 w 300447"/>
                <a:gd name="connsiteY0" fmla="*/ 0 h 404948"/>
                <a:gd name="connsiteX1" fmla="*/ 0 w 300447"/>
                <a:gd name="connsiteY1" fmla="*/ 404948 h 404948"/>
                <a:gd name="connsiteX2" fmla="*/ 0 w 300447"/>
                <a:gd name="connsiteY2" fmla="*/ 404948 h 404948"/>
                <a:gd name="connsiteX0" fmla="*/ 300447 w 300447"/>
                <a:gd name="connsiteY0" fmla="*/ 0 h 404948"/>
                <a:gd name="connsiteX1" fmla="*/ 0 w 300447"/>
                <a:gd name="connsiteY1" fmla="*/ 404948 h 404948"/>
                <a:gd name="connsiteX2" fmla="*/ 0 w 300447"/>
                <a:gd name="connsiteY2" fmla="*/ 404948 h 404948"/>
              </a:gdLst>
              <a:ahLst/>
              <a:cxnLst>
                <a:cxn ang="0">
                  <a:pos x="connsiteX0" y="connsiteY0"/>
                </a:cxn>
                <a:cxn ang="0">
                  <a:pos x="connsiteX1" y="connsiteY1"/>
                </a:cxn>
                <a:cxn ang="0">
                  <a:pos x="connsiteX2" y="connsiteY2"/>
                </a:cxn>
              </a:cxnLst>
              <a:rect l="l" t="t" r="r" b="b"/>
              <a:pathLst>
                <a:path w="300447" h="404948">
                  <a:moveTo>
                    <a:pt x="300447" y="0"/>
                  </a:moveTo>
                  <a:cubicBezTo>
                    <a:pt x="65315" y="148045"/>
                    <a:pt x="50075" y="337457"/>
                    <a:pt x="0" y="404948"/>
                  </a:cubicBezTo>
                  <a:lnTo>
                    <a:pt x="0" y="404948"/>
                  </a:lnTo>
                </a:path>
              </a:pathLst>
            </a:custGeom>
            <a:noFill/>
            <a:ln w="38100">
              <a:solidFill>
                <a:srgbClr val="008000"/>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4" name="Freeform 342">
              <a:extLst>
                <a:ext uri="{FF2B5EF4-FFF2-40B4-BE49-F238E27FC236}">
                  <a16:creationId xmlns:a16="http://schemas.microsoft.com/office/drawing/2014/main" id="{353391E3-035E-4259-A7DE-ECE8137B8887}"/>
                </a:ext>
              </a:extLst>
            </p:cNvPr>
            <p:cNvSpPr/>
            <p:nvPr/>
          </p:nvSpPr>
          <p:spPr>
            <a:xfrm>
              <a:off x="8470740" y="1774763"/>
              <a:ext cx="156753" cy="222068"/>
            </a:xfrm>
            <a:custGeom>
              <a:avLst/>
              <a:gdLst>
                <a:gd name="connsiteX0" fmla="*/ 156754 w 156754"/>
                <a:gd name="connsiteY0" fmla="*/ 313508 h 313508"/>
                <a:gd name="connsiteX1" fmla="*/ 0 w 156754"/>
                <a:gd name="connsiteY1" fmla="*/ 0 h 313508"/>
                <a:gd name="connsiteX2" fmla="*/ 0 w 156754"/>
                <a:gd name="connsiteY2" fmla="*/ 0 h 313508"/>
                <a:gd name="connsiteX0" fmla="*/ 0 w 587828"/>
                <a:gd name="connsiteY0" fmla="*/ 574765 h 574765"/>
                <a:gd name="connsiteX1" fmla="*/ 587828 w 587828"/>
                <a:gd name="connsiteY1" fmla="*/ 0 h 574765"/>
                <a:gd name="connsiteX2" fmla="*/ 587828 w 587828"/>
                <a:gd name="connsiteY2" fmla="*/ 0 h 574765"/>
                <a:gd name="connsiteX0" fmla="*/ 0 w 587828"/>
                <a:gd name="connsiteY0" fmla="*/ 574765 h 574765"/>
                <a:gd name="connsiteX1" fmla="*/ 587828 w 587828"/>
                <a:gd name="connsiteY1" fmla="*/ 0 h 574765"/>
                <a:gd name="connsiteX2" fmla="*/ 587828 w 587828"/>
                <a:gd name="connsiteY2" fmla="*/ 0 h 574765"/>
                <a:gd name="connsiteX0" fmla="*/ 822961 w 871988"/>
                <a:gd name="connsiteY0" fmla="*/ 444137 h 444137"/>
                <a:gd name="connsiteX1" fmla="*/ 0 w 871988"/>
                <a:gd name="connsiteY1" fmla="*/ 0 h 444137"/>
                <a:gd name="connsiteX2" fmla="*/ 0 w 871988"/>
                <a:gd name="connsiteY2" fmla="*/ 0 h 444137"/>
                <a:gd name="connsiteX0" fmla="*/ 822961 w 822961"/>
                <a:gd name="connsiteY0" fmla="*/ 444137 h 444137"/>
                <a:gd name="connsiteX1" fmla="*/ 0 w 822961"/>
                <a:gd name="connsiteY1" fmla="*/ 0 h 444137"/>
                <a:gd name="connsiteX2" fmla="*/ 0 w 822961"/>
                <a:gd name="connsiteY2" fmla="*/ 0 h 444137"/>
                <a:gd name="connsiteX0" fmla="*/ 613955 w 613955"/>
                <a:gd name="connsiteY0" fmla="*/ 47072 h 595712"/>
                <a:gd name="connsiteX1" fmla="*/ 0 w 613955"/>
                <a:gd name="connsiteY1" fmla="*/ 595712 h 595712"/>
                <a:gd name="connsiteX2" fmla="*/ 0 w 613955"/>
                <a:gd name="connsiteY2" fmla="*/ 595712 h 595712"/>
                <a:gd name="connsiteX0" fmla="*/ 613955 w 613955"/>
                <a:gd name="connsiteY0" fmla="*/ 0 h 548640"/>
                <a:gd name="connsiteX1" fmla="*/ 0 w 613955"/>
                <a:gd name="connsiteY1" fmla="*/ 548640 h 548640"/>
                <a:gd name="connsiteX2" fmla="*/ 0 w 613955"/>
                <a:gd name="connsiteY2" fmla="*/ 548640 h 548640"/>
                <a:gd name="connsiteX0" fmla="*/ 613955 w 613955"/>
                <a:gd name="connsiteY0" fmla="*/ 0 h 548640"/>
                <a:gd name="connsiteX1" fmla="*/ 0 w 613955"/>
                <a:gd name="connsiteY1" fmla="*/ 548640 h 548640"/>
                <a:gd name="connsiteX2" fmla="*/ 0 w 613955"/>
                <a:gd name="connsiteY2" fmla="*/ 548640 h 548640"/>
                <a:gd name="connsiteX0" fmla="*/ 133950 w 290703"/>
                <a:gd name="connsiteY0" fmla="*/ 0 h 222068"/>
                <a:gd name="connsiteX1" fmla="*/ 290703 w 290703"/>
                <a:gd name="connsiteY1" fmla="*/ 222068 h 222068"/>
                <a:gd name="connsiteX2" fmla="*/ 290703 w 290703"/>
                <a:gd name="connsiteY2" fmla="*/ 222068 h 222068"/>
                <a:gd name="connsiteX0" fmla="*/ 0 w 156753"/>
                <a:gd name="connsiteY0" fmla="*/ 0 h 222068"/>
                <a:gd name="connsiteX1" fmla="*/ 156753 w 156753"/>
                <a:gd name="connsiteY1" fmla="*/ 222068 h 222068"/>
                <a:gd name="connsiteX2" fmla="*/ 156753 w 156753"/>
                <a:gd name="connsiteY2" fmla="*/ 222068 h 222068"/>
              </a:gdLst>
              <a:ahLst/>
              <a:cxnLst>
                <a:cxn ang="0">
                  <a:pos x="connsiteX0" y="connsiteY0"/>
                </a:cxn>
                <a:cxn ang="0">
                  <a:pos x="connsiteX1" y="connsiteY1"/>
                </a:cxn>
                <a:cxn ang="0">
                  <a:pos x="connsiteX2" y="connsiteY2"/>
                </a:cxn>
              </a:cxnLst>
              <a:rect l="l" t="t" r="r" b="b"/>
              <a:pathLst>
                <a:path w="156753" h="222068">
                  <a:moveTo>
                    <a:pt x="0" y="0"/>
                  </a:moveTo>
                  <a:cubicBezTo>
                    <a:pt x="117565" y="95794"/>
                    <a:pt x="130627" y="185057"/>
                    <a:pt x="156753" y="222068"/>
                  </a:cubicBezTo>
                  <a:lnTo>
                    <a:pt x="156753" y="222068"/>
                  </a:lnTo>
                </a:path>
              </a:pathLst>
            </a:custGeom>
            <a:noFill/>
            <a:ln w="38100">
              <a:solidFill>
                <a:srgbClr val="008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A7FCF74A-215A-4015-B720-FA39792B057A}"/>
                    </a:ext>
                  </a:extLst>
                </p:cNvPr>
                <p:cNvSpPr txBox="1"/>
                <p:nvPr/>
              </p:nvSpPr>
              <p:spPr>
                <a:xfrm>
                  <a:off x="10561037" y="2185344"/>
                  <a:ext cx="34342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𝜎</m:t>
                        </m:r>
                      </m:oMath>
                    </m:oMathPara>
                  </a14:m>
                  <a:endParaRPr lang="en-US" sz="1000"/>
                </a:p>
              </p:txBody>
            </p:sp>
          </mc:Choice>
          <mc:Fallback xmlns="">
            <p:sp>
              <p:nvSpPr>
                <p:cNvPr id="115" name="TextBox 114">
                  <a:extLst>
                    <a:ext uri="{FF2B5EF4-FFF2-40B4-BE49-F238E27FC236}">
                      <a16:creationId xmlns:a16="http://schemas.microsoft.com/office/drawing/2014/main" id="{A7FCF74A-215A-4015-B720-FA39792B057A}"/>
                    </a:ext>
                  </a:extLst>
                </p:cNvPr>
                <p:cNvSpPr txBox="1">
                  <a:spLocks noRot="1" noChangeAspect="1" noMove="1" noResize="1" noEditPoints="1" noAdjustHandles="1" noChangeArrowheads="1" noChangeShapeType="1" noTextEdit="1"/>
                </p:cNvSpPr>
                <p:nvPr/>
              </p:nvSpPr>
              <p:spPr>
                <a:xfrm>
                  <a:off x="10561037" y="2185344"/>
                  <a:ext cx="343427" cy="492443"/>
                </a:xfrm>
                <a:prstGeom prst="rect">
                  <a:avLst/>
                </a:prstGeom>
                <a:blipFill>
                  <a:blip r:embed="rId33"/>
                  <a:stretch>
                    <a:fillRect/>
                  </a:stretch>
                </a:blipFill>
              </p:spPr>
              <p:txBody>
                <a:bodyPr/>
                <a:lstStyle/>
                <a:p>
                  <a:r>
                    <a:rPr lang="en-US">
                      <a:noFill/>
                    </a:rPr>
                    <a:t> </a:t>
                  </a:r>
                </a:p>
              </p:txBody>
            </p:sp>
          </mc:Fallback>
        </mc:AlternateContent>
        <p:sp>
          <p:nvSpPr>
            <p:cNvPr id="116" name="TextBox 115">
              <a:extLst>
                <a:ext uri="{FF2B5EF4-FFF2-40B4-BE49-F238E27FC236}">
                  <a16:creationId xmlns:a16="http://schemas.microsoft.com/office/drawing/2014/main" id="{AA1F6A44-AB86-49FA-BBE6-BA4C92B8A2B0}"/>
                </a:ext>
              </a:extLst>
            </p:cNvPr>
            <p:cNvSpPr txBox="1"/>
            <p:nvPr/>
          </p:nvSpPr>
          <p:spPr>
            <a:xfrm>
              <a:off x="10552973" y="3020297"/>
              <a:ext cx="391454" cy="523220"/>
            </a:xfrm>
            <a:prstGeom prst="rect">
              <a:avLst/>
            </a:prstGeom>
            <a:noFill/>
          </p:spPr>
          <p:txBody>
            <a:bodyPr wrap="none" rtlCol="0">
              <a:spAutoFit/>
            </a:bodyPr>
            <a:lstStyle/>
            <a:p>
              <a:r>
                <a:rPr lang="en-US" sz="2800">
                  <a:latin typeface="Georgia" panose="02040502050405020303" pitchFamily="18" charset="0"/>
                </a:rPr>
                <a:t>d</a:t>
              </a:r>
            </a:p>
          </p:txBody>
        </p:sp>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110D208B-A589-4E9F-AD02-2E6D1A8F5B44}"/>
                    </a:ext>
                  </a:extLst>
                </p:cNvPr>
                <p:cNvSpPr txBox="1"/>
                <p:nvPr/>
              </p:nvSpPr>
              <p:spPr>
                <a:xfrm>
                  <a:off x="10530127" y="2587729"/>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117" name="TextBox 116">
                  <a:extLst>
                    <a:ext uri="{FF2B5EF4-FFF2-40B4-BE49-F238E27FC236}">
                      <a16:creationId xmlns:a16="http://schemas.microsoft.com/office/drawing/2014/main" id="{110D208B-A589-4E9F-AD02-2E6D1A8F5B44}"/>
                    </a:ext>
                  </a:extLst>
                </p:cNvPr>
                <p:cNvSpPr txBox="1">
                  <a:spLocks noRot="1" noChangeAspect="1" noMove="1" noResize="1" noEditPoints="1" noAdjustHandles="1" noChangeArrowheads="1" noChangeShapeType="1" noTextEdit="1"/>
                </p:cNvSpPr>
                <p:nvPr/>
              </p:nvSpPr>
              <p:spPr>
                <a:xfrm>
                  <a:off x="10530127" y="2587729"/>
                  <a:ext cx="432811" cy="461665"/>
                </a:xfrm>
                <a:prstGeom prst="rect">
                  <a:avLst/>
                </a:prstGeom>
                <a:blipFill>
                  <a:blip r:embed="rId18"/>
                  <a:stretch>
                    <a:fillRect b="-11842"/>
                  </a:stretch>
                </a:blipFill>
              </p:spPr>
              <p:txBody>
                <a:bodyPr/>
                <a:lstStyle/>
                <a:p>
                  <a:r>
                    <a:rPr lang="en-US">
                      <a:noFill/>
                    </a:rPr>
                    <a:t> </a:t>
                  </a:r>
                </a:p>
              </p:txBody>
            </p:sp>
          </mc:Fallback>
        </mc:AlternateContent>
        <p:sp>
          <p:nvSpPr>
            <p:cNvPr id="118" name="TextBox 117">
              <a:extLst>
                <a:ext uri="{FF2B5EF4-FFF2-40B4-BE49-F238E27FC236}">
                  <a16:creationId xmlns:a16="http://schemas.microsoft.com/office/drawing/2014/main" id="{7140DCCF-623C-4678-872A-C197946BBE12}"/>
                </a:ext>
              </a:extLst>
            </p:cNvPr>
            <p:cNvSpPr txBox="1"/>
            <p:nvPr/>
          </p:nvSpPr>
          <p:spPr>
            <a:xfrm>
              <a:off x="10700416" y="2769227"/>
              <a:ext cx="287258" cy="307777"/>
            </a:xfrm>
            <a:prstGeom prst="rect">
              <a:avLst/>
            </a:prstGeom>
            <a:noFill/>
          </p:spPr>
          <p:txBody>
            <a:bodyPr wrap="none" rtlCol="0">
              <a:spAutoFit/>
            </a:bodyPr>
            <a:lstStyle/>
            <a:p>
              <a:r>
                <a:rPr lang="en-US" sz="1400">
                  <a:latin typeface="Georgia" panose="02040502050405020303" pitchFamily="18" charset="0"/>
                </a:rPr>
                <a:t>d</a:t>
              </a:r>
            </a:p>
          </p:txBody>
        </p:sp>
        <p:cxnSp>
          <p:nvCxnSpPr>
            <p:cNvPr id="119" name="Straight Connector 118">
              <a:extLst>
                <a:ext uri="{FF2B5EF4-FFF2-40B4-BE49-F238E27FC236}">
                  <a16:creationId xmlns:a16="http://schemas.microsoft.com/office/drawing/2014/main" id="{36B2E5BB-FFD8-41E8-9952-E07960AA4C15}"/>
                </a:ext>
              </a:extLst>
            </p:cNvPr>
            <p:cNvCxnSpPr>
              <a:cxnSpLocks/>
            </p:cNvCxnSpPr>
            <p:nvPr/>
          </p:nvCxnSpPr>
          <p:spPr>
            <a:xfrm>
              <a:off x="10712400" y="2606608"/>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20" name="Freeform: Shape 119">
              <a:extLst>
                <a:ext uri="{FF2B5EF4-FFF2-40B4-BE49-F238E27FC236}">
                  <a16:creationId xmlns:a16="http://schemas.microsoft.com/office/drawing/2014/main" id="{CA7DB94C-9078-446D-9C82-EFD86FD75745}"/>
                </a:ext>
              </a:extLst>
            </p:cNvPr>
            <p:cNvSpPr/>
            <p:nvPr/>
          </p:nvSpPr>
          <p:spPr>
            <a:xfrm>
              <a:off x="9811265" y="1983259"/>
              <a:ext cx="846438" cy="1035828"/>
            </a:xfrm>
            <a:custGeom>
              <a:avLst/>
              <a:gdLst>
                <a:gd name="connsiteX0" fmla="*/ 0 w 846438"/>
                <a:gd name="connsiteY0" fmla="*/ 0 h 1035828"/>
                <a:gd name="connsiteX1" fmla="*/ 148281 w 846438"/>
                <a:gd name="connsiteY1" fmla="*/ 778476 h 1035828"/>
                <a:gd name="connsiteX2" fmla="*/ 457200 w 846438"/>
                <a:gd name="connsiteY2" fmla="*/ 1031790 h 1035828"/>
                <a:gd name="connsiteX3" fmla="*/ 673443 w 846438"/>
                <a:gd name="connsiteY3" fmla="*/ 895865 h 1035828"/>
                <a:gd name="connsiteX4" fmla="*/ 735227 w 846438"/>
                <a:gd name="connsiteY4" fmla="*/ 413952 h 1035828"/>
                <a:gd name="connsiteX5" fmla="*/ 846438 w 846438"/>
                <a:gd name="connsiteY5" fmla="*/ 389238 h 103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438" h="1035828">
                  <a:moveTo>
                    <a:pt x="0" y="0"/>
                  </a:moveTo>
                  <a:cubicBezTo>
                    <a:pt x="36040" y="303255"/>
                    <a:pt x="72081" y="606511"/>
                    <a:pt x="148281" y="778476"/>
                  </a:cubicBezTo>
                  <a:cubicBezTo>
                    <a:pt x="224481" y="950441"/>
                    <a:pt x="369673" y="1012225"/>
                    <a:pt x="457200" y="1031790"/>
                  </a:cubicBezTo>
                  <a:cubicBezTo>
                    <a:pt x="544727" y="1051355"/>
                    <a:pt x="627105" y="998838"/>
                    <a:pt x="673443" y="895865"/>
                  </a:cubicBezTo>
                  <a:cubicBezTo>
                    <a:pt x="719781" y="792892"/>
                    <a:pt x="706394" y="498390"/>
                    <a:pt x="735227" y="413952"/>
                  </a:cubicBezTo>
                  <a:cubicBezTo>
                    <a:pt x="764060" y="329514"/>
                    <a:pt x="805249" y="359376"/>
                    <a:pt x="846438" y="389238"/>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138">
            <a:extLst>
              <a:ext uri="{FF2B5EF4-FFF2-40B4-BE49-F238E27FC236}">
                <a16:creationId xmlns:a16="http://schemas.microsoft.com/office/drawing/2014/main" id="{8B185A97-AC0F-4E26-947E-D805BCA09113}"/>
              </a:ext>
            </a:extLst>
          </p:cNvPr>
          <p:cNvGrpSpPr/>
          <p:nvPr/>
        </p:nvGrpSpPr>
        <p:grpSpPr>
          <a:xfrm>
            <a:off x="2643792" y="3043343"/>
            <a:ext cx="4024327" cy="3336106"/>
            <a:chOff x="3936039" y="2812348"/>
            <a:chExt cx="4024327" cy="3336106"/>
          </a:xfrm>
        </p:grpSpPr>
        <p:grpSp>
          <p:nvGrpSpPr>
            <p:cNvPr id="140" name="Group 139">
              <a:extLst>
                <a:ext uri="{FF2B5EF4-FFF2-40B4-BE49-F238E27FC236}">
                  <a16:creationId xmlns:a16="http://schemas.microsoft.com/office/drawing/2014/main" id="{BF955A2E-1CE5-44EC-BF0F-C03A4A867DCB}"/>
                </a:ext>
              </a:extLst>
            </p:cNvPr>
            <p:cNvGrpSpPr/>
            <p:nvPr/>
          </p:nvGrpSpPr>
          <p:grpSpPr>
            <a:xfrm>
              <a:off x="5948771" y="4526654"/>
              <a:ext cx="513653" cy="489275"/>
              <a:chOff x="4411048" y="2482384"/>
              <a:chExt cx="513653" cy="489275"/>
            </a:xfrm>
          </p:grpSpPr>
          <mc:AlternateContent xmlns:mc="http://schemas.openxmlformats.org/markup-compatibility/2006" xmlns:a14="http://schemas.microsoft.com/office/drawing/2010/main">
            <mc:Choice Requires="a14">
              <p:sp>
                <p:nvSpPr>
                  <p:cNvPr id="215" name="TextBox 214">
                    <a:extLst>
                      <a:ext uri="{FF2B5EF4-FFF2-40B4-BE49-F238E27FC236}">
                        <a16:creationId xmlns:a16="http://schemas.microsoft.com/office/drawing/2014/main" id="{7C46D1DD-4EBF-475A-B024-C210011AFD90}"/>
                      </a:ext>
                    </a:extLst>
                  </p:cNvPr>
                  <p:cNvSpPr txBox="1"/>
                  <p:nvPr/>
                </p:nvSpPr>
                <p:spPr>
                  <a:xfrm>
                    <a:off x="4411048" y="2482384"/>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15" name="TextBox 214">
                    <a:extLst>
                      <a:ext uri="{FF2B5EF4-FFF2-40B4-BE49-F238E27FC236}">
                        <a16:creationId xmlns:a16="http://schemas.microsoft.com/office/drawing/2014/main" id="{7C46D1DD-4EBF-475A-B024-C210011AFD90}"/>
                      </a:ext>
                    </a:extLst>
                  </p:cNvPr>
                  <p:cNvSpPr txBox="1">
                    <a:spLocks noRot="1" noChangeAspect="1" noMove="1" noResize="1" noEditPoints="1" noAdjustHandles="1" noChangeArrowheads="1" noChangeShapeType="1" noTextEdit="1"/>
                  </p:cNvSpPr>
                  <p:nvPr/>
                </p:nvSpPr>
                <p:spPr>
                  <a:xfrm>
                    <a:off x="4411048" y="2482384"/>
                    <a:ext cx="432811" cy="461665"/>
                  </a:xfrm>
                  <a:prstGeom prst="rect">
                    <a:avLst/>
                  </a:prstGeom>
                  <a:blipFill>
                    <a:blip r:embed="rId18"/>
                    <a:stretch>
                      <a:fillRect b="-11842"/>
                    </a:stretch>
                  </a:blipFill>
                </p:spPr>
                <p:txBody>
                  <a:bodyPr/>
                  <a:lstStyle/>
                  <a:p>
                    <a:r>
                      <a:rPr lang="en-US">
                        <a:noFill/>
                      </a:rPr>
                      <a:t> </a:t>
                    </a:r>
                  </a:p>
                </p:txBody>
              </p:sp>
            </mc:Fallback>
          </mc:AlternateContent>
          <p:sp>
            <p:nvSpPr>
              <p:cNvPr id="216" name="TextBox 215">
                <a:extLst>
                  <a:ext uri="{FF2B5EF4-FFF2-40B4-BE49-F238E27FC236}">
                    <a16:creationId xmlns:a16="http://schemas.microsoft.com/office/drawing/2014/main" id="{8151FD22-B167-4C96-91FD-5A0C913ABA71}"/>
                  </a:ext>
                </a:extLst>
              </p:cNvPr>
              <p:cNvSpPr txBox="1"/>
              <p:nvPr/>
            </p:nvSpPr>
            <p:spPr>
              <a:xfrm>
                <a:off x="4581337" y="2663882"/>
                <a:ext cx="343364" cy="307777"/>
              </a:xfrm>
              <a:prstGeom prst="rect">
                <a:avLst/>
              </a:prstGeom>
              <a:noFill/>
            </p:spPr>
            <p:txBody>
              <a:bodyPr wrap="none" rtlCol="0">
                <a:spAutoFit/>
              </a:bodyPr>
              <a:lstStyle/>
              <a:p>
                <a:r>
                  <a:rPr lang="en-US" sz="1400" err="1">
                    <a:latin typeface="Georgia" panose="02040502050405020303" pitchFamily="18" charset="0"/>
                  </a:rPr>
                  <a:t>cs</a:t>
                </a:r>
                <a:endParaRPr lang="en-US" sz="1400">
                  <a:latin typeface="Georgia" panose="02040502050405020303" pitchFamily="18" charset="0"/>
                </a:endParaRPr>
              </a:p>
            </p:txBody>
          </p:sp>
        </p:grpSp>
        <p:sp>
          <p:nvSpPr>
            <p:cNvPr id="141" name="TextBox 140">
              <a:extLst>
                <a:ext uri="{FF2B5EF4-FFF2-40B4-BE49-F238E27FC236}">
                  <a16:creationId xmlns:a16="http://schemas.microsoft.com/office/drawing/2014/main" id="{EEB20A85-C4E9-4F67-AAF3-39497547C53E}"/>
                </a:ext>
              </a:extLst>
            </p:cNvPr>
            <p:cNvSpPr txBox="1"/>
            <p:nvPr/>
          </p:nvSpPr>
          <p:spPr>
            <a:xfrm>
              <a:off x="6010282" y="4971914"/>
              <a:ext cx="503664" cy="523220"/>
            </a:xfrm>
            <a:prstGeom prst="rect">
              <a:avLst/>
            </a:prstGeom>
            <a:noFill/>
          </p:spPr>
          <p:txBody>
            <a:bodyPr wrap="none" rtlCol="0">
              <a:spAutoFit/>
            </a:bodyPr>
            <a:lstStyle/>
            <a:p>
              <a:r>
                <a:rPr lang="en-US" sz="2800">
                  <a:latin typeface="Georgia" panose="02040502050405020303" pitchFamily="18" charset="0"/>
                </a:rPr>
                <a:t>cs</a:t>
              </a:r>
            </a:p>
          </p:txBody>
        </p:sp>
        <p:grpSp>
          <p:nvGrpSpPr>
            <p:cNvPr id="142" name="Group 141">
              <a:extLst>
                <a:ext uri="{FF2B5EF4-FFF2-40B4-BE49-F238E27FC236}">
                  <a16:creationId xmlns:a16="http://schemas.microsoft.com/office/drawing/2014/main" id="{09364B24-8602-4B4D-AB33-B19D6E72F76D}"/>
                </a:ext>
              </a:extLst>
            </p:cNvPr>
            <p:cNvGrpSpPr/>
            <p:nvPr/>
          </p:nvGrpSpPr>
          <p:grpSpPr>
            <a:xfrm>
              <a:off x="5265632" y="3961346"/>
              <a:ext cx="774509" cy="569388"/>
              <a:chOff x="2770934" y="1191769"/>
              <a:chExt cx="1076672" cy="655779"/>
            </a:xfrm>
          </p:grpSpPr>
          <mc:AlternateContent xmlns:mc="http://schemas.openxmlformats.org/markup-compatibility/2006" xmlns:a14="http://schemas.microsoft.com/office/drawing/2010/main">
            <mc:Choice Requires="a14">
              <p:sp>
                <p:nvSpPr>
                  <p:cNvPr id="213" name="Rectangle 212">
                    <a:extLst>
                      <a:ext uri="{FF2B5EF4-FFF2-40B4-BE49-F238E27FC236}">
                        <a16:creationId xmlns:a16="http://schemas.microsoft.com/office/drawing/2014/main" id="{8C14FF49-400B-4C80-A3E0-627EB02F8D5D}"/>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13" name="Rectangle 212">
                    <a:extLst>
                      <a:ext uri="{FF2B5EF4-FFF2-40B4-BE49-F238E27FC236}">
                        <a16:creationId xmlns:a16="http://schemas.microsoft.com/office/drawing/2014/main" id="{8C14FF49-400B-4C80-A3E0-627EB02F8D5D}"/>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4" name="Rectangle 213">
                    <a:extLst>
                      <a:ext uri="{FF2B5EF4-FFF2-40B4-BE49-F238E27FC236}">
                        <a16:creationId xmlns:a16="http://schemas.microsoft.com/office/drawing/2014/main" id="{9381A170-AD7C-4BA5-A25C-4DDE8370C6E8}"/>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14" name="Rectangle 213">
                    <a:extLst>
                      <a:ext uri="{FF2B5EF4-FFF2-40B4-BE49-F238E27FC236}">
                        <a16:creationId xmlns:a16="http://schemas.microsoft.com/office/drawing/2014/main" id="{9381A170-AD7C-4BA5-A25C-4DDE8370C6E8}"/>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35"/>
                    <a:stretch>
                      <a:fillRect/>
                    </a:stretch>
                  </a:blipFill>
                </p:spPr>
                <p:txBody>
                  <a:bodyPr/>
                  <a:lstStyle/>
                  <a:p>
                    <a:r>
                      <a:rPr lang="en-US">
                        <a:noFill/>
                      </a:rPr>
                      <a:t> </a:t>
                    </a:r>
                  </a:p>
                </p:txBody>
              </p:sp>
            </mc:Fallback>
          </mc:AlternateContent>
        </p:grpSp>
        <p:sp>
          <p:nvSpPr>
            <p:cNvPr id="143" name="Rectangle 142">
              <a:extLst>
                <a:ext uri="{FF2B5EF4-FFF2-40B4-BE49-F238E27FC236}">
                  <a16:creationId xmlns:a16="http://schemas.microsoft.com/office/drawing/2014/main" id="{98E86324-6AB5-481B-A701-5D27B6972DDC}"/>
                </a:ext>
              </a:extLst>
            </p:cNvPr>
            <p:cNvSpPr/>
            <p:nvPr/>
          </p:nvSpPr>
          <p:spPr>
            <a:xfrm>
              <a:off x="5458389" y="4157203"/>
              <a:ext cx="809581" cy="400110"/>
            </a:xfrm>
            <a:prstGeom prst="rect">
              <a:avLst/>
            </a:prstGeom>
          </p:spPr>
          <p:txBody>
            <a:bodyPr wrap="none">
              <a:spAutoFit/>
            </a:bodyPr>
            <a:lstStyle/>
            <a:p>
              <a:r>
                <a:rPr lang="en-US" sz="2000" baseline="-25000"/>
                <a:t>_</a:t>
              </a:r>
              <a:r>
                <a:rPr lang="en-US" sz="2000" baseline="-25000" err="1"/>
                <a:t>date_sk</a:t>
              </a:r>
              <a:endParaRPr lang="en-US" sz="2000"/>
            </a:p>
          </p:txBody>
        </p:sp>
        <p:cxnSp>
          <p:nvCxnSpPr>
            <p:cNvPr id="144" name="Straight Connector 143">
              <a:extLst>
                <a:ext uri="{FF2B5EF4-FFF2-40B4-BE49-F238E27FC236}">
                  <a16:creationId xmlns:a16="http://schemas.microsoft.com/office/drawing/2014/main" id="{F3E3A18E-E6C0-4DD9-BBD5-3752BD5D8E3D}"/>
                </a:ext>
              </a:extLst>
            </p:cNvPr>
            <p:cNvCxnSpPr>
              <a:cxnSpLocks/>
            </p:cNvCxnSpPr>
            <p:nvPr/>
          </p:nvCxnSpPr>
          <p:spPr>
            <a:xfrm flipH="1">
              <a:off x="5357064" y="4405972"/>
              <a:ext cx="50169" cy="24107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CD5FDEC-5522-4F96-9FA2-302F532BF4ED}"/>
                </a:ext>
              </a:extLst>
            </p:cNvPr>
            <p:cNvCxnSpPr>
              <a:cxnSpLocks/>
            </p:cNvCxnSpPr>
            <p:nvPr/>
          </p:nvCxnSpPr>
          <p:spPr>
            <a:xfrm flipV="1">
              <a:off x="6151823" y="4451101"/>
              <a:ext cx="91441" cy="19594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0E240E81-B679-4E95-BF40-42EAACC10D1B}"/>
                </a:ext>
              </a:extLst>
            </p:cNvPr>
            <p:cNvCxnSpPr>
              <a:cxnSpLocks/>
            </p:cNvCxnSpPr>
            <p:nvPr/>
          </p:nvCxnSpPr>
          <p:spPr>
            <a:xfrm flipH="1">
              <a:off x="5679627" y="3889775"/>
              <a:ext cx="338820" cy="208624"/>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79D3C75D-4C07-4148-98EB-8FD91C89E0E9}"/>
                </a:ext>
              </a:extLst>
            </p:cNvPr>
            <p:cNvCxnSpPr>
              <a:cxnSpLocks/>
            </p:cNvCxnSpPr>
            <p:nvPr/>
          </p:nvCxnSpPr>
          <p:spPr>
            <a:xfrm>
              <a:off x="5885898" y="3566816"/>
              <a:ext cx="180035" cy="10290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CC8C411-C313-4861-B1C8-676F3D89CB03}"/>
                </a:ext>
              </a:extLst>
            </p:cNvPr>
            <p:cNvCxnSpPr>
              <a:cxnSpLocks/>
            </p:cNvCxnSpPr>
            <p:nvPr/>
          </p:nvCxnSpPr>
          <p:spPr>
            <a:xfrm>
              <a:off x="6177951" y="4965975"/>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49" name="Group 148">
              <a:extLst>
                <a:ext uri="{FF2B5EF4-FFF2-40B4-BE49-F238E27FC236}">
                  <a16:creationId xmlns:a16="http://schemas.microsoft.com/office/drawing/2014/main" id="{605439C4-B36E-40C7-9B0B-ED4C0380BAE3}"/>
                </a:ext>
              </a:extLst>
            </p:cNvPr>
            <p:cNvGrpSpPr/>
            <p:nvPr/>
          </p:nvGrpSpPr>
          <p:grpSpPr>
            <a:xfrm>
              <a:off x="3936039" y="2812348"/>
              <a:ext cx="4024327" cy="3336106"/>
              <a:chOff x="3936039" y="2812348"/>
              <a:chExt cx="4024327" cy="3336106"/>
            </a:xfrm>
          </p:grpSpPr>
          <p:sp>
            <p:nvSpPr>
              <p:cNvPr id="150" name="TextBox 149">
                <a:extLst>
                  <a:ext uri="{FF2B5EF4-FFF2-40B4-BE49-F238E27FC236}">
                    <a16:creationId xmlns:a16="http://schemas.microsoft.com/office/drawing/2014/main" id="{48F42369-C2FB-431F-BCF5-4E4432E52EA7}"/>
                  </a:ext>
                </a:extLst>
              </p:cNvPr>
              <p:cNvSpPr txBox="1"/>
              <p:nvPr/>
            </p:nvSpPr>
            <p:spPr>
              <a:xfrm>
                <a:off x="3936039" y="4706863"/>
                <a:ext cx="554960" cy="523220"/>
              </a:xfrm>
              <a:prstGeom prst="rect">
                <a:avLst/>
              </a:prstGeom>
              <a:noFill/>
            </p:spPr>
            <p:txBody>
              <a:bodyPr wrap="none" rtlCol="0">
                <a:spAutoFit/>
              </a:bodyPr>
              <a:lstStyle/>
              <a:p>
                <a:r>
                  <a:rPr lang="en-US" sz="2800">
                    <a:latin typeface="Georgia" panose="02040502050405020303" pitchFamily="18" charset="0"/>
                  </a:rPr>
                  <a:t>cd</a:t>
                </a:r>
              </a:p>
            </p:txBody>
          </p:sp>
          <p:sp>
            <p:nvSpPr>
              <p:cNvPr id="151" name="TextBox 150">
                <a:extLst>
                  <a:ext uri="{FF2B5EF4-FFF2-40B4-BE49-F238E27FC236}">
                    <a16:creationId xmlns:a16="http://schemas.microsoft.com/office/drawing/2014/main" id="{A81D7FC5-49B8-48EC-873F-C34EA16B9864}"/>
                  </a:ext>
                </a:extLst>
              </p:cNvPr>
              <p:cNvSpPr txBox="1"/>
              <p:nvPr/>
            </p:nvSpPr>
            <p:spPr>
              <a:xfrm>
                <a:off x="4456420" y="4705428"/>
                <a:ext cx="348172" cy="523220"/>
              </a:xfrm>
              <a:prstGeom prst="rect">
                <a:avLst/>
              </a:prstGeom>
              <a:noFill/>
            </p:spPr>
            <p:txBody>
              <a:bodyPr wrap="none" rtlCol="0">
                <a:spAutoFit/>
              </a:bodyPr>
              <a:lstStyle/>
              <a:p>
                <a:r>
                  <a:rPr lang="en-US" sz="2800">
                    <a:latin typeface="Georgia" panose="02040502050405020303" pitchFamily="18" charset="0"/>
                  </a:rPr>
                  <a:t>c</a:t>
                </a:r>
              </a:p>
            </p:txBody>
          </p:sp>
          <p:sp>
            <p:nvSpPr>
              <p:cNvPr id="152" name="TextBox 151">
                <a:extLst>
                  <a:ext uri="{FF2B5EF4-FFF2-40B4-BE49-F238E27FC236}">
                    <a16:creationId xmlns:a16="http://schemas.microsoft.com/office/drawing/2014/main" id="{62AEFD75-24F2-459B-984A-91AA5C349871}"/>
                  </a:ext>
                </a:extLst>
              </p:cNvPr>
              <p:cNvSpPr txBox="1"/>
              <p:nvPr/>
            </p:nvSpPr>
            <p:spPr>
              <a:xfrm>
                <a:off x="4775479" y="4345714"/>
                <a:ext cx="529312" cy="523220"/>
              </a:xfrm>
              <a:prstGeom prst="rect">
                <a:avLst/>
              </a:prstGeom>
              <a:noFill/>
            </p:spPr>
            <p:txBody>
              <a:bodyPr wrap="none" rtlCol="0">
                <a:spAutoFit/>
              </a:bodyPr>
              <a:lstStyle/>
              <a:p>
                <a:r>
                  <a:rPr lang="en-US" sz="2800">
                    <a:latin typeface="Georgia" panose="02040502050405020303" pitchFamily="18" charset="0"/>
                  </a:rPr>
                  <a:t>ca</a:t>
                </a:r>
              </a:p>
            </p:txBody>
          </p:sp>
          <p:grpSp>
            <p:nvGrpSpPr>
              <p:cNvPr id="153" name="Group 152">
                <a:extLst>
                  <a:ext uri="{FF2B5EF4-FFF2-40B4-BE49-F238E27FC236}">
                    <a16:creationId xmlns:a16="http://schemas.microsoft.com/office/drawing/2014/main" id="{367E2E94-1EB2-4C66-948D-789F55559CB1}"/>
                  </a:ext>
                </a:extLst>
              </p:cNvPr>
              <p:cNvGrpSpPr/>
              <p:nvPr/>
            </p:nvGrpSpPr>
            <p:grpSpPr>
              <a:xfrm>
                <a:off x="4061948" y="3868469"/>
                <a:ext cx="774509" cy="569388"/>
                <a:chOff x="2770934" y="1191769"/>
                <a:chExt cx="1076672" cy="655779"/>
              </a:xfrm>
            </p:grpSpPr>
            <mc:AlternateContent xmlns:mc="http://schemas.openxmlformats.org/markup-compatibility/2006" xmlns:a14="http://schemas.microsoft.com/office/drawing/2010/main">
              <mc:Choice Requires="a14">
                <p:sp>
                  <p:nvSpPr>
                    <p:cNvPr id="211" name="Rectangle 210">
                      <a:extLst>
                        <a:ext uri="{FF2B5EF4-FFF2-40B4-BE49-F238E27FC236}">
                          <a16:creationId xmlns:a16="http://schemas.microsoft.com/office/drawing/2014/main" id="{E8BF2F87-828E-4238-93EE-4FB9439F984C}"/>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11" name="Rectangle 210">
                      <a:extLst>
                        <a:ext uri="{FF2B5EF4-FFF2-40B4-BE49-F238E27FC236}">
                          <a16:creationId xmlns:a16="http://schemas.microsoft.com/office/drawing/2014/main" id="{E8BF2F87-828E-4238-93EE-4FB9439F984C}"/>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2" name="Rectangle 211">
                      <a:extLst>
                        <a:ext uri="{FF2B5EF4-FFF2-40B4-BE49-F238E27FC236}">
                          <a16:creationId xmlns:a16="http://schemas.microsoft.com/office/drawing/2014/main" id="{66989E03-0FFD-4C20-912A-0D724BBA0F2B}"/>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12" name="Rectangle 211">
                      <a:extLst>
                        <a:ext uri="{FF2B5EF4-FFF2-40B4-BE49-F238E27FC236}">
                          <a16:creationId xmlns:a16="http://schemas.microsoft.com/office/drawing/2014/main" id="{66989E03-0FFD-4C20-912A-0D724BBA0F2B}"/>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37"/>
                      <a:stretch>
                        <a:fillRect/>
                      </a:stretch>
                    </a:blipFill>
                  </p:spPr>
                  <p:txBody>
                    <a:bodyPr/>
                    <a:lstStyle/>
                    <a:p>
                      <a:r>
                        <a:rPr lang="en-US">
                          <a:noFill/>
                        </a:rPr>
                        <a:t> </a:t>
                      </a:r>
                    </a:p>
                  </p:txBody>
                </p:sp>
              </mc:Fallback>
            </mc:AlternateContent>
          </p:grpSp>
          <p:grpSp>
            <p:nvGrpSpPr>
              <p:cNvPr id="154" name="Group 153">
                <a:extLst>
                  <a:ext uri="{FF2B5EF4-FFF2-40B4-BE49-F238E27FC236}">
                    <a16:creationId xmlns:a16="http://schemas.microsoft.com/office/drawing/2014/main" id="{B9095D80-EB98-4229-8219-84C9675DEC0C}"/>
                  </a:ext>
                </a:extLst>
              </p:cNvPr>
              <p:cNvGrpSpPr/>
              <p:nvPr/>
            </p:nvGrpSpPr>
            <p:grpSpPr>
              <a:xfrm>
                <a:off x="4384341" y="3441398"/>
                <a:ext cx="774509" cy="569388"/>
                <a:chOff x="2770934" y="1191769"/>
                <a:chExt cx="1076672" cy="655779"/>
              </a:xfrm>
            </p:grpSpPr>
            <mc:AlternateContent xmlns:mc="http://schemas.openxmlformats.org/markup-compatibility/2006" xmlns:a14="http://schemas.microsoft.com/office/drawing/2010/main">
              <mc:Choice Requires="a14">
                <p:sp>
                  <p:nvSpPr>
                    <p:cNvPr id="209" name="Rectangle 208">
                      <a:extLst>
                        <a:ext uri="{FF2B5EF4-FFF2-40B4-BE49-F238E27FC236}">
                          <a16:creationId xmlns:a16="http://schemas.microsoft.com/office/drawing/2014/main" id="{B7601101-585C-41FA-A92B-8D523E07C134}"/>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09" name="Rectangle 208">
                      <a:extLst>
                        <a:ext uri="{FF2B5EF4-FFF2-40B4-BE49-F238E27FC236}">
                          <a16:creationId xmlns:a16="http://schemas.microsoft.com/office/drawing/2014/main" id="{B7601101-585C-41FA-A92B-8D523E07C134}"/>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3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0" name="Rectangle 209">
                      <a:extLst>
                        <a:ext uri="{FF2B5EF4-FFF2-40B4-BE49-F238E27FC236}">
                          <a16:creationId xmlns:a16="http://schemas.microsoft.com/office/drawing/2014/main" id="{09A56029-C754-4DE5-902A-89D99466451D}"/>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10" name="Rectangle 209">
                      <a:extLst>
                        <a:ext uri="{FF2B5EF4-FFF2-40B4-BE49-F238E27FC236}">
                          <a16:creationId xmlns:a16="http://schemas.microsoft.com/office/drawing/2014/main" id="{09A56029-C754-4DE5-902A-89D99466451D}"/>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39"/>
                      <a:stretch>
                        <a:fillRect/>
                      </a:stretch>
                    </a:blipFill>
                  </p:spPr>
                  <p:txBody>
                    <a:bodyPr/>
                    <a:lstStyle/>
                    <a:p>
                      <a:r>
                        <a:rPr lang="en-US">
                          <a:noFill/>
                        </a:rPr>
                        <a:t> </a:t>
                      </a:r>
                    </a:p>
                  </p:txBody>
                </p:sp>
              </mc:Fallback>
            </mc:AlternateContent>
          </p:grpSp>
          <p:grpSp>
            <p:nvGrpSpPr>
              <p:cNvPr id="155" name="Group 154">
                <a:extLst>
                  <a:ext uri="{FF2B5EF4-FFF2-40B4-BE49-F238E27FC236}">
                    <a16:creationId xmlns:a16="http://schemas.microsoft.com/office/drawing/2014/main" id="{014665A5-02D8-4A6D-8E36-E6A86764CB86}"/>
                  </a:ext>
                </a:extLst>
              </p:cNvPr>
              <p:cNvGrpSpPr/>
              <p:nvPr/>
            </p:nvGrpSpPr>
            <p:grpSpPr>
              <a:xfrm>
                <a:off x="5013540" y="2918498"/>
                <a:ext cx="774509" cy="569388"/>
                <a:chOff x="2770934" y="1191769"/>
                <a:chExt cx="1076672" cy="655779"/>
              </a:xfrm>
            </p:grpSpPr>
            <mc:AlternateContent xmlns:mc="http://schemas.openxmlformats.org/markup-compatibility/2006" xmlns:a14="http://schemas.microsoft.com/office/drawing/2010/main">
              <mc:Choice Requires="a14">
                <p:sp>
                  <p:nvSpPr>
                    <p:cNvPr id="207" name="Rectangle 206">
                      <a:extLst>
                        <a:ext uri="{FF2B5EF4-FFF2-40B4-BE49-F238E27FC236}">
                          <a16:creationId xmlns:a16="http://schemas.microsoft.com/office/drawing/2014/main" id="{3FAC8FA2-E83A-44A8-9FAD-FEAEA1FFCD26}"/>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07" name="Rectangle 206">
                      <a:extLst>
                        <a:ext uri="{FF2B5EF4-FFF2-40B4-BE49-F238E27FC236}">
                          <a16:creationId xmlns:a16="http://schemas.microsoft.com/office/drawing/2014/main" id="{3FAC8FA2-E83A-44A8-9FAD-FEAEA1FFCD26}"/>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8" name="Rectangle 207">
                      <a:extLst>
                        <a:ext uri="{FF2B5EF4-FFF2-40B4-BE49-F238E27FC236}">
                          <a16:creationId xmlns:a16="http://schemas.microsoft.com/office/drawing/2014/main" id="{8B190C4C-508B-410B-84A0-38DACF7743D5}"/>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08" name="Rectangle 207">
                      <a:extLst>
                        <a:ext uri="{FF2B5EF4-FFF2-40B4-BE49-F238E27FC236}">
                          <a16:creationId xmlns:a16="http://schemas.microsoft.com/office/drawing/2014/main" id="{8B190C4C-508B-410B-84A0-38DACF7743D5}"/>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41"/>
                      <a:stretch>
                        <a:fillRect/>
                      </a:stretch>
                    </a:blipFill>
                  </p:spPr>
                  <p:txBody>
                    <a:bodyPr/>
                    <a:lstStyle/>
                    <a:p>
                      <a:r>
                        <a:rPr lang="en-US">
                          <a:noFill/>
                        </a:rPr>
                        <a:t> </a:t>
                      </a:r>
                    </a:p>
                  </p:txBody>
                </p:sp>
              </mc:Fallback>
            </mc:AlternateContent>
          </p:grpSp>
          <p:sp>
            <p:nvSpPr>
              <p:cNvPr id="156" name="Rectangle 155">
                <a:extLst>
                  <a:ext uri="{FF2B5EF4-FFF2-40B4-BE49-F238E27FC236}">
                    <a16:creationId xmlns:a16="http://schemas.microsoft.com/office/drawing/2014/main" id="{05D68568-5CD0-4675-B3F9-FC8E7FCF4AA4}"/>
                  </a:ext>
                </a:extLst>
              </p:cNvPr>
              <p:cNvSpPr/>
              <p:nvPr/>
            </p:nvSpPr>
            <p:spPr>
              <a:xfrm>
                <a:off x="5258300" y="3136710"/>
                <a:ext cx="1152495" cy="400110"/>
              </a:xfrm>
              <a:prstGeom prst="rect">
                <a:avLst/>
              </a:prstGeom>
            </p:spPr>
            <p:txBody>
              <a:bodyPr wrap="none">
                <a:spAutoFit/>
              </a:bodyPr>
              <a:lstStyle/>
              <a:p>
                <a:r>
                  <a:rPr lang="en-US" sz="2000" baseline="-25000"/>
                  <a:t>_customer_sk</a:t>
                </a:r>
                <a:endParaRPr lang="en-US" sz="2000"/>
              </a:p>
            </p:txBody>
          </p:sp>
          <p:cxnSp>
            <p:nvCxnSpPr>
              <p:cNvPr id="157" name="Straight Connector 156">
                <a:extLst>
                  <a:ext uri="{FF2B5EF4-FFF2-40B4-BE49-F238E27FC236}">
                    <a16:creationId xmlns:a16="http://schemas.microsoft.com/office/drawing/2014/main" id="{B7539C4F-8A27-4832-9661-EDA2D2A0B654}"/>
                  </a:ext>
                </a:extLst>
              </p:cNvPr>
              <p:cNvCxnSpPr>
                <a:cxnSpLocks/>
              </p:cNvCxnSpPr>
              <p:nvPr/>
            </p:nvCxnSpPr>
            <p:spPr>
              <a:xfrm>
                <a:off x="4938338" y="3886923"/>
                <a:ext cx="87912" cy="20826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C0D27A21-E1BA-42AE-A46A-AB8319929BD1}"/>
                  </a:ext>
                </a:extLst>
              </p:cNvPr>
              <p:cNvCxnSpPr>
                <a:cxnSpLocks/>
              </p:cNvCxnSpPr>
              <p:nvPr/>
            </p:nvCxnSpPr>
            <p:spPr>
              <a:xfrm flipH="1">
                <a:off x="4437533" y="3865291"/>
                <a:ext cx="78111" cy="14331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9D59CC35-E04D-4F02-A8A3-9D2853EC626C}"/>
                  </a:ext>
                </a:extLst>
              </p:cNvPr>
              <p:cNvCxnSpPr>
                <a:cxnSpLocks/>
              </p:cNvCxnSpPr>
              <p:nvPr/>
            </p:nvCxnSpPr>
            <p:spPr>
              <a:xfrm flipH="1">
                <a:off x="4201217" y="4291971"/>
                <a:ext cx="78111" cy="14331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5F1E85D-D97B-4CE9-9F8F-A6460550B9E8}"/>
                  </a:ext>
                </a:extLst>
              </p:cNvPr>
              <p:cNvCxnSpPr>
                <a:cxnSpLocks/>
              </p:cNvCxnSpPr>
              <p:nvPr/>
            </p:nvCxnSpPr>
            <p:spPr>
              <a:xfrm>
                <a:off x="4604852" y="4300480"/>
                <a:ext cx="69039" cy="14389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13BE474-E31C-4527-87AC-5ACE217EDC8B}"/>
                  </a:ext>
                </a:extLst>
              </p:cNvPr>
              <p:cNvCxnSpPr>
                <a:cxnSpLocks/>
              </p:cNvCxnSpPr>
              <p:nvPr/>
            </p:nvCxnSpPr>
            <p:spPr>
              <a:xfrm flipH="1">
                <a:off x="4814761" y="3378434"/>
                <a:ext cx="331192" cy="20820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49FFD5CB-7727-4333-B66F-D59AB70C2580}"/>
                  </a:ext>
                </a:extLst>
              </p:cNvPr>
              <p:cNvCxnSpPr>
                <a:cxnSpLocks/>
              </p:cNvCxnSpPr>
              <p:nvPr/>
            </p:nvCxnSpPr>
            <p:spPr>
              <a:xfrm flipH="1">
                <a:off x="5423274" y="2812348"/>
                <a:ext cx="2" cy="239337"/>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3F926995-6349-45CB-BE4A-95616D88B26C}"/>
                  </a:ext>
                </a:extLst>
              </p:cNvPr>
              <p:cNvGrpSpPr/>
              <p:nvPr/>
            </p:nvGrpSpPr>
            <p:grpSpPr>
              <a:xfrm>
                <a:off x="4393765" y="4279981"/>
                <a:ext cx="436709" cy="489275"/>
                <a:chOff x="4411048" y="2482384"/>
                <a:chExt cx="436709" cy="489275"/>
              </a:xfrm>
            </p:grpSpPr>
            <mc:AlternateContent xmlns:mc="http://schemas.openxmlformats.org/markup-compatibility/2006" xmlns:a14="http://schemas.microsoft.com/office/drawing/2010/main">
              <mc:Choice Requires="a14">
                <p:sp>
                  <p:nvSpPr>
                    <p:cNvPr id="205" name="TextBox 204">
                      <a:extLst>
                        <a:ext uri="{FF2B5EF4-FFF2-40B4-BE49-F238E27FC236}">
                          <a16:creationId xmlns:a16="http://schemas.microsoft.com/office/drawing/2014/main" id="{F3DDF1C9-AE41-4385-8872-49B696C29517}"/>
                        </a:ext>
                      </a:extLst>
                    </p:cNvPr>
                    <p:cNvSpPr txBox="1"/>
                    <p:nvPr/>
                  </p:nvSpPr>
                  <p:spPr>
                    <a:xfrm>
                      <a:off x="4411048" y="2482384"/>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05" name="TextBox 204">
                      <a:extLst>
                        <a:ext uri="{FF2B5EF4-FFF2-40B4-BE49-F238E27FC236}">
                          <a16:creationId xmlns:a16="http://schemas.microsoft.com/office/drawing/2014/main" id="{F3DDF1C9-AE41-4385-8872-49B696C29517}"/>
                        </a:ext>
                      </a:extLst>
                    </p:cNvPr>
                    <p:cNvSpPr txBox="1">
                      <a:spLocks noRot="1" noChangeAspect="1" noMove="1" noResize="1" noEditPoints="1" noAdjustHandles="1" noChangeArrowheads="1" noChangeShapeType="1" noTextEdit="1"/>
                    </p:cNvSpPr>
                    <p:nvPr/>
                  </p:nvSpPr>
                  <p:spPr>
                    <a:xfrm>
                      <a:off x="4411048" y="2482384"/>
                      <a:ext cx="432811" cy="461665"/>
                    </a:xfrm>
                    <a:prstGeom prst="rect">
                      <a:avLst/>
                    </a:prstGeom>
                    <a:blipFill>
                      <a:blip r:embed="rId17"/>
                      <a:stretch>
                        <a:fillRect b="-10526"/>
                      </a:stretch>
                    </a:blipFill>
                  </p:spPr>
                  <p:txBody>
                    <a:bodyPr/>
                    <a:lstStyle/>
                    <a:p>
                      <a:r>
                        <a:rPr lang="en-US">
                          <a:noFill/>
                        </a:rPr>
                        <a:t> </a:t>
                      </a:r>
                    </a:p>
                  </p:txBody>
                </p:sp>
              </mc:Fallback>
            </mc:AlternateContent>
            <p:sp>
              <p:nvSpPr>
                <p:cNvPr id="206" name="TextBox 205">
                  <a:extLst>
                    <a:ext uri="{FF2B5EF4-FFF2-40B4-BE49-F238E27FC236}">
                      <a16:creationId xmlns:a16="http://schemas.microsoft.com/office/drawing/2014/main" id="{1F48C694-91E4-4BE9-885B-8101B30FBFFD}"/>
                    </a:ext>
                  </a:extLst>
                </p:cNvPr>
                <p:cNvSpPr txBox="1"/>
                <p:nvPr/>
              </p:nvSpPr>
              <p:spPr>
                <a:xfrm>
                  <a:off x="4581337" y="2663882"/>
                  <a:ext cx="266420" cy="307777"/>
                </a:xfrm>
                <a:prstGeom prst="rect">
                  <a:avLst/>
                </a:prstGeom>
                <a:noFill/>
              </p:spPr>
              <p:txBody>
                <a:bodyPr wrap="none" rtlCol="0">
                  <a:spAutoFit/>
                </a:bodyPr>
                <a:lstStyle/>
                <a:p>
                  <a:r>
                    <a:rPr lang="en-US" sz="1400">
                      <a:latin typeface="Georgia" panose="02040502050405020303" pitchFamily="18" charset="0"/>
                    </a:rPr>
                    <a:t>c</a:t>
                  </a:r>
                </a:p>
              </p:txBody>
            </p:sp>
          </p:grpSp>
          <p:cxnSp>
            <p:nvCxnSpPr>
              <p:cNvPr id="164" name="Straight Connector 163">
                <a:extLst>
                  <a:ext uri="{FF2B5EF4-FFF2-40B4-BE49-F238E27FC236}">
                    <a16:creationId xmlns:a16="http://schemas.microsoft.com/office/drawing/2014/main" id="{1C5639A8-A1EF-4666-BBC2-771665D2704F}"/>
                  </a:ext>
                </a:extLst>
              </p:cNvPr>
              <p:cNvCxnSpPr>
                <a:cxnSpLocks/>
              </p:cNvCxnSpPr>
              <p:nvPr/>
            </p:nvCxnSpPr>
            <p:spPr>
              <a:xfrm>
                <a:off x="4614187" y="4713254"/>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894F6FB5-4D75-487A-9120-990C65926D63}"/>
                  </a:ext>
                </a:extLst>
              </p:cNvPr>
              <p:cNvCxnSpPr>
                <a:cxnSpLocks/>
              </p:cNvCxnSpPr>
              <p:nvPr/>
            </p:nvCxnSpPr>
            <p:spPr>
              <a:xfrm>
                <a:off x="4184702" y="4705975"/>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61049A18-60F1-45EA-8B04-4C75A51A66B1}"/>
                  </a:ext>
                </a:extLst>
              </p:cNvPr>
              <p:cNvCxnSpPr>
                <a:cxnSpLocks/>
              </p:cNvCxnSpPr>
              <p:nvPr/>
            </p:nvCxnSpPr>
            <p:spPr>
              <a:xfrm>
                <a:off x="5015288" y="4361034"/>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67" name="Group 166">
                <a:extLst>
                  <a:ext uri="{FF2B5EF4-FFF2-40B4-BE49-F238E27FC236}">
                    <a16:creationId xmlns:a16="http://schemas.microsoft.com/office/drawing/2014/main" id="{DDEF13F6-DFA7-4328-B1EF-9430DC7A2AF6}"/>
                  </a:ext>
                </a:extLst>
              </p:cNvPr>
              <p:cNvGrpSpPr/>
              <p:nvPr/>
            </p:nvGrpSpPr>
            <p:grpSpPr>
              <a:xfrm>
                <a:off x="4765788" y="3932680"/>
                <a:ext cx="526477" cy="489275"/>
                <a:chOff x="4411048" y="2482384"/>
                <a:chExt cx="526477" cy="489275"/>
              </a:xfrm>
            </p:grpSpPr>
            <mc:AlternateContent xmlns:mc="http://schemas.openxmlformats.org/markup-compatibility/2006" xmlns:a14="http://schemas.microsoft.com/office/drawing/2010/main">
              <mc:Choice Requires="a14">
                <p:sp>
                  <p:nvSpPr>
                    <p:cNvPr id="203" name="TextBox 202">
                      <a:extLst>
                        <a:ext uri="{FF2B5EF4-FFF2-40B4-BE49-F238E27FC236}">
                          <a16:creationId xmlns:a16="http://schemas.microsoft.com/office/drawing/2014/main" id="{5094F8BA-1B08-42A0-AF1A-B1F377BFB307}"/>
                        </a:ext>
                      </a:extLst>
                    </p:cNvPr>
                    <p:cNvSpPr txBox="1"/>
                    <p:nvPr/>
                  </p:nvSpPr>
                  <p:spPr>
                    <a:xfrm>
                      <a:off x="4411048" y="2482384"/>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03" name="TextBox 202">
                      <a:extLst>
                        <a:ext uri="{FF2B5EF4-FFF2-40B4-BE49-F238E27FC236}">
                          <a16:creationId xmlns:a16="http://schemas.microsoft.com/office/drawing/2014/main" id="{5094F8BA-1B08-42A0-AF1A-B1F377BFB307}"/>
                        </a:ext>
                      </a:extLst>
                    </p:cNvPr>
                    <p:cNvSpPr txBox="1">
                      <a:spLocks noRot="1" noChangeAspect="1" noMove="1" noResize="1" noEditPoints="1" noAdjustHandles="1" noChangeArrowheads="1" noChangeShapeType="1" noTextEdit="1"/>
                    </p:cNvSpPr>
                    <p:nvPr/>
                  </p:nvSpPr>
                  <p:spPr>
                    <a:xfrm>
                      <a:off x="4411048" y="2482384"/>
                      <a:ext cx="432811" cy="461665"/>
                    </a:xfrm>
                    <a:prstGeom prst="rect">
                      <a:avLst/>
                    </a:prstGeom>
                    <a:blipFill>
                      <a:blip r:embed="rId18"/>
                      <a:stretch>
                        <a:fillRect b="-11842"/>
                      </a:stretch>
                    </a:blipFill>
                  </p:spPr>
                  <p:txBody>
                    <a:bodyPr/>
                    <a:lstStyle/>
                    <a:p>
                      <a:r>
                        <a:rPr lang="en-US">
                          <a:noFill/>
                        </a:rPr>
                        <a:t> </a:t>
                      </a:r>
                    </a:p>
                  </p:txBody>
                </p:sp>
              </mc:Fallback>
            </mc:AlternateContent>
            <p:sp>
              <p:nvSpPr>
                <p:cNvPr id="204" name="TextBox 203">
                  <a:extLst>
                    <a:ext uri="{FF2B5EF4-FFF2-40B4-BE49-F238E27FC236}">
                      <a16:creationId xmlns:a16="http://schemas.microsoft.com/office/drawing/2014/main" id="{BE1A1CF0-1B1A-4F30-B1AE-EC33C3C28FA2}"/>
                    </a:ext>
                  </a:extLst>
                </p:cNvPr>
                <p:cNvSpPr txBox="1"/>
                <p:nvPr/>
              </p:nvSpPr>
              <p:spPr>
                <a:xfrm>
                  <a:off x="4581337" y="2663882"/>
                  <a:ext cx="356188" cy="307777"/>
                </a:xfrm>
                <a:prstGeom prst="rect">
                  <a:avLst/>
                </a:prstGeom>
                <a:noFill/>
              </p:spPr>
              <p:txBody>
                <a:bodyPr wrap="none" rtlCol="0">
                  <a:spAutoFit/>
                </a:bodyPr>
                <a:lstStyle/>
                <a:p>
                  <a:r>
                    <a:rPr lang="en-US" sz="1400">
                      <a:latin typeface="Georgia" panose="02040502050405020303" pitchFamily="18" charset="0"/>
                    </a:rPr>
                    <a:t>ca</a:t>
                  </a:r>
                </a:p>
              </p:txBody>
            </p:sp>
          </p:grpSp>
          <p:grpSp>
            <p:nvGrpSpPr>
              <p:cNvPr id="168" name="Group 167">
                <a:extLst>
                  <a:ext uri="{FF2B5EF4-FFF2-40B4-BE49-F238E27FC236}">
                    <a16:creationId xmlns:a16="http://schemas.microsoft.com/office/drawing/2014/main" id="{A3F7010B-2456-46BE-972C-695D3B95044E}"/>
                  </a:ext>
                </a:extLst>
              </p:cNvPr>
              <p:cNvGrpSpPr/>
              <p:nvPr/>
            </p:nvGrpSpPr>
            <p:grpSpPr>
              <a:xfrm>
                <a:off x="3940142" y="4272860"/>
                <a:ext cx="539301" cy="489275"/>
                <a:chOff x="4411048" y="2482384"/>
                <a:chExt cx="539301" cy="489275"/>
              </a:xfrm>
            </p:grpSpPr>
            <mc:AlternateContent xmlns:mc="http://schemas.openxmlformats.org/markup-compatibility/2006" xmlns:a14="http://schemas.microsoft.com/office/drawing/2010/main">
              <mc:Choice Requires="a14">
                <p:sp>
                  <p:nvSpPr>
                    <p:cNvPr id="201" name="TextBox 200">
                      <a:extLst>
                        <a:ext uri="{FF2B5EF4-FFF2-40B4-BE49-F238E27FC236}">
                          <a16:creationId xmlns:a16="http://schemas.microsoft.com/office/drawing/2014/main" id="{F3F7F41D-8BC2-4BCA-BD1C-B50E14FC19CC}"/>
                        </a:ext>
                      </a:extLst>
                    </p:cNvPr>
                    <p:cNvSpPr txBox="1"/>
                    <p:nvPr/>
                  </p:nvSpPr>
                  <p:spPr>
                    <a:xfrm>
                      <a:off x="4411048" y="2482384"/>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01" name="TextBox 200">
                      <a:extLst>
                        <a:ext uri="{FF2B5EF4-FFF2-40B4-BE49-F238E27FC236}">
                          <a16:creationId xmlns:a16="http://schemas.microsoft.com/office/drawing/2014/main" id="{F3F7F41D-8BC2-4BCA-BD1C-B50E14FC19CC}"/>
                        </a:ext>
                      </a:extLst>
                    </p:cNvPr>
                    <p:cNvSpPr txBox="1">
                      <a:spLocks noRot="1" noChangeAspect="1" noMove="1" noResize="1" noEditPoints="1" noAdjustHandles="1" noChangeArrowheads="1" noChangeShapeType="1" noTextEdit="1"/>
                    </p:cNvSpPr>
                    <p:nvPr/>
                  </p:nvSpPr>
                  <p:spPr>
                    <a:xfrm>
                      <a:off x="4411048" y="2482384"/>
                      <a:ext cx="432811" cy="461665"/>
                    </a:xfrm>
                    <a:prstGeom prst="rect">
                      <a:avLst/>
                    </a:prstGeom>
                    <a:blipFill>
                      <a:blip r:embed="rId42"/>
                      <a:stretch>
                        <a:fillRect b="-10526"/>
                      </a:stretch>
                    </a:blipFill>
                  </p:spPr>
                  <p:txBody>
                    <a:bodyPr/>
                    <a:lstStyle/>
                    <a:p>
                      <a:r>
                        <a:rPr lang="en-US">
                          <a:noFill/>
                        </a:rPr>
                        <a:t> </a:t>
                      </a:r>
                    </a:p>
                  </p:txBody>
                </p:sp>
              </mc:Fallback>
            </mc:AlternateContent>
            <p:sp>
              <p:nvSpPr>
                <p:cNvPr id="202" name="TextBox 201">
                  <a:extLst>
                    <a:ext uri="{FF2B5EF4-FFF2-40B4-BE49-F238E27FC236}">
                      <a16:creationId xmlns:a16="http://schemas.microsoft.com/office/drawing/2014/main" id="{9DAD0476-9FAA-4D69-8632-09DFF3BC2E0A}"/>
                    </a:ext>
                  </a:extLst>
                </p:cNvPr>
                <p:cNvSpPr txBox="1"/>
                <p:nvPr/>
              </p:nvSpPr>
              <p:spPr>
                <a:xfrm>
                  <a:off x="4581337" y="2663882"/>
                  <a:ext cx="369012" cy="307777"/>
                </a:xfrm>
                <a:prstGeom prst="rect">
                  <a:avLst/>
                </a:prstGeom>
                <a:noFill/>
              </p:spPr>
              <p:txBody>
                <a:bodyPr wrap="none" rtlCol="0">
                  <a:spAutoFit/>
                </a:bodyPr>
                <a:lstStyle/>
                <a:p>
                  <a:r>
                    <a:rPr lang="en-US" sz="1400">
                      <a:latin typeface="Georgia" panose="02040502050405020303" pitchFamily="18" charset="0"/>
                    </a:rPr>
                    <a:t>cd</a:t>
                  </a:r>
                </a:p>
              </p:txBody>
            </p:sp>
          </p:grpSp>
          <p:grpSp>
            <p:nvGrpSpPr>
              <p:cNvPr id="169" name="Group 168">
                <a:extLst>
                  <a:ext uri="{FF2B5EF4-FFF2-40B4-BE49-F238E27FC236}">
                    <a16:creationId xmlns:a16="http://schemas.microsoft.com/office/drawing/2014/main" id="{D5AEBC1E-8138-4678-B99A-4EDEC8AD8DF0}"/>
                  </a:ext>
                </a:extLst>
              </p:cNvPr>
              <p:cNvGrpSpPr/>
              <p:nvPr/>
            </p:nvGrpSpPr>
            <p:grpSpPr>
              <a:xfrm>
                <a:off x="7312660" y="4547407"/>
                <a:ext cx="564949" cy="489275"/>
                <a:chOff x="4825142" y="2492922"/>
                <a:chExt cx="564949" cy="489275"/>
              </a:xfrm>
            </p:grpSpPr>
            <mc:AlternateContent xmlns:mc="http://schemas.openxmlformats.org/markup-compatibility/2006" xmlns:a14="http://schemas.microsoft.com/office/drawing/2010/main">
              <mc:Choice Requires="a14">
                <p:sp>
                  <p:nvSpPr>
                    <p:cNvPr id="199" name="TextBox 198">
                      <a:extLst>
                        <a:ext uri="{FF2B5EF4-FFF2-40B4-BE49-F238E27FC236}">
                          <a16:creationId xmlns:a16="http://schemas.microsoft.com/office/drawing/2014/main" id="{C87E0BD1-AA09-4BB7-8E17-6DC6E40FCF36}"/>
                        </a:ext>
                      </a:extLst>
                    </p:cNvPr>
                    <p:cNvSpPr txBox="1"/>
                    <p:nvPr/>
                  </p:nvSpPr>
                  <p:spPr>
                    <a:xfrm>
                      <a:off x="4825142" y="2492922"/>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199" name="TextBox 198">
                      <a:extLst>
                        <a:ext uri="{FF2B5EF4-FFF2-40B4-BE49-F238E27FC236}">
                          <a16:creationId xmlns:a16="http://schemas.microsoft.com/office/drawing/2014/main" id="{C87E0BD1-AA09-4BB7-8E17-6DC6E40FCF36}"/>
                        </a:ext>
                      </a:extLst>
                    </p:cNvPr>
                    <p:cNvSpPr txBox="1">
                      <a:spLocks noRot="1" noChangeAspect="1" noMove="1" noResize="1" noEditPoints="1" noAdjustHandles="1" noChangeArrowheads="1" noChangeShapeType="1" noTextEdit="1"/>
                    </p:cNvSpPr>
                    <p:nvPr/>
                  </p:nvSpPr>
                  <p:spPr>
                    <a:xfrm>
                      <a:off x="4825142" y="2492922"/>
                      <a:ext cx="432811" cy="461665"/>
                    </a:xfrm>
                    <a:prstGeom prst="rect">
                      <a:avLst/>
                    </a:prstGeom>
                    <a:blipFill>
                      <a:blip r:embed="rId42"/>
                      <a:stretch>
                        <a:fillRect b="-10526"/>
                      </a:stretch>
                    </a:blipFill>
                  </p:spPr>
                  <p:txBody>
                    <a:bodyPr/>
                    <a:lstStyle/>
                    <a:p>
                      <a:r>
                        <a:rPr lang="en-US">
                          <a:noFill/>
                        </a:rPr>
                        <a:t> </a:t>
                      </a:r>
                    </a:p>
                  </p:txBody>
                </p:sp>
              </mc:Fallback>
            </mc:AlternateContent>
            <p:sp>
              <p:nvSpPr>
                <p:cNvPr id="200" name="TextBox 199">
                  <a:extLst>
                    <a:ext uri="{FF2B5EF4-FFF2-40B4-BE49-F238E27FC236}">
                      <a16:creationId xmlns:a16="http://schemas.microsoft.com/office/drawing/2014/main" id="{A00AD5F9-9C22-4C16-A937-8BBCBD0D9CB9}"/>
                    </a:ext>
                  </a:extLst>
                </p:cNvPr>
                <p:cNvSpPr txBox="1"/>
                <p:nvPr/>
              </p:nvSpPr>
              <p:spPr>
                <a:xfrm>
                  <a:off x="4995431" y="2674420"/>
                  <a:ext cx="394660" cy="307777"/>
                </a:xfrm>
                <a:prstGeom prst="rect">
                  <a:avLst/>
                </a:prstGeom>
                <a:noFill/>
              </p:spPr>
              <p:txBody>
                <a:bodyPr wrap="none" rtlCol="0">
                  <a:spAutoFit/>
                </a:bodyPr>
                <a:lstStyle/>
                <a:p>
                  <a:r>
                    <a:rPr lang="en-US" sz="1400" err="1">
                      <a:latin typeface="Georgia" panose="02040502050405020303" pitchFamily="18" charset="0"/>
                    </a:rPr>
                    <a:t>ws</a:t>
                  </a:r>
                  <a:endParaRPr lang="en-US" sz="1400">
                    <a:latin typeface="Georgia" panose="02040502050405020303" pitchFamily="18" charset="0"/>
                  </a:endParaRPr>
                </a:p>
              </p:txBody>
            </p:sp>
          </p:grpSp>
          <p:sp>
            <p:nvSpPr>
              <p:cNvPr id="170" name="TextBox 169">
                <a:extLst>
                  <a:ext uri="{FF2B5EF4-FFF2-40B4-BE49-F238E27FC236}">
                    <a16:creationId xmlns:a16="http://schemas.microsoft.com/office/drawing/2014/main" id="{8125D1F2-DE7F-49AE-9461-DA4D72D55BA1}"/>
                  </a:ext>
                </a:extLst>
              </p:cNvPr>
              <p:cNvSpPr txBox="1"/>
              <p:nvPr/>
            </p:nvSpPr>
            <p:spPr>
              <a:xfrm>
                <a:off x="5103868" y="4946419"/>
                <a:ext cx="495649" cy="523220"/>
              </a:xfrm>
              <a:prstGeom prst="rect">
                <a:avLst/>
              </a:prstGeom>
              <a:noFill/>
            </p:spPr>
            <p:txBody>
              <a:bodyPr wrap="none" rtlCol="0">
                <a:spAutoFit/>
              </a:bodyPr>
              <a:lstStyle/>
              <a:p>
                <a:r>
                  <a:rPr lang="en-US" sz="2800">
                    <a:latin typeface="Georgia" panose="02040502050405020303" pitchFamily="18" charset="0"/>
                  </a:rPr>
                  <a:t>ss</a:t>
                </a:r>
              </a:p>
            </p:txBody>
          </p:sp>
          <p:sp>
            <p:nvSpPr>
              <p:cNvPr id="171" name="TextBox 170">
                <a:extLst>
                  <a:ext uri="{FF2B5EF4-FFF2-40B4-BE49-F238E27FC236}">
                    <a16:creationId xmlns:a16="http://schemas.microsoft.com/office/drawing/2014/main" id="{691E1C1F-D9A9-4817-A3E0-074016CFFD9D}"/>
                  </a:ext>
                </a:extLst>
              </p:cNvPr>
              <p:cNvSpPr txBox="1"/>
              <p:nvPr/>
            </p:nvSpPr>
            <p:spPr>
              <a:xfrm>
                <a:off x="7272625" y="5005187"/>
                <a:ext cx="604653" cy="523220"/>
              </a:xfrm>
              <a:prstGeom prst="rect">
                <a:avLst/>
              </a:prstGeom>
              <a:noFill/>
            </p:spPr>
            <p:txBody>
              <a:bodyPr wrap="none" rtlCol="0">
                <a:spAutoFit/>
              </a:bodyPr>
              <a:lstStyle/>
              <a:p>
                <a:r>
                  <a:rPr lang="en-US" sz="2800">
                    <a:latin typeface="Georgia" panose="02040502050405020303" pitchFamily="18" charset="0"/>
                  </a:rPr>
                  <a:t>ws</a:t>
                </a:r>
              </a:p>
            </p:txBody>
          </p:sp>
          <p:grpSp>
            <p:nvGrpSpPr>
              <p:cNvPr id="172" name="Group 171">
                <a:extLst>
                  <a:ext uri="{FF2B5EF4-FFF2-40B4-BE49-F238E27FC236}">
                    <a16:creationId xmlns:a16="http://schemas.microsoft.com/office/drawing/2014/main" id="{8FB9D446-1A4D-4152-B0BF-838F68D38CD3}"/>
                  </a:ext>
                </a:extLst>
              </p:cNvPr>
              <p:cNvGrpSpPr/>
              <p:nvPr/>
            </p:nvGrpSpPr>
            <p:grpSpPr>
              <a:xfrm>
                <a:off x="6038088" y="3957870"/>
                <a:ext cx="774509" cy="569388"/>
                <a:chOff x="2770934" y="1191769"/>
                <a:chExt cx="1076672" cy="655779"/>
              </a:xfrm>
            </p:grpSpPr>
            <mc:AlternateContent xmlns:mc="http://schemas.openxmlformats.org/markup-compatibility/2006" xmlns:a14="http://schemas.microsoft.com/office/drawing/2010/main">
              <mc:Choice Requires="a14">
                <p:sp>
                  <p:nvSpPr>
                    <p:cNvPr id="197" name="Rectangle 196">
                      <a:extLst>
                        <a:ext uri="{FF2B5EF4-FFF2-40B4-BE49-F238E27FC236}">
                          <a16:creationId xmlns:a16="http://schemas.microsoft.com/office/drawing/2014/main" id="{3FC944E8-79DC-4725-9100-14C7A00EC784}"/>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97" name="Rectangle 196">
                      <a:extLst>
                        <a:ext uri="{FF2B5EF4-FFF2-40B4-BE49-F238E27FC236}">
                          <a16:creationId xmlns:a16="http://schemas.microsoft.com/office/drawing/2014/main" id="{3FC944E8-79DC-4725-9100-14C7A00EC784}"/>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8" name="Rectangle 197">
                      <a:extLst>
                        <a:ext uri="{FF2B5EF4-FFF2-40B4-BE49-F238E27FC236}">
                          <a16:creationId xmlns:a16="http://schemas.microsoft.com/office/drawing/2014/main" id="{62F81CD3-8600-4EE8-BFF3-DA4AB0EBECFC}"/>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98" name="Rectangle 197">
                      <a:extLst>
                        <a:ext uri="{FF2B5EF4-FFF2-40B4-BE49-F238E27FC236}">
                          <a16:creationId xmlns:a16="http://schemas.microsoft.com/office/drawing/2014/main" id="{62F81CD3-8600-4EE8-BFF3-DA4AB0EBECFC}"/>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44"/>
                      <a:stretch>
                        <a:fillRect/>
                      </a:stretch>
                    </a:blipFill>
                  </p:spPr>
                  <p:txBody>
                    <a:bodyPr/>
                    <a:lstStyle/>
                    <a:p>
                      <a:r>
                        <a:rPr lang="en-US">
                          <a:noFill/>
                        </a:rPr>
                        <a:t> </a:t>
                      </a:r>
                    </a:p>
                  </p:txBody>
                </p:sp>
              </mc:Fallback>
            </mc:AlternateContent>
          </p:grpSp>
          <p:grpSp>
            <p:nvGrpSpPr>
              <p:cNvPr id="173" name="Group 172">
                <a:extLst>
                  <a:ext uri="{FF2B5EF4-FFF2-40B4-BE49-F238E27FC236}">
                    <a16:creationId xmlns:a16="http://schemas.microsoft.com/office/drawing/2014/main" id="{571BDA0C-B48A-44A3-BA62-494D425CC25A}"/>
                  </a:ext>
                </a:extLst>
              </p:cNvPr>
              <p:cNvGrpSpPr/>
              <p:nvPr/>
            </p:nvGrpSpPr>
            <p:grpSpPr>
              <a:xfrm>
                <a:off x="6940777" y="3956557"/>
                <a:ext cx="774509" cy="569388"/>
                <a:chOff x="2770934" y="1191769"/>
                <a:chExt cx="1076672" cy="655779"/>
              </a:xfrm>
            </p:grpSpPr>
            <mc:AlternateContent xmlns:mc="http://schemas.openxmlformats.org/markup-compatibility/2006" xmlns:a14="http://schemas.microsoft.com/office/drawing/2010/main">
              <mc:Choice Requires="a14">
                <p:sp>
                  <p:nvSpPr>
                    <p:cNvPr id="195" name="Rectangle 194">
                      <a:extLst>
                        <a:ext uri="{FF2B5EF4-FFF2-40B4-BE49-F238E27FC236}">
                          <a16:creationId xmlns:a16="http://schemas.microsoft.com/office/drawing/2014/main" id="{6317928A-F9E3-47A5-B54B-34D2DAB8732E}"/>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95" name="Rectangle 194">
                      <a:extLst>
                        <a:ext uri="{FF2B5EF4-FFF2-40B4-BE49-F238E27FC236}">
                          <a16:creationId xmlns:a16="http://schemas.microsoft.com/office/drawing/2014/main" id="{6317928A-F9E3-47A5-B54B-34D2DAB8732E}"/>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4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6" name="Rectangle 195">
                      <a:extLst>
                        <a:ext uri="{FF2B5EF4-FFF2-40B4-BE49-F238E27FC236}">
                          <a16:creationId xmlns:a16="http://schemas.microsoft.com/office/drawing/2014/main" id="{C48E7AE4-B946-43AE-8F59-21DB1C7FCBEF}"/>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196" name="Rectangle 195">
                      <a:extLst>
                        <a:ext uri="{FF2B5EF4-FFF2-40B4-BE49-F238E27FC236}">
                          <a16:creationId xmlns:a16="http://schemas.microsoft.com/office/drawing/2014/main" id="{C48E7AE4-B946-43AE-8F59-21DB1C7FCBEF}"/>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4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74" name="Rectangle 173">
                    <a:extLst>
                      <a:ext uri="{FF2B5EF4-FFF2-40B4-BE49-F238E27FC236}">
                        <a16:creationId xmlns:a16="http://schemas.microsoft.com/office/drawing/2014/main" id="{8193DCDB-8F2D-403C-899B-E1BE20C97854}"/>
                      </a:ext>
                    </a:extLst>
                  </p:cNvPr>
                  <p:cNvSpPr/>
                  <p:nvPr/>
                </p:nvSpPr>
                <p:spPr>
                  <a:xfrm>
                    <a:off x="6575146" y="3718031"/>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a:p>
                </p:txBody>
              </p:sp>
            </mc:Choice>
            <mc:Fallback xmlns="">
              <p:sp>
                <p:nvSpPr>
                  <p:cNvPr id="174" name="Rectangle 173">
                    <a:extLst>
                      <a:ext uri="{FF2B5EF4-FFF2-40B4-BE49-F238E27FC236}">
                        <a16:creationId xmlns:a16="http://schemas.microsoft.com/office/drawing/2014/main" id="{8193DCDB-8F2D-403C-899B-E1BE20C97854}"/>
                      </a:ext>
                    </a:extLst>
                  </p:cNvPr>
                  <p:cNvSpPr>
                    <a:spLocks noRot="1" noChangeAspect="1" noMove="1" noResize="1" noEditPoints="1" noAdjustHandles="1" noChangeArrowheads="1" noChangeShapeType="1" noTextEdit="1"/>
                  </p:cNvSpPr>
                  <p:nvPr/>
                </p:nvSpPr>
                <p:spPr>
                  <a:xfrm>
                    <a:off x="6575146" y="3718031"/>
                    <a:ext cx="556563" cy="584775"/>
                  </a:xfrm>
                  <a:prstGeom prst="rect">
                    <a:avLst/>
                  </a:prstGeom>
                  <a:blipFill>
                    <a:blip r:embed="rId47"/>
                    <a:stretch>
                      <a:fillRect/>
                    </a:stretch>
                  </a:blipFill>
                </p:spPr>
                <p:txBody>
                  <a:bodyPr/>
                  <a:lstStyle/>
                  <a:p>
                    <a:r>
                      <a:rPr lang="en-US">
                        <a:noFill/>
                      </a:rPr>
                      <a:t> </a:t>
                    </a:r>
                  </a:p>
                </p:txBody>
              </p:sp>
            </mc:Fallback>
          </mc:AlternateContent>
          <p:sp>
            <p:nvSpPr>
              <p:cNvPr id="175" name="Rectangle 174">
                <a:extLst>
                  <a:ext uri="{FF2B5EF4-FFF2-40B4-BE49-F238E27FC236}">
                    <a16:creationId xmlns:a16="http://schemas.microsoft.com/office/drawing/2014/main" id="{7C45C4F2-FD8E-4B04-90A6-C70900F18F5A}"/>
                  </a:ext>
                </a:extLst>
              </p:cNvPr>
              <p:cNvSpPr/>
              <p:nvPr/>
            </p:nvSpPr>
            <p:spPr>
              <a:xfrm>
                <a:off x="6333962" y="4178264"/>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176" name="Rectangle 175">
                <a:extLst>
                  <a:ext uri="{FF2B5EF4-FFF2-40B4-BE49-F238E27FC236}">
                    <a16:creationId xmlns:a16="http://schemas.microsoft.com/office/drawing/2014/main" id="{04F009B7-C880-409A-AE03-F4AD25B2EC71}"/>
                  </a:ext>
                </a:extLst>
              </p:cNvPr>
              <p:cNvSpPr/>
              <p:nvPr/>
            </p:nvSpPr>
            <p:spPr>
              <a:xfrm>
                <a:off x="7150785" y="4165651"/>
                <a:ext cx="809581" cy="400110"/>
              </a:xfrm>
              <a:prstGeom prst="rect">
                <a:avLst/>
              </a:prstGeom>
            </p:spPr>
            <p:txBody>
              <a:bodyPr wrap="none">
                <a:spAutoFit/>
              </a:bodyPr>
              <a:lstStyle/>
              <a:p>
                <a:r>
                  <a:rPr lang="en-US" sz="2000" baseline="-25000"/>
                  <a:t>_</a:t>
                </a:r>
                <a:r>
                  <a:rPr lang="en-US" sz="2000" baseline="-25000" err="1"/>
                  <a:t>date_sk</a:t>
                </a:r>
                <a:endParaRPr lang="en-US" sz="2000"/>
              </a:p>
            </p:txBody>
          </p:sp>
          <p:cxnSp>
            <p:nvCxnSpPr>
              <p:cNvPr id="177" name="Straight Connector 176">
                <a:extLst>
                  <a:ext uri="{FF2B5EF4-FFF2-40B4-BE49-F238E27FC236}">
                    <a16:creationId xmlns:a16="http://schemas.microsoft.com/office/drawing/2014/main" id="{0390C5E5-3DA1-44B3-B762-5C477271FCBD}"/>
                  </a:ext>
                </a:extLst>
              </p:cNvPr>
              <p:cNvCxnSpPr>
                <a:cxnSpLocks/>
              </p:cNvCxnSpPr>
              <p:nvPr/>
            </p:nvCxnSpPr>
            <p:spPr>
              <a:xfrm>
                <a:off x="6683390" y="5578173"/>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526FB21-657D-4C31-92CD-00BDA84C27D6}"/>
                  </a:ext>
                </a:extLst>
              </p:cNvPr>
              <p:cNvCxnSpPr>
                <a:cxnSpLocks/>
              </p:cNvCxnSpPr>
              <p:nvPr/>
            </p:nvCxnSpPr>
            <p:spPr>
              <a:xfrm>
                <a:off x="7524687" y="4534983"/>
                <a:ext cx="73751" cy="170718"/>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272E7F33-64A8-4826-B813-8DBB0E625E66}"/>
                  </a:ext>
                </a:extLst>
              </p:cNvPr>
              <p:cNvCxnSpPr>
                <a:cxnSpLocks/>
              </p:cNvCxnSpPr>
              <p:nvPr/>
            </p:nvCxnSpPr>
            <p:spPr>
              <a:xfrm>
                <a:off x="6609639" y="4547237"/>
                <a:ext cx="7863" cy="331548"/>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4C546F08-1CF1-4608-8E80-D42CF5E99949}"/>
                  </a:ext>
                </a:extLst>
              </p:cNvPr>
              <p:cNvCxnSpPr>
                <a:cxnSpLocks/>
              </p:cNvCxnSpPr>
              <p:nvPr/>
            </p:nvCxnSpPr>
            <p:spPr>
              <a:xfrm flipH="1">
                <a:off x="6817419" y="4438739"/>
                <a:ext cx="336979" cy="450456"/>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921FAFB-542D-4F41-AAED-905EE7BA4C34}"/>
                  </a:ext>
                </a:extLst>
              </p:cNvPr>
              <p:cNvCxnSpPr>
                <a:cxnSpLocks/>
              </p:cNvCxnSpPr>
              <p:nvPr/>
            </p:nvCxnSpPr>
            <p:spPr>
              <a:xfrm flipH="1">
                <a:off x="6433408" y="3975956"/>
                <a:ext cx="208096" cy="12244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3A55FF93-98D0-4F0A-BBB9-E52782D790FE}"/>
                  </a:ext>
                </a:extLst>
              </p:cNvPr>
              <p:cNvCxnSpPr>
                <a:cxnSpLocks/>
              </p:cNvCxnSpPr>
              <p:nvPr/>
            </p:nvCxnSpPr>
            <p:spPr>
              <a:xfrm>
                <a:off x="6971554" y="3984588"/>
                <a:ext cx="230078" cy="12096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3F8C5E4D-ECB9-45A0-8C40-33A2D670A59E}"/>
                  </a:ext>
                </a:extLst>
              </p:cNvPr>
              <p:cNvCxnSpPr>
                <a:cxnSpLocks/>
              </p:cNvCxnSpPr>
              <p:nvPr/>
            </p:nvCxnSpPr>
            <p:spPr>
              <a:xfrm>
                <a:off x="6313484" y="3736138"/>
                <a:ext cx="328020" cy="153637"/>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a:extLst>
                  <a:ext uri="{FF2B5EF4-FFF2-40B4-BE49-F238E27FC236}">
                    <a16:creationId xmlns:a16="http://schemas.microsoft.com/office/drawing/2014/main" id="{8D4B5AEA-D1B7-4E3C-BD41-A8EC15134A47}"/>
                  </a:ext>
                </a:extLst>
              </p:cNvPr>
              <p:cNvCxnSpPr>
                <a:cxnSpLocks/>
              </p:cNvCxnSpPr>
              <p:nvPr/>
            </p:nvCxnSpPr>
            <p:spPr>
              <a:xfrm>
                <a:off x="5405084" y="4939432"/>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F8AC7A8F-E818-4ABE-8045-9965ACB17333}"/>
                  </a:ext>
                </a:extLst>
              </p:cNvPr>
              <p:cNvCxnSpPr>
                <a:cxnSpLocks/>
              </p:cNvCxnSpPr>
              <p:nvPr/>
            </p:nvCxnSpPr>
            <p:spPr>
              <a:xfrm>
                <a:off x="7619859" y="5002222"/>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186" name="Group 185">
                <a:extLst>
                  <a:ext uri="{FF2B5EF4-FFF2-40B4-BE49-F238E27FC236}">
                    <a16:creationId xmlns:a16="http://schemas.microsoft.com/office/drawing/2014/main" id="{8B20B439-B44B-4C95-BBFB-84D61F12D8A1}"/>
                  </a:ext>
                </a:extLst>
              </p:cNvPr>
              <p:cNvGrpSpPr/>
              <p:nvPr/>
            </p:nvGrpSpPr>
            <p:grpSpPr>
              <a:xfrm>
                <a:off x="5102881" y="4510743"/>
                <a:ext cx="508843" cy="489275"/>
                <a:chOff x="4411048" y="2456258"/>
                <a:chExt cx="508843" cy="489275"/>
              </a:xfrm>
            </p:grpSpPr>
            <mc:AlternateContent xmlns:mc="http://schemas.openxmlformats.org/markup-compatibility/2006" xmlns:a14="http://schemas.microsoft.com/office/drawing/2010/main">
              <mc:Choice Requires="a14">
                <p:sp>
                  <p:nvSpPr>
                    <p:cNvPr id="193" name="TextBox 192">
                      <a:extLst>
                        <a:ext uri="{FF2B5EF4-FFF2-40B4-BE49-F238E27FC236}">
                          <a16:creationId xmlns:a16="http://schemas.microsoft.com/office/drawing/2014/main" id="{F687DB4C-3F8C-4B37-9FB4-9FE1DE302F2C}"/>
                        </a:ext>
                      </a:extLst>
                    </p:cNvPr>
                    <p:cNvSpPr txBox="1"/>
                    <p:nvPr/>
                  </p:nvSpPr>
                  <p:spPr>
                    <a:xfrm>
                      <a:off x="4411048" y="2456258"/>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193" name="TextBox 192">
                      <a:extLst>
                        <a:ext uri="{FF2B5EF4-FFF2-40B4-BE49-F238E27FC236}">
                          <a16:creationId xmlns:a16="http://schemas.microsoft.com/office/drawing/2014/main" id="{F687DB4C-3F8C-4B37-9FB4-9FE1DE302F2C}"/>
                        </a:ext>
                      </a:extLst>
                    </p:cNvPr>
                    <p:cNvSpPr txBox="1">
                      <a:spLocks noRot="1" noChangeAspect="1" noMove="1" noResize="1" noEditPoints="1" noAdjustHandles="1" noChangeArrowheads="1" noChangeShapeType="1" noTextEdit="1"/>
                    </p:cNvSpPr>
                    <p:nvPr/>
                  </p:nvSpPr>
                  <p:spPr>
                    <a:xfrm>
                      <a:off x="4411048" y="2456258"/>
                      <a:ext cx="432811" cy="461665"/>
                    </a:xfrm>
                    <a:prstGeom prst="rect">
                      <a:avLst/>
                    </a:prstGeom>
                    <a:blipFill>
                      <a:blip r:embed="rId42"/>
                      <a:stretch>
                        <a:fillRect b="-10526"/>
                      </a:stretch>
                    </a:blipFill>
                  </p:spPr>
                  <p:txBody>
                    <a:bodyPr/>
                    <a:lstStyle/>
                    <a:p>
                      <a:r>
                        <a:rPr lang="en-US">
                          <a:noFill/>
                        </a:rPr>
                        <a:t> </a:t>
                      </a:r>
                    </a:p>
                  </p:txBody>
                </p:sp>
              </mc:Fallback>
            </mc:AlternateContent>
            <p:sp>
              <p:nvSpPr>
                <p:cNvPr id="194" name="TextBox 193">
                  <a:extLst>
                    <a:ext uri="{FF2B5EF4-FFF2-40B4-BE49-F238E27FC236}">
                      <a16:creationId xmlns:a16="http://schemas.microsoft.com/office/drawing/2014/main" id="{4ECE05D4-CC92-4EA2-914F-453BB298033F}"/>
                    </a:ext>
                  </a:extLst>
                </p:cNvPr>
                <p:cNvSpPr txBox="1"/>
                <p:nvPr/>
              </p:nvSpPr>
              <p:spPr>
                <a:xfrm>
                  <a:off x="4581337" y="2637756"/>
                  <a:ext cx="338554" cy="307777"/>
                </a:xfrm>
                <a:prstGeom prst="rect">
                  <a:avLst/>
                </a:prstGeom>
                <a:noFill/>
              </p:spPr>
              <p:txBody>
                <a:bodyPr wrap="none" rtlCol="0">
                  <a:spAutoFit/>
                </a:bodyPr>
                <a:lstStyle/>
                <a:p>
                  <a:r>
                    <a:rPr lang="en-US" sz="1400" err="1">
                      <a:latin typeface="Georgia" panose="02040502050405020303" pitchFamily="18" charset="0"/>
                    </a:rPr>
                    <a:t>ss</a:t>
                  </a:r>
                  <a:endParaRPr lang="en-US" sz="1400">
                    <a:latin typeface="Georgia" panose="02040502050405020303" pitchFamily="18" charset="0"/>
                  </a:endParaRPr>
                </a:p>
              </p:txBody>
            </p:sp>
          </p:grpSp>
          <mc:AlternateContent xmlns:mc="http://schemas.openxmlformats.org/markup-compatibility/2006" xmlns:a14="http://schemas.microsoft.com/office/drawing/2010/main">
            <mc:Choice Requires="a14">
              <p:sp>
                <p:nvSpPr>
                  <p:cNvPr id="187" name="TextBox 186">
                    <a:extLst>
                      <a:ext uri="{FF2B5EF4-FFF2-40B4-BE49-F238E27FC236}">
                        <a16:creationId xmlns:a16="http://schemas.microsoft.com/office/drawing/2014/main" id="{992DAC6B-C703-4075-B6A7-2B9FC9485B35}"/>
                      </a:ext>
                    </a:extLst>
                  </p:cNvPr>
                  <p:cNvSpPr txBox="1"/>
                  <p:nvPr/>
                </p:nvSpPr>
                <p:spPr>
                  <a:xfrm>
                    <a:off x="6523372" y="4766032"/>
                    <a:ext cx="34342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𝜎</m:t>
                          </m:r>
                        </m:oMath>
                      </m:oMathPara>
                    </a14:m>
                    <a:endParaRPr lang="en-US" sz="1000"/>
                  </a:p>
                </p:txBody>
              </p:sp>
            </mc:Choice>
            <mc:Fallback xmlns="">
              <p:sp>
                <p:nvSpPr>
                  <p:cNvPr id="187" name="TextBox 186">
                    <a:extLst>
                      <a:ext uri="{FF2B5EF4-FFF2-40B4-BE49-F238E27FC236}">
                        <a16:creationId xmlns:a16="http://schemas.microsoft.com/office/drawing/2014/main" id="{992DAC6B-C703-4075-B6A7-2B9FC9485B35}"/>
                      </a:ext>
                    </a:extLst>
                  </p:cNvPr>
                  <p:cNvSpPr txBox="1">
                    <a:spLocks noRot="1" noChangeAspect="1" noMove="1" noResize="1" noEditPoints="1" noAdjustHandles="1" noChangeArrowheads="1" noChangeShapeType="1" noTextEdit="1"/>
                  </p:cNvSpPr>
                  <p:nvPr/>
                </p:nvSpPr>
                <p:spPr>
                  <a:xfrm>
                    <a:off x="6523372" y="4766032"/>
                    <a:ext cx="343427" cy="492443"/>
                  </a:xfrm>
                  <a:prstGeom prst="rect">
                    <a:avLst/>
                  </a:prstGeom>
                  <a:blipFill>
                    <a:blip r:embed="rId4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8" name="TextBox 187">
                    <a:extLst>
                      <a:ext uri="{FF2B5EF4-FFF2-40B4-BE49-F238E27FC236}">
                        <a16:creationId xmlns:a16="http://schemas.microsoft.com/office/drawing/2014/main" id="{9BEEC479-CAF4-4A69-B3E4-E6B0905ECA9E}"/>
                      </a:ext>
                    </a:extLst>
                  </p:cNvPr>
                  <p:cNvSpPr txBox="1"/>
                  <p:nvPr/>
                </p:nvSpPr>
                <p:spPr>
                  <a:xfrm>
                    <a:off x="6492462" y="5168417"/>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188" name="TextBox 187">
                    <a:extLst>
                      <a:ext uri="{FF2B5EF4-FFF2-40B4-BE49-F238E27FC236}">
                        <a16:creationId xmlns:a16="http://schemas.microsoft.com/office/drawing/2014/main" id="{9BEEC479-CAF4-4A69-B3E4-E6B0905ECA9E}"/>
                      </a:ext>
                    </a:extLst>
                  </p:cNvPr>
                  <p:cNvSpPr txBox="1">
                    <a:spLocks noRot="1" noChangeAspect="1" noMove="1" noResize="1" noEditPoints="1" noAdjustHandles="1" noChangeArrowheads="1" noChangeShapeType="1" noTextEdit="1"/>
                  </p:cNvSpPr>
                  <p:nvPr/>
                </p:nvSpPr>
                <p:spPr>
                  <a:xfrm>
                    <a:off x="6492462" y="5168417"/>
                    <a:ext cx="432811" cy="461665"/>
                  </a:xfrm>
                  <a:prstGeom prst="rect">
                    <a:avLst/>
                  </a:prstGeom>
                  <a:blipFill>
                    <a:blip r:embed="rId42"/>
                    <a:stretch>
                      <a:fillRect b="-12000"/>
                    </a:stretch>
                  </a:blipFill>
                </p:spPr>
                <p:txBody>
                  <a:bodyPr/>
                  <a:lstStyle/>
                  <a:p>
                    <a:r>
                      <a:rPr lang="en-US">
                        <a:noFill/>
                      </a:rPr>
                      <a:t> </a:t>
                    </a:r>
                  </a:p>
                </p:txBody>
              </p:sp>
            </mc:Fallback>
          </mc:AlternateContent>
          <p:sp>
            <p:nvSpPr>
              <p:cNvPr id="189" name="TextBox 188">
                <a:extLst>
                  <a:ext uri="{FF2B5EF4-FFF2-40B4-BE49-F238E27FC236}">
                    <a16:creationId xmlns:a16="http://schemas.microsoft.com/office/drawing/2014/main" id="{85AA1D52-EB00-4401-9F41-3C7FD863D07A}"/>
                  </a:ext>
                </a:extLst>
              </p:cNvPr>
              <p:cNvSpPr txBox="1"/>
              <p:nvPr/>
            </p:nvSpPr>
            <p:spPr>
              <a:xfrm>
                <a:off x="6662751" y="5349915"/>
                <a:ext cx="287258" cy="307777"/>
              </a:xfrm>
              <a:prstGeom prst="rect">
                <a:avLst/>
              </a:prstGeom>
              <a:noFill/>
            </p:spPr>
            <p:txBody>
              <a:bodyPr wrap="none" rtlCol="0">
                <a:spAutoFit/>
              </a:bodyPr>
              <a:lstStyle/>
              <a:p>
                <a:r>
                  <a:rPr lang="en-US" sz="1400">
                    <a:latin typeface="Georgia" panose="02040502050405020303" pitchFamily="18" charset="0"/>
                  </a:rPr>
                  <a:t>d</a:t>
                </a:r>
              </a:p>
            </p:txBody>
          </p:sp>
          <p:cxnSp>
            <p:nvCxnSpPr>
              <p:cNvPr id="190" name="Straight Connector 189">
                <a:extLst>
                  <a:ext uri="{FF2B5EF4-FFF2-40B4-BE49-F238E27FC236}">
                    <a16:creationId xmlns:a16="http://schemas.microsoft.com/office/drawing/2014/main" id="{D18A3FB2-37C6-46A4-BE24-955CB4FE368C}"/>
                  </a:ext>
                </a:extLst>
              </p:cNvPr>
              <p:cNvCxnSpPr>
                <a:cxnSpLocks/>
              </p:cNvCxnSpPr>
              <p:nvPr/>
            </p:nvCxnSpPr>
            <p:spPr>
              <a:xfrm>
                <a:off x="6674735" y="5187296"/>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91" name="Freeform: Shape 190">
                <a:extLst>
                  <a:ext uri="{FF2B5EF4-FFF2-40B4-BE49-F238E27FC236}">
                    <a16:creationId xmlns:a16="http://schemas.microsoft.com/office/drawing/2014/main" id="{60FEFB1F-0219-4D23-AECC-4BC8ABCFA1C4}"/>
                  </a:ext>
                </a:extLst>
              </p:cNvPr>
              <p:cNvSpPr/>
              <p:nvPr/>
            </p:nvSpPr>
            <p:spPr>
              <a:xfrm>
                <a:off x="5773600" y="4563947"/>
                <a:ext cx="846438" cy="1035828"/>
              </a:xfrm>
              <a:custGeom>
                <a:avLst/>
                <a:gdLst>
                  <a:gd name="connsiteX0" fmla="*/ 0 w 846438"/>
                  <a:gd name="connsiteY0" fmla="*/ 0 h 1035828"/>
                  <a:gd name="connsiteX1" fmla="*/ 148281 w 846438"/>
                  <a:gd name="connsiteY1" fmla="*/ 778476 h 1035828"/>
                  <a:gd name="connsiteX2" fmla="*/ 457200 w 846438"/>
                  <a:gd name="connsiteY2" fmla="*/ 1031790 h 1035828"/>
                  <a:gd name="connsiteX3" fmla="*/ 673443 w 846438"/>
                  <a:gd name="connsiteY3" fmla="*/ 895865 h 1035828"/>
                  <a:gd name="connsiteX4" fmla="*/ 735227 w 846438"/>
                  <a:gd name="connsiteY4" fmla="*/ 413952 h 1035828"/>
                  <a:gd name="connsiteX5" fmla="*/ 846438 w 846438"/>
                  <a:gd name="connsiteY5" fmla="*/ 389238 h 103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438" h="1035828">
                    <a:moveTo>
                      <a:pt x="0" y="0"/>
                    </a:moveTo>
                    <a:cubicBezTo>
                      <a:pt x="36040" y="303255"/>
                      <a:pt x="72081" y="606511"/>
                      <a:pt x="148281" y="778476"/>
                    </a:cubicBezTo>
                    <a:cubicBezTo>
                      <a:pt x="224481" y="950441"/>
                      <a:pt x="369673" y="1012225"/>
                      <a:pt x="457200" y="1031790"/>
                    </a:cubicBezTo>
                    <a:cubicBezTo>
                      <a:pt x="544727" y="1051355"/>
                      <a:pt x="627105" y="998838"/>
                      <a:pt x="673443" y="895865"/>
                    </a:cubicBezTo>
                    <a:cubicBezTo>
                      <a:pt x="719781" y="792892"/>
                      <a:pt x="706394" y="498390"/>
                      <a:pt x="735227" y="413952"/>
                    </a:cubicBezTo>
                    <a:cubicBezTo>
                      <a:pt x="764060" y="329514"/>
                      <a:pt x="805249" y="359376"/>
                      <a:pt x="846438" y="389238"/>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TextBox 191">
                <a:extLst>
                  <a:ext uri="{FF2B5EF4-FFF2-40B4-BE49-F238E27FC236}">
                    <a16:creationId xmlns:a16="http://schemas.microsoft.com/office/drawing/2014/main" id="{9ADE6A62-AEE6-464D-977D-D0C9CBA69A53}"/>
                  </a:ext>
                </a:extLst>
              </p:cNvPr>
              <p:cNvSpPr txBox="1"/>
              <p:nvPr/>
            </p:nvSpPr>
            <p:spPr>
              <a:xfrm>
                <a:off x="6521675" y="5625234"/>
                <a:ext cx="391454" cy="523220"/>
              </a:xfrm>
              <a:prstGeom prst="rect">
                <a:avLst/>
              </a:prstGeom>
              <a:noFill/>
            </p:spPr>
            <p:txBody>
              <a:bodyPr wrap="none" rtlCol="0">
                <a:spAutoFit/>
              </a:bodyPr>
              <a:lstStyle/>
              <a:p>
                <a:r>
                  <a:rPr lang="en-US" sz="2800">
                    <a:latin typeface="Georgia" panose="02040502050405020303" pitchFamily="18" charset="0"/>
                  </a:rPr>
                  <a:t>d</a:t>
                </a:r>
              </a:p>
            </p:txBody>
          </p:sp>
        </p:grpSp>
      </p:grpSp>
      <p:grpSp>
        <p:nvGrpSpPr>
          <p:cNvPr id="217" name="Group 216">
            <a:extLst>
              <a:ext uri="{FF2B5EF4-FFF2-40B4-BE49-F238E27FC236}">
                <a16:creationId xmlns:a16="http://schemas.microsoft.com/office/drawing/2014/main" id="{E6332ED3-4DCE-4334-A6CB-2004BA14A6FA}"/>
              </a:ext>
            </a:extLst>
          </p:cNvPr>
          <p:cNvGrpSpPr/>
          <p:nvPr/>
        </p:nvGrpSpPr>
        <p:grpSpPr>
          <a:xfrm>
            <a:off x="7907158" y="3109639"/>
            <a:ext cx="4023164" cy="3290800"/>
            <a:chOff x="8029270" y="3567760"/>
            <a:chExt cx="4023164" cy="3290800"/>
          </a:xfrm>
        </p:grpSpPr>
        <p:grpSp>
          <p:nvGrpSpPr>
            <p:cNvPr id="218" name="Group 217">
              <a:extLst>
                <a:ext uri="{FF2B5EF4-FFF2-40B4-BE49-F238E27FC236}">
                  <a16:creationId xmlns:a16="http://schemas.microsoft.com/office/drawing/2014/main" id="{559DF810-862A-4938-A1A5-AC8F981C8E15}"/>
                </a:ext>
              </a:extLst>
            </p:cNvPr>
            <p:cNvGrpSpPr/>
            <p:nvPr/>
          </p:nvGrpSpPr>
          <p:grpSpPr>
            <a:xfrm>
              <a:off x="8216214" y="3567760"/>
              <a:ext cx="3836220" cy="3290800"/>
              <a:chOff x="8019555" y="2960957"/>
              <a:chExt cx="3836220" cy="3290800"/>
            </a:xfrm>
          </p:grpSpPr>
          <p:sp>
            <p:nvSpPr>
              <p:cNvPr id="221" name="TextBox 220">
                <a:extLst>
                  <a:ext uri="{FF2B5EF4-FFF2-40B4-BE49-F238E27FC236}">
                    <a16:creationId xmlns:a16="http://schemas.microsoft.com/office/drawing/2014/main" id="{6C106D6F-348E-4DCB-9693-5665EDDF46F7}"/>
                  </a:ext>
                </a:extLst>
              </p:cNvPr>
              <p:cNvSpPr txBox="1"/>
              <p:nvPr/>
            </p:nvSpPr>
            <p:spPr>
              <a:xfrm>
                <a:off x="8414027" y="4854037"/>
                <a:ext cx="348172" cy="523220"/>
              </a:xfrm>
              <a:prstGeom prst="rect">
                <a:avLst/>
              </a:prstGeom>
              <a:noFill/>
            </p:spPr>
            <p:txBody>
              <a:bodyPr wrap="none" rtlCol="0">
                <a:spAutoFit/>
              </a:bodyPr>
              <a:lstStyle/>
              <a:p>
                <a:r>
                  <a:rPr lang="en-US" sz="2800">
                    <a:latin typeface="Georgia" panose="02040502050405020303" pitchFamily="18" charset="0"/>
                  </a:rPr>
                  <a:t>c</a:t>
                </a:r>
              </a:p>
            </p:txBody>
          </p:sp>
          <p:sp>
            <p:nvSpPr>
              <p:cNvPr id="222" name="TextBox 221">
                <a:extLst>
                  <a:ext uri="{FF2B5EF4-FFF2-40B4-BE49-F238E27FC236}">
                    <a16:creationId xmlns:a16="http://schemas.microsoft.com/office/drawing/2014/main" id="{A1FEA1BE-E858-4E66-93C6-E267F603C841}"/>
                  </a:ext>
                </a:extLst>
              </p:cNvPr>
              <p:cNvSpPr txBox="1"/>
              <p:nvPr/>
            </p:nvSpPr>
            <p:spPr>
              <a:xfrm>
                <a:off x="8746931" y="4128330"/>
                <a:ext cx="529312" cy="523220"/>
              </a:xfrm>
              <a:prstGeom prst="rect">
                <a:avLst/>
              </a:prstGeom>
              <a:noFill/>
            </p:spPr>
            <p:txBody>
              <a:bodyPr wrap="none" rtlCol="0">
                <a:spAutoFit/>
              </a:bodyPr>
              <a:lstStyle/>
              <a:p>
                <a:r>
                  <a:rPr lang="en-US" sz="2800">
                    <a:latin typeface="Georgia" panose="02040502050405020303" pitchFamily="18" charset="0"/>
                  </a:rPr>
                  <a:t>ca</a:t>
                </a:r>
              </a:p>
            </p:txBody>
          </p:sp>
          <p:grpSp>
            <p:nvGrpSpPr>
              <p:cNvPr id="223" name="Group 222">
                <a:extLst>
                  <a:ext uri="{FF2B5EF4-FFF2-40B4-BE49-F238E27FC236}">
                    <a16:creationId xmlns:a16="http://schemas.microsoft.com/office/drawing/2014/main" id="{B576ABB3-AFB9-4633-82A0-12BBAA8406A6}"/>
                  </a:ext>
                </a:extLst>
              </p:cNvPr>
              <p:cNvGrpSpPr/>
              <p:nvPr/>
            </p:nvGrpSpPr>
            <p:grpSpPr>
              <a:xfrm>
                <a:off x="8019555" y="4017078"/>
                <a:ext cx="774509" cy="569388"/>
                <a:chOff x="2770934" y="1191769"/>
                <a:chExt cx="1076672" cy="655779"/>
              </a:xfrm>
            </p:grpSpPr>
            <mc:AlternateContent xmlns:mc="http://schemas.openxmlformats.org/markup-compatibility/2006" xmlns:a14="http://schemas.microsoft.com/office/drawing/2010/main">
              <mc:Choice Requires="a14">
                <p:sp>
                  <p:nvSpPr>
                    <p:cNvPr id="288" name="Rectangle 287">
                      <a:extLst>
                        <a:ext uri="{FF2B5EF4-FFF2-40B4-BE49-F238E27FC236}">
                          <a16:creationId xmlns:a16="http://schemas.microsoft.com/office/drawing/2014/main" id="{F4296D51-472C-4BA3-BD85-079704B66060}"/>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88" name="Rectangle 287">
                      <a:extLst>
                        <a:ext uri="{FF2B5EF4-FFF2-40B4-BE49-F238E27FC236}">
                          <a16:creationId xmlns:a16="http://schemas.microsoft.com/office/drawing/2014/main" id="{F4296D51-472C-4BA3-BD85-079704B66060}"/>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4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9" name="Rectangle 288">
                      <a:extLst>
                        <a:ext uri="{FF2B5EF4-FFF2-40B4-BE49-F238E27FC236}">
                          <a16:creationId xmlns:a16="http://schemas.microsoft.com/office/drawing/2014/main" id="{E0788A7E-9B00-4372-ACA0-BCF7F7DE6C0B}"/>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89" name="Rectangle 288">
                      <a:extLst>
                        <a:ext uri="{FF2B5EF4-FFF2-40B4-BE49-F238E27FC236}">
                          <a16:creationId xmlns:a16="http://schemas.microsoft.com/office/drawing/2014/main" id="{E0788A7E-9B00-4372-ACA0-BCF7F7DE6C0B}"/>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50"/>
                      <a:stretch>
                        <a:fillRect/>
                      </a:stretch>
                    </a:blipFill>
                  </p:spPr>
                  <p:txBody>
                    <a:bodyPr/>
                    <a:lstStyle/>
                    <a:p>
                      <a:r>
                        <a:rPr lang="en-US">
                          <a:noFill/>
                        </a:rPr>
                        <a:t> </a:t>
                      </a:r>
                    </a:p>
                  </p:txBody>
                </p:sp>
              </mc:Fallback>
            </mc:AlternateContent>
          </p:grpSp>
          <p:grpSp>
            <p:nvGrpSpPr>
              <p:cNvPr id="224" name="Group 223">
                <a:extLst>
                  <a:ext uri="{FF2B5EF4-FFF2-40B4-BE49-F238E27FC236}">
                    <a16:creationId xmlns:a16="http://schemas.microsoft.com/office/drawing/2014/main" id="{C50B54C0-F2B1-4986-9E8D-1BFF7EF89034}"/>
                  </a:ext>
                </a:extLst>
              </p:cNvPr>
              <p:cNvGrpSpPr/>
              <p:nvPr/>
            </p:nvGrpSpPr>
            <p:grpSpPr>
              <a:xfrm>
                <a:off x="8341948" y="3590007"/>
                <a:ext cx="774509" cy="569388"/>
                <a:chOff x="2770934" y="1191769"/>
                <a:chExt cx="1076672" cy="655779"/>
              </a:xfrm>
            </p:grpSpPr>
            <mc:AlternateContent xmlns:mc="http://schemas.openxmlformats.org/markup-compatibility/2006" xmlns:a14="http://schemas.microsoft.com/office/drawing/2010/main">
              <mc:Choice Requires="a14">
                <p:sp>
                  <p:nvSpPr>
                    <p:cNvPr id="286" name="Rectangle 285">
                      <a:extLst>
                        <a:ext uri="{FF2B5EF4-FFF2-40B4-BE49-F238E27FC236}">
                          <a16:creationId xmlns:a16="http://schemas.microsoft.com/office/drawing/2014/main" id="{272BBB19-B4E9-4A71-8B29-6A033C952307}"/>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86" name="Rectangle 285">
                      <a:extLst>
                        <a:ext uri="{FF2B5EF4-FFF2-40B4-BE49-F238E27FC236}">
                          <a16:creationId xmlns:a16="http://schemas.microsoft.com/office/drawing/2014/main" id="{272BBB19-B4E9-4A71-8B29-6A033C952307}"/>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5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7" name="Rectangle 286">
                      <a:extLst>
                        <a:ext uri="{FF2B5EF4-FFF2-40B4-BE49-F238E27FC236}">
                          <a16:creationId xmlns:a16="http://schemas.microsoft.com/office/drawing/2014/main" id="{98D81E4A-29EC-44C1-8CD1-F9A1F10AD520}"/>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87" name="Rectangle 286">
                      <a:extLst>
                        <a:ext uri="{FF2B5EF4-FFF2-40B4-BE49-F238E27FC236}">
                          <a16:creationId xmlns:a16="http://schemas.microsoft.com/office/drawing/2014/main" id="{98D81E4A-29EC-44C1-8CD1-F9A1F10AD520}"/>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52"/>
                      <a:stretch>
                        <a:fillRect/>
                      </a:stretch>
                    </a:blipFill>
                  </p:spPr>
                  <p:txBody>
                    <a:bodyPr/>
                    <a:lstStyle/>
                    <a:p>
                      <a:r>
                        <a:rPr lang="en-US">
                          <a:noFill/>
                        </a:rPr>
                        <a:t> </a:t>
                      </a:r>
                    </a:p>
                  </p:txBody>
                </p:sp>
              </mc:Fallback>
            </mc:AlternateContent>
          </p:grpSp>
          <p:grpSp>
            <p:nvGrpSpPr>
              <p:cNvPr id="225" name="Group 224">
                <a:extLst>
                  <a:ext uri="{FF2B5EF4-FFF2-40B4-BE49-F238E27FC236}">
                    <a16:creationId xmlns:a16="http://schemas.microsoft.com/office/drawing/2014/main" id="{76741488-0831-4F87-9C9B-31CE1D4E7572}"/>
                  </a:ext>
                </a:extLst>
              </p:cNvPr>
              <p:cNvGrpSpPr/>
              <p:nvPr/>
            </p:nvGrpSpPr>
            <p:grpSpPr>
              <a:xfrm>
                <a:off x="8971147" y="3067107"/>
                <a:ext cx="774509" cy="569388"/>
                <a:chOff x="2770934" y="1191769"/>
                <a:chExt cx="1076672" cy="655779"/>
              </a:xfrm>
            </p:grpSpPr>
            <mc:AlternateContent xmlns:mc="http://schemas.openxmlformats.org/markup-compatibility/2006" xmlns:a14="http://schemas.microsoft.com/office/drawing/2010/main">
              <mc:Choice Requires="a14">
                <p:sp>
                  <p:nvSpPr>
                    <p:cNvPr id="284" name="Rectangle 283">
                      <a:extLst>
                        <a:ext uri="{FF2B5EF4-FFF2-40B4-BE49-F238E27FC236}">
                          <a16:creationId xmlns:a16="http://schemas.microsoft.com/office/drawing/2014/main" id="{9BA71E41-8A8F-4447-9CC9-70E8B7CED704}"/>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84" name="Rectangle 283">
                      <a:extLst>
                        <a:ext uri="{FF2B5EF4-FFF2-40B4-BE49-F238E27FC236}">
                          <a16:creationId xmlns:a16="http://schemas.microsoft.com/office/drawing/2014/main" id="{9BA71E41-8A8F-4447-9CC9-70E8B7CED704}"/>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5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5" name="Rectangle 284">
                      <a:extLst>
                        <a:ext uri="{FF2B5EF4-FFF2-40B4-BE49-F238E27FC236}">
                          <a16:creationId xmlns:a16="http://schemas.microsoft.com/office/drawing/2014/main" id="{3F5AAABD-DDC7-494F-8162-F0894728E30E}"/>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85" name="Rectangle 284">
                      <a:extLst>
                        <a:ext uri="{FF2B5EF4-FFF2-40B4-BE49-F238E27FC236}">
                          <a16:creationId xmlns:a16="http://schemas.microsoft.com/office/drawing/2014/main" id="{3F5AAABD-DDC7-494F-8162-F0894728E30E}"/>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54"/>
                      <a:stretch>
                        <a:fillRect/>
                      </a:stretch>
                    </a:blipFill>
                  </p:spPr>
                  <p:txBody>
                    <a:bodyPr/>
                    <a:lstStyle/>
                    <a:p>
                      <a:r>
                        <a:rPr lang="en-US">
                          <a:noFill/>
                        </a:rPr>
                        <a:t> </a:t>
                      </a:r>
                    </a:p>
                  </p:txBody>
                </p:sp>
              </mc:Fallback>
            </mc:AlternateContent>
          </p:grpSp>
          <p:sp>
            <p:nvSpPr>
              <p:cNvPr id="226" name="Rectangle 225">
                <a:extLst>
                  <a:ext uri="{FF2B5EF4-FFF2-40B4-BE49-F238E27FC236}">
                    <a16:creationId xmlns:a16="http://schemas.microsoft.com/office/drawing/2014/main" id="{B8C165EC-CD07-4081-8DD3-F3233F853163}"/>
                  </a:ext>
                </a:extLst>
              </p:cNvPr>
              <p:cNvSpPr/>
              <p:nvPr/>
            </p:nvSpPr>
            <p:spPr>
              <a:xfrm>
                <a:off x="9215907" y="3285319"/>
                <a:ext cx="1152495" cy="400110"/>
              </a:xfrm>
              <a:prstGeom prst="rect">
                <a:avLst/>
              </a:prstGeom>
            </p:spPr>
            <p:txBody>
              <a:bodyPr wrap="none">
                <a:spAutoFit/>
              </a:bodyPr>
              <a:lstStyle/>
              <a:p>
                <a:r>
                  <a:rPr lang="en-US" sz="2000" baseline="-25000"/>
                  <a:t>_customer_sk</a:t>
                </a:r>
                <a:endParaRPr lang="en-US" sz="2000"/>
              </a:p>
            </p:txBody>
          </p:sp>
          <p:cxnSp>
            <p:nvCxnSpPr>
              <p:cNvPr id="227" name="Straight Connector 226">
                <a:extLst>
                  <a:ext uri="{FF2B5EF4-FFF2-40B4-BE49-F238E27FC236}">
                    <a16:creationId xmlns:a16="http://schemas.microsoft.com/office/drawing/2014/main" id="{133B85E2-CF50-4EA8-B5D6-96A28AB49E26}"/>
                  </a:ext>
                </a:extLst>
              </p:cNvPr>
              <p:cNvCxnSpPr>
                <a:cxnSpLocks/>
              </p:cNvCxnSpPr>
              <p:nvPr/>
            </p:nvCxnSpPr>
            <p:spPr>
              <a:xfrm>
                <a:off x="8895945" y="4035532"/>
                <a:ext cx="87912" cy="20826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a:extLst>
                  <a:ext uri="{FF2B5EF4-FFF2-40B4-BE49-F238E27FC236}">
                    <a16:creationId xmlns:a16="http://schemas.microsoft.com/office/drawing/2014/main" id="{20D26739-ECD9-47A8-BC5D-7FB59F7B8A87}"/>
                  </a:ext>
                </a:extLst>
              </p:cNvPr>
              <p:cNvCxnSpPr>
                <a:cxnSpLocks/>
              </p:cNvCxnSpPr>
              <p:nvPr/>
            </p:nvCxnSpPr>
            <p:spPr>
              <a:xfrm>
                <a:off x="8562459" y="4449089"/>
                <a:ext cx="69039" cy="14389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a:extLst>
                  <a:ext uri="{FF2B5EF4-FFF2-40B4-BE49-F238E27FC236}">
                    <a16:creationId xmlns:a16="http://schemas.microsoft.com/office/drawing/2014/main" id="{0A89F48F-FF72-41D4-A29E-605971F5AEC9}"/>
                  </a:ext>
                </a:extLst>
              </p:cNvPr>
              <p:cNvCxnSpPr>
                <a:cxnSpLocks/>
              </p:cNvCxnSpPr>
              <p:nvPr/>
            </p:nvCxnSpPr>
            <p:spPr>
              <a:xfrm flipH="1">
                <a:off x="8772368" y="3527043"/>
                <a:ext cx="331192" cy="20820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2F77AE9A-2433-404D-B6A4-8CB1E4E47546}"/>
                  </a:ext>
                </a:extLst>
              </p:cNvPr>
              <p:cNvCxnSpPr>
                <a:cxnSpLocks/>
              </p:cNvCxnSpPr>
              <p:nvPr/>
            </p:nvCxnSpPr>
            <p:spPr>
              <a:xfrm flipH="1">
                <a:off x="9380881" y="2960957"/>
                <a:ext cx="2" cy="239337"/>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231" name="Group 230">
                <a:extLst>
                  <a:ext uri="{FF2B5EF4-FFF2-40B4-BE49-F238E27FC236}">
                    <a16:creationId xmlns:a16="http://schemas.microsoft.com/office/drawing/2014/main" id="{4FDA86DD-344C-420F-9977-931536B8DCB0}"/>
                  </a:ext>
                </a:extLst>
              </p:cNvPr>
              <p:cNvGrpSpPr/>
              <p:nvPr/>
            </p:nvGrpSpPr>
            <p:grpSpPr>
              <a:xfrm>
                <a:off x="8351372" y="4428590"/>
                <a:ext cx="436709" cy="489275"/>
                <a:chOff x="4411048" y="2482384"/>
                <a:chExt cx="436709" cy="489275"/>
              </a:xfrm>
            </p:grpSpPr>
            <mc:AlternateContent xmlns:mc="http://schemas.openxmlformats.org/markup-compatibility/2006" xmlns:a14="http://schemas.microsoft.com/office/drawing/2010/main">
              <mc:Choice Requires="a14">
                <p:sp>
                  <p:nvSpPr>
                    <p:cNvPr id="282" name="TextBox 281">
                      <a:extLst>
                        <a:ext uri="{FF2B5EF4-FFF2-40B4-BE49-F238E27FC236}">
                          <a16:creationId xmlns:a16="http://schemas.microsoft.com/office/drawing/2014/main" id="{28BEE0EC-7934-4041-8104-85CF24FE8684}"/>
                        </a:ext>
                      </a:extLst>
                    </p:cNvPr>
                    <p:cNvSpPr txBox="1"/>
                    <p:nvPr/>
                  </p:nvSpPr>
                  <p:spPr>
                    <a:xfrm>
                      <a:off x="4411048" y="2482384"/>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82" name="TextBox 281">
                      <a:extLst>
                        <a:ext uri="{FF2B5EF4-FFF2-40B4-BE49-F238E27FC236}">
                          <a16:creationId xmlns:a16="http://schemas.microsoft.com/office/drawing/2014/main" id="{28BEE0EC-7934-4041-8104-85CF24FE8684}"/>
                        </a:ext>
                      </a:extLst>
                    </p:cNvPr>
                    <p:cNvSpPr txBox="1">
                      <a:spLocks noRot="1" noChangeAspect="1" noMove="1" noResize="1" noEditPoints="1" noAdjustHandles="1" noChangeArrowheads="1" noChangeShapeType="1" noTextEdit="1"/>
                    </p:cNvSpPr>
                    <p:nvPr/>
                  </p:nvSpPr>
                  <p:spPr>
                    <a:xfrm>
                      <a:off x="4411048" y="2482384"/>
                      <a:ext cx="432811" cy="461665"/>
                    </a:xfrm>
                    <a:prstGeom prst="rect">
                      <a:avLst/>
                    </a:prstGeom>
                    <a:blipFill>
                      <a:blip r:embed="rId42"/>
                      <a:stretch>
                        <a:fillRect b="-10526"/>
                      </a:stretch>
                    </a:blipFill>
                  </p:spPr>
                  <p:txBody>
                    <a:bodyPr/>
                    <a:lstStyle/>
                    <a:p>
                      <a:r>
                        <a:rPr lang="en-US">
                          <a:noFill/>
                        </a:rPr>
                        <a:t> </a:t>
                      </a:r>
                    </a:p>
                  </p:txBody>
                </p:sp>
              </mc:Fallback>
            </mc:AlternateContent>
            <p:sp>
              <p:nvSpPr>
                <p:cNvPr id="283" name="TextBox 282">
                  <a:extLst>
                    <a:ext uri="{FF2B5EF4-FFF2-40B4-BE49-F238E27FC236}">
                      <a16:creationId xmlns:a16="http://schemas.microsoft.com/office/drawing/2014/main" id="{4EE4BD73-DC51-4F5E-9822-1097D0C0D77E}"/>
                    </a:ext>
                  </a:extLst>
                </p:cNvPr>
                <p:cNvSpPr txBox="1"/>
                <p:nvPr/>
              </p:nvSpPr>
              <p:spPr>
                <a:xfrm>
                  <a:off x="4581337" y="2663882"/>
                  <a:ext cx="266420" cy="307777"/>
                </a:xfrm>
                <a:prstGeom prst="rect">
                  <a:avLst/>
                </a:prstGeom>
                <a:noFill/>
              </p:spPr>
              <p:txBody>
                <a:bodyPr wrap="none" rtlCol="0">
                  <a:spAutoFit/>
                </a:bodyPr>
                <a:lstStyle/>
                <a:p>
                  <a:r>
                    <a:rPr lang="en-US" sz="1400">
                      <a:latin typeface="Georgia" panose="02040502050405020303" pitchFamily="18" charset="0"/>
                    </a:rPr>
                    <a:t>c</a:t>
                  </a:r>
                </a:p>
              </p:txBody>
            </p:sp>
          </p:grpSp>
          <p:cxnSp>
            <p:nvCxnSpPr>
              <p:cNvPr id="232" name="Straight Connector 231">
                <a:extLst>
                  <a:ext uri="{FF2B5EF4-FFF2-40B4-BE49-F238E27FC236}">
                    <a16:creationId xmlns:a16="http://schemas.microsoft.com/office/drawing/2014/main" id="{2D2E0F69-C328-4645-B801-405730B74805}"/>
                  </a:ext>
                </a:extLst>
              </p:cNvPr>
              <p:cNvCxnSpPr>
                <a:cxnSpLocks/>
              </p:cNvCxnSpPr>
              <p:nvPr/>
            </p:nvCxnSpPr>
            <p:spPr>
              <a:xfrm>
                <a:off x="8571794" y="4887989"/>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33" name="Freeform 422">
                <a:extLst>
                  <a:ext uri="{FF2B5EF4-FFF2-40B4-BE49-F238E27FC236}">
                    <a16:creationId xmlns:a16="http://schemas.microsoft.com/office/drawing/2014/main" id="{4164A988-6D68-48C8-A02A-1B460FF4393E}"/>
                  </a:ext>
                </a:extLst>
              </p:cNvPr>
              <p:cNvSpPr/>
              <p:nvPr/>
            </p:nvSpPr>
            <p:spPr>
              <a:xfrm>
                <a:off x="8201565" y="4323139"/>
                <a:ext cx="412080" cy="301259"/>
              </a:xfrm>
              <a:custGeom>
                <a:avLst/>
                <a:gdLst>
                  <a:gd name="connsiteX0" fmla="*/ 431074 w 431074"/>
                  <a:gd name="connsiteY0" fmla="*/ 339654 h 352717"/>
                  <a:gd name="connsiteX1" fmla="*/ 195943 w 431074"/>
                  <a:gd name="connsiteY1" fmla="*/ 20 h 352717"/>
                  <a:gd name="connsiteX2" fmla="*/ 0 w 431074"/>
                  <a:gd name="connsiteY2" fmla="*/ 352717 h 352717"/>
                  <a:gd name="connsiteX3" fmla="*/ 0 w 431074"/>
                  <a:gd name="connsiteY3" fmla="*/ 352717 h 352717"/>
                </a:gdLst>
                <a:ahLst/>
                <a:cxnLst>
                  <a:cxn ang="0">
                    <a:pos x="connsiteX0" y="connsiteY0"/>
                  </a:cxn>
                  <a:cxn ang="0">
                    <a:pos x="connsiteX1" y="connsiteY1"/>
                  </a:cxn>
                  <a:cxn ang="0">
                    <a:pos x="connsiteX2" y="connsiteY2"/>
                  </a:cxn>
                  <a:cxn ang="0">
                    <a:pos x="connsiteX3" y="connsiteY3"/>
                  </a:cxn>
                </a:cxnLst>
                <a:rect l="l" t="t" r="r" b="b"/>
                <a:pathLst>
                  <a:path w="431074" h="352717">
                    <a:moveTo>
                      <a:pt x="431074" y="339654"/>
                    </a:moveTo>
                    <a:cubicBezTo>
                      <a:pt x="349431" y="168748"/>
                      <a:pt x="267789" y="-2157"/>
                      <a:pt x="195943" y="20"/>
                    </a:cubicBezTo>
                    <a:cubicBezTo>
                      <a:pt x="124097" y="2197"/>
                      <a:pt x="0" y="352717"/>
                      <a:pt x="0" y="352717"/>
                    </a:cubicBezTo>
                    <a:lnTo>
                      <a:pt x="0" y="352717"/>
                    </a:lnTo>
                  </a:path>
                </a:pathLst>
              </a:custGeom>
              <a:noFill/>
              <a:ln w="38100">
                <a:solidFill>
                  <a:srgbClr val="C00000"/>
                </a:solidFill>
                <a:prstDash val="sysDot"/>
                <a:headEnd type="arrow"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4" name="Freeform 427">
                <a:extLst>
                  <a:ext uri="{FF2B5EF4-FFF2-40B4-BE49-F238E27FC236}">
                    <a16:creationId xmlns:a16="http://schemas.microsoft.com/office/drawing/2014/main" id="{137ECC4D-4E93-4706-B451-B8B509E38824}"/>
                  </a:ext>
                </a:extLst>
              </p:cNvPr>
              <p:cNvSpPr/>
              <p:nvPr/>
            </p:nvSpPr>
            <p:spPr>
              <a:xfrm>
                <a:off x="8406723" y="3870158"/>
                <a:ext cx="300447" cy="404948"/>
              </a:xfrm>
              <a:custGeom>
                <a:avLst/>
                <a:gdLst>
                  <a:gd name="connsiteX0" fmla="*/ 156754 w 156754"/>
                  <a:gd name="connsiteY0" fmla="*/ 313508 h 313508"/>
                  <a:gd name="connsiteX1" fmla="*/ 0 w 156754"/>
                  <a:gd name="connsiteY1" fmla="*/ 0 h 313508"/>
                  <a:gd name="connsiteX2" fmla="*/ 0 w 156754"/>
                  <a:gd name="connsiteY2" fmla="*/ 0 h 313508"/>
                  <a:gd name="connsiteX0" fmla="*/ 0 w 587828"/>
                  <a:gd name="connsiteY0" fmla="*/ 574765 h 574765"/>
                  <a:gd name="connsiteX1" fmla="*/ 587828 w 587828"/>
                  <a:gd name="connsiteY1" fmla="*/ 0 h 574765"/>
                  <a:gd name="connsiteX2" fmla="*/ 587828 w 587828"/>
                  <a:gd name="connsiteY2" fmla="*/ 0 h 574765"/>
                  <a:gd name="connsiteX0" fmla="*/ 0 w 587828"/>
                  <a:gd name="connsiteY0" fmla="*/ 574765 h 574765"/>
                  <a:gd name="connsiteX1" fmla="*/ 587828 w 587828"/>
                  <a:gd name="connsiteY1" fmla="*/ 0 h 574765"/>
                  <a:gd name="connsiteX2" fmla="*/ 587828 w 587828"/>
                  <a:gd name="connsiteY2" fmla="*/ 0 h 574765"/>
                  <a:gd name="connsiteX0" fmla="*/ 822961 w 871988"/>
                  <a:gd name="connsiteY0" fmla="*/ 444137 h 444137"/>
                  <a:gd name="connsiteX1" fmla="*/ 0 w 871988"/>
                  <a:gd name="connsiteY1" fmla="*/ 0 h 444137"/>
                  <a:gd name="connsiteX2" fmla="*/ 0 w 871988"/>
                  <a:gd name="connsiteY2" fmla="*/ 0 h 444137"/>
                  <a:gd name="connsiteX0" fmla="*/ 822961 w 822961"/>
                  <a:gd name="connsiteY0" fmla="*/ 444137 h 444137"/>
                  <a:gd name="connsiteX1" fmla="*/ 0 w 822961"/>
                  <a:gd name="connsiteY1" fmla="*/ 0 h 444137"/>
                  <a:gd name="connsiteX2" fmla="*/ 0 w 822961"/>
                  <a:gd name="connsiteY2" fmla="*/ 0 h 444137"/>
                  <a:gd name="connsiteX0" fmla="*/ 613955 w 613955"/>
                  <a:gd name="connsiteY0" fmla="*/ 47072 h 595712"/>
                  <a:gd name="connsiteX1" fmla="*/ 0 w 613955"/>
                  <a:gd name="connsiteY1" fmla="*/ 595712 h 595712"/>
                  <a:gd name="connsiteX2" fmla="*/ 0 w 613955"/>
                  <a:gd name="connsiteY2" fmla="*/ 595712 h 595712"/>
                  <a:gd name="connsiteX0" fmla="*/ 613955 w 613955"/>
                  <a:gd name="connsiteY0" fmla="*/ 0 h 548640"/>
                  <a:gd name="connsiteX1" fmla="*/ 0 w 613955"/>
                  <a:gd name="connsiteY1" fmla="*/ 548640 h 548640"/>
                  <a:gd name="connsiteX2" fmla="*/ 0 w 613955"/>
                  <a:gd name="connsiteY2" fmla="*/ 548640 h 548640"/>
                  <a:gd name="connsiteX0" fmla="*/ 613955 w 613955"/>
                  <a:gd name="connsiteY0" fmla="*/ 0 h 548640"/>
                  <a:gd name="connsiteX1" fmla="*/ 0 w 613955"/>
                  <a:gd name="connsiteY1" fmla="*/ 548640 h 548640"/>
                  <a:gd name="connsiteX2" fmla="*/ 0 w 613955"/>
                  <a:gd name="connsiteY2" fmla="*/ 548640 h 548640"/>
                  <a:gd name="connsiteX0" fmla="*/ 300447 w 300447"/>
                  <a:gd name="connsiteY0" fmla="*/ 0 h 404948"/>
                  <a:gd name="connsiteX1" fmla="*/ 0 w 300447"/>
                  <a:gd name="connsiteY1" fmla="*/ 404948 h 404948"/>
                  <a:gd name="connsiteX2" fmla="*/ 0 w 300447"/>
                  <a:gd name="connsiteY2" fmla="*/ 404948 h 404948"/>
                  <a:gd name="connsiteX0" fmla="*/ 300447 w 300447"/>
                  <a:gd name="connsiteY0" fmla="*/ 0 h 404948"/>
                  <a:gd name="connsiteX1" fmla="*/ 0 w 300447"/>
                  <a:gd name="connsiteY1" fmla="*/ 404948 h 404948"/>
                  <a:gd name="connsiteX2" fmla="*/ 0 w 300447"/>
                  <a:gd name="connsiteY2" fmla="*/ 404948 h 404948"/>
                </a:gdLst>
                <a:ahLst/>
                <a:cxnLst>
                  <a:cxn ang="0">
                    <a:pos x="connsiteX0" y="connsiteY0"/>
                  </a:cxn>
                  <a:cxn ang="0">
                    <a:pos x="connsiteX1" y="connsiteY1"/>
                  </a:cxn>
                  <a:cxn ang="0">
                    <a:pos x="connsiteX2" y="connsiteY2"/>
                  </a:cxn>
                </a:cxnLst>
                <a:rect l="l" t="t" r="r" b="b"/>
                <a:pathLst>
                  <a:path w="300447" h="404948">
                    <a:moveTo>
                      <a:pt x="300447" y="0"/>
                    </a:moveTo>
                    <a:cubicBezTo>
                      <a:pt x="65315" y="148045"/>
                      <a:pt x="50075" y="337457"/>
                      <a:pt x="0" y="404948"/>
                    </a:cubicBezTo>
                    <a:lnTo>
                      <a:pt x="0" y="404948"/>
                    </a:lnTo>
                  </a:path>
                </a:pathLst>
              </a:custGeom>
              <a:noFill/>
              <a:ln w="38100">
                <a:solidFill>
                  <a:srgbClr val="C00000"/>
                </a:solidFill>
                <a:prstDash val="sysDot"/>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35" name="Freeform 428">
                <a:extLst>
                  <a:ext uri="{FF2B5EF4-FFF2-40B4-BE49-F238E27FC236}">
                    <a16:creationId xmlns:a16="http://schemas.microsoft.com/office/drawing/2014/main" id="{1B3EB681-79DA-4006-BB6D-F94274105AF6}"/>
                  </a:ext>
                </a:extLst>
              </p:cNvPr>
              <p:cNvSpPr/>
              <p:nvPr/>
            </p:nvSpPr>
            <p:spPr>
              <a:xfrm>
                <a:off x="8719107" y="3870158"/>
                <a:ext cx="143693" cy="391886"/>
              </a:xfrm>
              <a:custGeom>
                <a:avLst/>
                <a:gdLst>
                  <a:gd name="connsiteX0" fmla="*/ 156754 w 156754"/>
                  <a:gd name="connsiteY0" fmla="*/ 313508 h 313508"/>
                  <a:gd name="connsiteX1" fmla="*/ 0 w 156754"/>
                  <a:gd name="connsiteY1" fmla="*/ 0 h 313508"/>
                  <a:gd name="connsiteX2" fmla="*/ 0 w 156754"/>
                  <a:gd name="connsiteY2" fmla="*/ 0 h 313508"/>
                  <a:gd name="connsiteX0" fmla="*/ 0 w 587828"/>
                  <a:gd name="connsiteY0" fmla="*/ 574765 h 574765"/>
                  <a:gd name="connsiteX1" fmla="*/ 587828 w 587828"/>
                  <a:gd name="connsiteY1" fmla="*/ 0 h 574765"/>
                  <a:gd name="connsiteX2" fmla="*/ 587828 w 587828"/>
                  <a:gd name="connsiteY2" fmla="*/ 0 h 574765"/>
                  <a:gd name="connsiteX0" fmla="*/ 0 w 587828"/>
                  <a:gd name="connsiteY0" fmla="*/ 574765 h 574765"/>
                  <a:gd name="connsiteX1" fmla="*/ 587828 w 587828"/>
                  <a:gd name="connsiteY1" fmla="*/ 0 h 574765"/>
                  <a:gd name="connsiteX2" fmla="*/ 587828 w 587828"/>
                  <a:gd name="connsiteY2" fmla="*/ 0 h 574765"/>
                  <a:gd name="connsiteX0" fmla="*/ 822961 w 871988"/>
                  <a:gd name="connsiteY0" fmla="*/ 444137 h 444137"/>
                  <a:gd name="connsiteX1" fmla="*/ 0 w 871988"/>
                  <a:gd name="connsiteY1" fmla="*/ 0 h 444137"/>
                  <a:gd name="connsiteX2" fmla="*/ 0 w 871988"/>
                  <a:gd name="connsiteY2" fmla="*/ 0 h 444137"/>
                  <a:gd name="connsiteX0" fmla="*/ 822961 w 822961"/>
                  <a:gd name="connsiteY0" fmla="*/ 444137 h 444137"/>
                  <a:gd name="connsiteX1" fmla="*/ 0 w 822961"/>
                  <a:gd name="connsiteY1" fmla="*/ 0 h 444137"/>
                  <a:gd name="connsiteX2" fmla="*/ 0 w 822961"/>
                  <a:gd name="connsiteY2" fmla="*/ 0 h 444137"/>
                  <a:gd name="connsiteX0" fmla="*/ 613955 w 613955"/>
                  <a:gd name="connsiteY0" fmla="*/ 47072 h 595712"/>
                  <a:gd name="connsiteX1" fmla="*/ 0 w 613955"/>
                  <a:gd name="connsiteY1" fmla="*/ 595712 h 595712"/>
                  <a:gd name="connsiteX2" fmla="*/ 0 w 613955"/>
                  <a:gd name="connsiteY2" fmla="*/ 595712 h 595712"/>
                  <a:gd name="connsiteX0" fmla="*/ 613955 w 613955"/>
                  <a:gd name="connsiteY0" fmla="*/ 0 h 548640"/>
                  <a:gd name="connsiteX1" fmla="*/ 0 w 613955"/>
                  <a:gd name="connsiteY1" fmla="*/ 548640 h 548640"/>
                  <a:gd name="connsiteX2" fmla="*/ 0 w 613955"/>
                  <a:gd name="connsiteY2" fmla="*/ 548640 h 548640"/>
                  <a:gd name="connsiteX0" fmla="*/ 613955 w 613955"/>
                  <a:gd name="connsiteY0" fmla="*/ 0 h 548640"/>
                  <a:gd name="connsiteX1" fmla="*/ 0 w 613955"/>
                  <a:gd name="connsiteY1" fmla="*/ 548640 h 548640"/>
                  <a:gd name="connsiteX2" fmla="*/ 0 w 613955"/>
                  <a:gd name="connsiteY2" fmla="*/ 548640 h 548640"/>
                  <a:gd name="connsiteX0" fmla="*/ 300447 w 300447"/>
                  <a:gd name="connsiteY0" fmla="*/ 0 h 404948"/>
                  <a:gd name="connsiteX1" fmla="*/ 0 w 300447"/>
                  <a:gd name="connsiteY1" fmla="*/ 404948 h 404948"/>
                  <a:gd name="connsiteX2" fmla="*/ 0 w 300447"/>
                  <a:gd name="connsiteY2" fmla="*/ 404948 h 404948"/>
                  <a:gd name="connsiteX0" fmla="*/ 300447 w 300447"/>
                  <a:gd name="connsiteY0" fmla="*/ 0 h 404948"/>
                  <a:gd name="connsiteX1" fmla="*/ 0 w 300447"/>
                  <a:gd name="connsiteY1" fmla="*/ 404948 h 404948"/>
                  <a:gd name="connsiteX2" fmla="*/ 0 w 300447"/>
                  <a:gd name="connsiteY2" fmla="*/ 404948 h 404948"/>
                  <a:gd name="connsiteX0" fmla="*/ 151416 w 151416"/>
                  <a:gd name="connsiteY0" fmla="*/ 391886 h 420341"/>
                  <a:gd name="connsiteX1" fmla="*/ 7723 w 151416"/>
                  <a:gd name="connsiteY1" fmla="*/ 0 h 420341"/>
                  <a:gd name="connsiteX2" fmla="*/ 7723 w 151416"/>
                  <a:gd name="connsiteY2" fmla="*/ 0 h 420341"/>
                  <a:gd name="connsiteX0" fmla="*/ 143693 w 143693"/>
                  <a:gd name="connsiteY0" fmla="*/ 391886 h 391886"/>
                  <a:gd name="connsiteX1" fmla="*/ 0 w 143693"/>
                  <a:gd name="connsiteY1" fmla="*/ 0 h 391886"/>
                  <a:gd name="connsiteX2" fmla="*/ 0 w 143693"/>
                  <a:gd name="connsiteY2" fmla="*/ 0 h 391886"/>
                </a:gdLst>
                <a:ahLst/>
                <a:cxnLst>
                  <a:cxn ang="0">
                    <a:pos x="connsiteX0" y="connsiteY0"/>
                  </a:cxn>
                  <a:cxn ang="0">
                    <a:pos x="connsiteX1" y="connsiteY1"/>
                  </a:cxn>
                  <a:cxn ang="0">
                    <a:pos x="connsiteX2" y="connsiteY2"/>
                  </a:cxn>
                </a:cxnLst>
                <a:rect l="l" t="t" r="r" b="b"/>
                <a:pathLst>
                  <a:path w="143693" h="391886">
                    <a:moveTo>
                      <a:pt x="143693" y="391886"/>
                    </a:moveTo>
                    <a:cubicBezTo>
                      <a:pt x="117566" y="200297"/>
                      <a:pt x="23949" y="65314"/>
                      <a:pt x="0" y="0"/>
                    </a:cubicBezTo>
                    <a:lnTo>
                      <a:pt x="0" y="0"/>
                    </a:lnTo>
                  </a:path>
                </a:pathLst>
              </a:custGeom>
              <a:noFill/>
              <a:ln w="38100">
                <a:solidFill>
                  <a:srgbClr val="C00000"/>
                </a:solidFill>
                <a:prstDash val="sysDot"/>
                <a:headEnd type="arrow"/>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236" name="Group 235">
                <a:extLst>
                  <a:ext uri="{FF2B5EF4-FFF2-40B4-BE49-F238E27FC236}">
                    <a16:creationId xmlns:a16="http://schemas.microsoft.com/office/drawing/2014/main" id="{F4D2F04F-3BDE-4214-B2BA-69505EB57307}"/>
                  </a:ext>
                </a:extLst>
              </p:cNvPr>
              <p:cNvGrpSpPr/>
              <p:nvPr/>
            </p:nvGrpSpPr>
            <p:grpSpPr>
              <a:xfrm>
                <a:off x="9844180" y="4629957"/>
                <a:ext cx="513653" cy="489275"/>
                <a:chOff x="4411048" y="2482384"/>
                <a:chExt cx="513653" cy="489275"/>
              </a:xfrm>
            </p:grpSpPr>
            <mc:AlternateContent xmlns:mc="http://schemas.openxmlformats.org/markup-compatibility/2006" xmlns:a14="http://schemas.microsoft.com/office/drawing/2010/main">
              <mc:Choice Requires="a14">
                <p:sp>
                  <p:nvSpPr>
                    <p:cNvPr id="280" name="TextBox 279">
                      <a:extLst>
                        <a:ext uri="{FF2B5EF4-FFF2-40B4-BE49-F238E27FC236}">
                          <a16:creationId xmlns:a16="http://schemas.microsoft.com/office/drawing/2014/main" id="{E45FC2ED-887A-46F9-98A7-C8208CD87BD0}"/>
                        </a:ext>
                      </a:extLst>
                    </p:cNvPr>
                    <p:cNvSpPr txBox="1"/>
                    <p:nvPr/>
                  </p:nvSpPr>
                  <p:spPr>
                    <a:xfrm>
                      <a:off x="4411048" y="2482384"/>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80" name="TextBox 279">
                      <a:extLst>
                        <a:ext uri="{FF2B5EF4-FFF2-40B4-BE49-F238E27FC236}">
                          <a16:creationId xmlns:a16="http://schemas.microsoft.com/office/drawing/2014/main" id="{E45FC2ED-887A-46F9-98A7-C8208CD87BD0}"/>
                        </a:ext>
                      </a:extLst>
                    </p:cNvPr>
                    <p:cNvSpPr txBox="1">
                      <a:spLocks noRot="1" noChangeAspect="1" noMove="1" noResize="1" noEditPoints="1" noAdjustHandles="1" noChangeArrowheads="1" noChangeShapeType="1" noTextEdit="1"/>
                    </p:cNvSpPr>
                    <p:nvPr/>
                  </p:nvSpPr>
                  <p:spPr>
                    <a:xfrm>
                      <a:off x="4411048" y="2482384"/>
                      <a:ext cx="432811" cy="461665"/>
                    </a:xfrm>
                    <a:prstGeom prst="rect">
                      <a:avLst/>
                    </a:prstGeom>
                    <a:blipFill>
                      <a:blip r:embed="rId42"/>
                      <a:stretch>
                        <a:fillRect b="-10526"/>
                      </a:stretch>
                    </a:blipFill>
                  </p:spPr>
                  <p:txBody>
                    <a:bodyPr/>
                    <a:lstStyle/>
                    <a:p>
                      <a:r>
                        <a:rPr lang="en-US">
                          <a:noFill/>
                        </a:rPr>
                        <a:t> </a:t>
                      </a:r>
                    </a:p>
                  </p:txBody>
                </p:sp>
              </mc:Fallback>
            </mc:AlternateContent>
            <p:sp>
              <p:nvSpPr>
                <p:cNvPr id="281" name="TextBox 280">
                  <a:extLst>
                    <a:ext uri="{FF2B5EF4-FFF2-40B4-BE49-F238E27FC236}">
                      <a16:creationId xmlns:a16="http://schemas.microsoft.com/office/drawing/2014/main" id="{DABCB65F-6E20-4CEE-BAC0-1C8E2AE8EEB8}"/>
                    </a:ext>
                  </a:extLst>
                </p:cNvPr>
                <p:cNvSpPr txBox="1"/>
                <p:nvPr/>
              </p:nvSpPr>
              <p:spPr>
                <a:xfrm>
                  <a:off x="4581337" y="2663882"/>
                  <a:ext cx="343364" cy="307777"/>
                </a:xfrm>
                <a:prstGeom prst="rect">
                  <a:avLst/>
                </a:prstGeom>
                <a:noFill/>
              </p:spPr>
              <p:txBody>
                <a:bodyPr wrap="none" rtlCol="0">
                  <a:spAutoFit/>
                </a:bodyPr>
                <a:lstStyle/>
                <a:p>
                  <a:r>
                    <a:rPr lang="en-US" sz="1400" err="1">
                      <a:latin typeface="Georgia" panose="02040502050405020303" pitchFamily="18" charset="0"/>
                    </a:rPr>
                    <a:t>cs</a:t>
                  </a:r>
                  <a:endParaRPr lang="en-US" sz="1400">
                    <a:latin typeface="Georgia" panose="02040502050405020303" pitchFamily="18" charset="0"/>
                  </a:endParaRPr>
                </a:p>
              </p:txBody>
            </p:sp>
          </p:grpSp>
          <p:grpSp>
            <p:nvGrpSpPr>
              <p:cNvPr id="237" name="Group 236">
                <a:extLst>
                  <a:ext uri="{FF2B5EF4-FFF2-40B4-BE49-F238E27FC236}">
                    <a16:creationId xmlns:a16="http://schemas.microsoft.com/office/drawing/2014/main" id="{D9CF44CD-F586-4937-AB7E-77E80FDF5752}"/>
                  </a:ext>
                </a:extLst>
              </p:cNvPr>
              <p:cNvGrpSpPr/>
              <p:nvPr/>
            </p:nvGrpSpPr>
            <p:grpSpPr>
              <a:xfrm>
                <a:off x="11208069" y="4650710"/>
                <a:ext cx="564949" cy="489275"/>
                <a:chOff x="4825142" y="2492922"/>
                <a:chExt cx="564949" cy="489275"/>
              </a:xfrm>
            </p:grpSpPr>
            <mc:AlternateContent xmlns:mc="http://schemas.openxmlformats.org/markup-compatibility/2006" xmlns:a14="http://schemas.microsoft.com/office/drawing/2010/main">
              <mc:Choice Requires="a14">
                <p:sp>
                  <p:nvSpPr>
                    <p:cNvPr id="278" name="TextBox 277">
                      <a:extLst>
                        <a:ext uri="{FF2B5EF4-FFF2-40B4-BE49-F238E27FC236}">
                          <a16:creationId xmlns:a16="http://schemas.microsoft.com/office/drawing/2014/main" id="{0BF18A05-A70E-4949-B022-419D7F9EF469}"/>
                        </a:ext>
                      </a:extLst>
                    </p:cNvPr>
                    <p:cNvSpPr txBox="1"/>
                    <p:nvPr/>
                  </p:nvSpPr>
                  <p:spPr>
                    <a:xfrm>
                      <a:off x="4825142" y="2492922"/>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78" name="TextBox 277">
                      <a:extLst>
                        <a:ext uri="{FF2B5EF4-FFF2-40B4-BE49-F238E27FC236}">
                          <a16:creationId xmlns:a16="http://schemas.microsoft.com/office/drawing/2014/main" id="{0BF18A05-A70E-4949-B022-419D7F9EF469}"/>
                        </a:ext>
                      </a:extLst>
                    </p:cNvPr>
                    <p:cNvSpPr txBox="1">
                      <a:spLocks noRot="1" noChangeAspect="1" noMove="1" noResize="1" noEditPoints="1" noAdjustHandles="1" noChangeArrowheads="1" noChangeShapeType="1" noTextEdit="1"/>
                    </p:cNvSpPr>
                    <p:nvPr/>
                  </p:nvSpPr>
                  <p:spPr>
                    <a:xfrm>
                      <a:off x="4825142" y="2492922"/>
                      <a:ext cx="432811" cy="461665"/>
                    </a:xfrm>
                    <a:prstGeom prst="rect">
                      <a:avLst/>
                    </a:prstGeom>
                    <a:blipFill>
                      <a:blip r:embed="rId18"/>
                      <a:stretch>
                        <a:fillRect b="-11842"/>
                      </a:stretch>
                    </a:blipFill>
                  </p:spPr>
                  <p:txBody>
                    <a:bodyPr/>
                    <a:lstStyle/>
                    <a:p>
                      <a:r>
                        <a:rPr lang="en-US">
                          <a:noFill/>
                        </a:rPr>
                        <a:t> </a:t>
                      </a:r>
                    </a:p>
                  </p:txBody>
                </p:sp>
              </mc:Fallback>
            </mc:AlternateContent>
            <p:sp>
              <p:nvSpPr>
                <p:cNvPr id="279" name="TextBox 278">
                  <a:extLst>
                    <a:ext uri="{FF2B5EF4-FFF2-40B4-BE49-F238E27FC236}">
                      <a16:creationId xmlns:a16="http://schemas.microsoft.com/office/drawing/2014/main" id="{0C3566C4-CEDE-4ACC-9725-FEB36274D198}"/>
                    </a:ext>
                  </a:extLst>
                </p:cNvPr>
                <p:cNvSpPr txBox="1"/>
                <p:nvPr/>
              </p:nvSpPr>
              <p:spPr>
                <a:xfrm>
                  <a:off x="4995431" y="2674420"/>
                  <a:ext cx="394660" cy="307777"/>
                </a:xfrm>
                <a:prstGeom prst="rect">
                  <a:avLst/>
                </a:prstGeom>
                <a:noFill/>
              </p:spPr>
              <p:txBody>
                <a:bodyPr wrap="none" rtlCol="0">
                  <a:spAutoFit/>
                </a:bodyPr>
                <a:lstStyle/>
                <a:p>
                  <a:r>
                    <a:rPr lang="en-US" sz="1400" err="1">
                      <a:latin typeface="Georgia" panose="02040502050405020303" pitchFamily="18" charset="0"/>
                    </a:rPr>
                    <a:t>ws</a:t>
                  </a:r>
                  <a:endParaRPr lang="en-US" sz="1400">
                    <a:latin typeface="Georgia" panose="02040502050405020303" pitchFamily="18" charset="0"/>
                  </a:endParaRPr>
                </a:p>
              </p:txBody>
            </p:sp>
          </p:grpSp>
          <p:sp>
            <p:nvSpPr>
              <p:cNvPr id="238" name="TextBox 237">
                <a:extLst>
                  <a:ext uri="{FF2B5EF4-FFF2-40B4-BE49-F238E27FC236}">
                    <a16:creationId xmlns:a16="http://schemas.microsoft.com/office/drawing/2014/main" id="{ED6ED858-3CEA-41E8-8F83-E725A57D7E75}"/>
                  </a:ext>
                </a:extLst>
              </p:cNvPr>
              <p:cNvSpPr txBox="1"/>
              <p:nvPr/>
            </p:nvSpPr>
            <p:spPr>
              <a:xfrm>
                <a:off x="8999277" y="5049722"/>
                <a:ext cx="495649" cy="523220"/>
              </a:xfrm>
              <a:prstGeom prst="rect">
                <a:avLst/>
              </a:prstGeom>
              <a:noFill/>
            </p:spPr>
            <p:txBody>
              <a:bodyPr wrap="none" rtlCol="0">
                <a:spAutoFit/>
              </a:bodyPr>
              <a:lstStyle/>
              <a:p>
                <a:r>
                  <a:rPr lang="en-US" sz="2800">
                    <a:latin typeface="Georgia" panose="02040502050405020303" pitchFamily="18" charset="0"/>
                  </a:rPr>
                  <a:t>ss</a:t>
                </a:r>
              </a:p>
            </p:txBody>
          </p:sp>
          <p:sp>
            <p:nvSpPr>
              <p:cNvPr id="239" name="TextBox 238">
                <a:extLst>
                  <a:ext uri="{FF2B5EF4-FFF2-40B4-BE49-F238E27FC236}">
                    <a16:creationId xmlns:a16="http://schemas.microsoft.com/office/drawing/2014/main" id="{FEF0B6FC-DACC-4899-BE84-56B01725477C}"/>
                  </a:ext>
                </a:extLst>
              </p:cNvPr>
              <p:cNvSpPr txBox="1"/>
              <p:nvPr/>
            </p:nvSpPr>
            <p:spPr>
              <a:xfrm>
                <a:off x="9905691" y="5075217"/>
                <a:ext cx="503664" cy="523220"/>
              </a:xfrm>
              <a:prstGeom prst="rect">
                <a:avLst/>
              </a:prstGeom>
              <a:noFill/>
            </p:spPr>
            <p:txBody>
              <a:bodyPr wrap="none" rtlCol="0">
                <a:spAutoFit/>
              </a:bodyPr>
              <a:lstStyle/>
              <a:p>
                <a:r>
                  <a:rPr lang="en-US" sz="2800">
                    <a:latin typeface="Georgia" panose="02040502050405020303" pitchFamily="18" charset="0"/>
                  </a:rPr>
                  <a:t>cs</a:t>
                </a:r>
              </a:p>
            </p:txBody>
          </p:sp>
          <p:sp>
            <p:nvSpPr>
              <p:cNvPr id="240" name="TextBox 239">
                <a:extLst>
                  <a:ext uri="{FF2B5EF4-FFF2-40B4-BE49-F238E27FC236}">
                    <a16:creationId xmlns:a16="http://schemas.microsoft.com/office/drawing/2014/main" id="{1098A6A3-13F8-468A-B147-CB1F97B2DF43}"/>
                  </a:ext>
                </a:extLst>
              </p:cNvPr>
              <p:cNvSpPr txBox="1"/>
              <p:nvPr/>
            </p:nvSpPr>
            <p:spPr>
              <a:xfrm>
                <a:off x="11168034" y="5108490"/>
                <a:ext cx="604653" cy="523220"/>
              </a:xfrm>
              <a:prstGeom prst="rect">
                <a:avLst/>
              </a:prstGeom>
              <a:noFill/>
            </p:spPr>
            <p:txBody>
              <a:bodyPr wrap="none" rtlCol="0">
                <a:spAutoFit/>
              </a:bodyPr>
              <a:lstStyle/>
              <a:p>
                <a:r>
                  <a:rPr lang="en-US" sz="2800">
                    <a:latin typeface="Georgia" panose="02040502050405020303" pitchFamily="18" charset="0"/>
                  </a:rPr>
                  <a:t>ws</a:t>
                </a:r>
              </a:p>
            </p:txBody>
          </p:sp>
          <p:grpSp>
            <p:nvGrpSpPr>
              <p:cNvPr id="241" name="Group 240">
                <a:extLst>
                  <a:ext uri="{FF2B5EF4-FFF2-40B4-BE49-F238E27FC236}">
                    <a16:creationId xmlns:a16="http://schemas.microsoft.com/office/drawing/2014/main" id="{BE8865E9-9819-419D-8251-E607DA9D42C2}"/>
                  </a:ext>
                </a:extLst>
              </p:cNvPr>
              <p:cNvGrpSpPr/>
              <p:nvPr/>
            </p:nvGrpSpPr>
            <p:grpSpPr>
              <a:xfrm>
                <a:off x="9161041" y="4064649"/>
                <a:ext cx="774509" cy="569388"/>
                <a:chOff x="2770934" y="1191769"/>
                <a:chExt cx="1076672" cy="655779"/>
              </a:xfrm>
            </p:grpSpPr>
            <mc:AlternateContent xmlns:mc="http://schemas.openxmlformats.org/markup-compatibility/2006" xmlns:a14="http://schemas.microsoft.com/office/drawing/2010/main">
              <mc:Choice Requires="a14">
                <p:sp>
                  <p:nvSpPr>
                    <p:cNvPr id="276" name="Rectangle 275">
                      <a:extLst>
                        <a:ext uri="{FF2B5EF4-FFF2-40B4-BE49-F238E27FC236}">
                          <a16:creationId xmlns:a16="http://schemas.microsoft.com/office/drawing/2014/main" id="{9807DD67-3552-4220-8DDE-D0F0644EE376}"/>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76" name="Rectangle 275">
                      <a:extLst>
                        <a:ext uri="{FF2B5EF4-FFF2-40B4-BE49-F238E27FC236}">
                          <a16:creationId xmlns:a16="http://schemas.microsoft.com/office/drawing/2014/main" id="{9807DD67-3552-4220-8DDE-D0F0644EE376}"/>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5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7" name="Rectangle 276">
                      <a:extLst>
                        <a:ext uri="{FF2B5EF4-FFF2-40B4-BE49-F238E27FC236}">
                          <a16:creationId xmlns:a16="http://schemas.microsoft.com/office/drawing/2014/main" id="{52392751-EC75-40FB-8749-5CD0ED4CF2E0}"/>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77" name="Rectangle 276">
                      <a:extLst>
                        <a:ext uri="{FF2B5EF4-FFF2-40B4-BE49-F238E27FC236}">
                          <a16:creationId xmlns:a16="http://schemas.microsoft.com/office/drawing/2014/main" id="{52392751-EC75-40FB-8749-5CD0ED4CF2E0}"/>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56"/>
                      <a:stretch>
                        <a:fillRect/>
                      </a:stretch>
                    </a:blipFill>
                  </p:spPr>
                  <p:txBody>
                    <a:bodyPr/>
                    <a:lstStyle/>
                    <a:p>
                      <a:r>
                        <a:rPr lang="en-US">
                          <a:noFill/>
                        </a:rPr>
                        <a:t> </a:t>
                      </a:r>
                    </a:p>
                  </p:txBody>
                </p:sp>
              </mc:Fallback>
            </mc:AlternateContent>
          </p:grpSp>
          <p:grpSp>
            <p:nvGrpSpPr>
              <p:cNvPr id="242" name="Group 241">
                <a:extLst>
                  <a:ext uri="{FF2B5EF4-FFF2-40B4-BE49-F238E27FC236}">
                    <a16:creationId xmlns:a16="http://schemas.microsoft.com/office/drawing/2014/main" id="{9C3E3FBB-2141-454D-B6ED-B89D0796BAD0}"/>
                  </a:ext>
                </a:extLst>
              </p:cNvPr>
              <p:cNvGrpSpPr/>
              <p:nvPr/>
            </p:nvGrpSpPr>
            <p:grpSpPr>
              <a:xfrm>
                <a:off x="9933497" y="4061173"/>
                <a:ext cx="774509" cy="569388"/>
                <a:chOff x="2770934" y="1191769"/>
                <a:chExt cx="1076672" cy="655779"/>
              </a:xfrm>
            </p:grpSpPr>
            <mc:AlternateContent xmlns:mc="http://schemas.openxmlformats.org/markup-compatibility/2006" xmlns:a14="http://schemas.microsoft.com/office/drawing/2010/main">
              <mc:Choice Requires="a14">
                <p:sp>
                  <p:nvSpPr>
                    <p:cNvPr id="274" name="Rectangle 273">
                      <a:extLst>
                        <a:ext uri="{FF2B5EF4-FFF2-40B4-BE49-F238E27FC236}">
                          <a16:creationId xmlns:a16="http://schemas.microsoft.com/office/drawing/2014/main" id="{55A1C318-8238-49F6-91A2-43520DC12C1E}"/>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74" name="Rectangle 273">
                      <a:extLst>
                        <a:ext uri="{FF2B5EF4-FFF2-40B4-BE49-F238E27FC236}">
                          <a16:creationId xmlns:a16="http://schemas.microsoft.com/office/drawing/2014/main" id="{55A1C318-8238-49F6-91A2-43520DC12C1E}"/>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5" name="Rectangle 274">
                      <a:extLst>
                        <a:ext uri="{FF2B5EF4-FFF2-40B4-BE49-F238E27FC236}">
                          <a16:creationId xmlns:a16="http://schemas.microsoft.com/office/drawing/2014/main" id="{78CD2930-7878-44DB-9EEC-1AAF6B8B3736}"/>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75" name="Rectangle 274">
                      <a:extLst>
                        <a:ext uri="{FF2B5EF4-FFF2-40B4-BE49-F238E27FC236}">
                          <a16:creationId xmlns:a16="http://schemas.microsoft.com/office/drawing/2014/main" id="{78CD2930-7878-44DB-9EEC-1AAF6B8B3736}"/>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57"/>
                      <a:stretch>
                        <a:fillRect/>
                      </a:stretch>
                    </a:blipFill>
                  </p:spPr>
                  <p:txBody>
                    <a:bodyPr/>
                    <a:lstStyle/>
                    <a:p>
                      <a:r>
                        <a:rPr lang="en-US">
                          <a:noFill/>
                        </a:rPr>
                        <a:t> </a:t>
                      </a:r>
                    </a:p>
                  </p:txBody>
                </p:sp>
              </mc:Fallback>
            </mc:AlternateContent>
          </p:grpSp>
          <p:grpSp>
            <p:nvGrpSpPr>
              <p:cNvPr id="243" name="Group 242">
                <a:extLst>
                  <a:ext uri="{FF2B5EF4-FFF2-40B4-BE49-F238E27FC236}">
                    <a16:creationId xmlns:a16="http://schemas.microsoft.com/office/drawing/2014/main" id="{AF2FCA77-76EB-4EE0-8DA2-0651B135A8C3}"/>
                  </a:ext>
                </a:extLst>
              </p:cNvPr>
              <p:cNvGrpSpPr/>
              <p:nvPr/>
            </p:nvGrpSpPr>
            <p:grpSpPr>
              <a:xfrm>
                <a:off x="10836186" y="4059860"/>
                <a:ext cx="774509" cy="569388"/>
                <a:chOff x="2770934" y="1191769"/>
                <a:chExt cx="1076672" cy="655779"/>
              </a:xfrm>
            </p:grpSpPr>
            <mc:AlternateContent xmlns:mc="http://schemas.openxmlformats.org/markup-compatibility/2006" xmlns:a14="http://schemas.microsoft.com/office/drawing/2010/main">
              <mc:Choice Requires="a14">
                <p:sp>
                  <p:nvSpPr>
                    <p:cNvPr id="272" name="Rectangle 271">
                      <a:extLst>
                        <a:ext uri="{FF2B5EF4-FFF2-40B4-BE49-F238E27FC236}">
                          <a16:creationId xmlns:a16="http://schemas.microsoft.com/office/drawing/2014/main" id="{3098BCBD-6B3C-41FB-88A9-42D93967004D}"/>
                        </a:ext>
                      </a:extLst>
                    </p:cNvPr>
                    <p:cNvSpPr/>
                    <p:nvPr/>
                  </p:nvSpPr>
                  <p:spPr>
                    <a:xfrm rot="5400000">
                      <a:off x="3113259" y="1113200"/>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72" name="Rectangle 271">
                      <a:extLst>
                        <a:ext uri="{FF2B5EF4-FFF2-40B4-BE49-F238E27FC236}">
                          <a16:creationId xmlns:a16="http://schemas.microsoft.com/office/drawing/2014/main" id="{3098BCBD-6B3C-41FB-88A9-42D93967004D}"/>
                        </a:ext>
                      </a:extLst>
                    </p:cNvPr>
                    <p:cNvSpPr>
                      <a:spLocks noRot="1" noChangeAspect="1" noMove="1" noResize="1" noEditPoints="1" noAdjustHandles="1" noChangeArrowheads="1" noChangeShapeType="1" noTextEdit="1"/>
                    </p:cNvSpPr>
                    <p:nvPr/>
                  </p:nvSpPr>
                  <p:spPr>
                    <a:xfrm rot="5400000">
                      <a:off x="3113259" y="1113200"/>
                      <a:ext cx="655778" cy="812916"/>
                    </a:xfrm>
                    <a:prstGeom prst="rect">
                      <a:avLst/>
                    </a:prstGeom>
                    <a:blipFill>
                      <a:blip r:embed="rId5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3" name="Rectangle 272">
                      <a:extLst>
                        <a:ext uri="{FF2B5EF4-FFF2-40B4-BE49-F238E27FC236}">
                          <a16:creationId xmlns:a16="http://schemas.microsoft.com/office/drawing/2014/main" id="{A4375D3A-23A4-448C-A68A-BAD0F3915889}"/>
                        </a:ext>
                      </a:extLst>
                    </p:cNvPr>
                    <p:cNvSpPr/>
                    <p:nvPr/>
                  </p:nvSpPr>
                  <p:spPr>
                    <a:xfrm rot="16200000">
                      <a:off x="2849503" y="1113201"/>
                      <a:ext cx="655778" cy="81291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0" smtClean="0">
                                <a:solidFill>
                                  <a:schemeClr val="tx1"/>
                                </a:solidFill>
                                <a:latin typeface="Cambria Math" panose="02040503050406030204" pitchFamily="18" charset="0"/>
                                <a:sym typeface="Symbol" panose="05050102010706020507" pitchFamily="18" charset="2"/>
                              </a:rPr>
                              <m:t></m:t>
                            </m:r>
                          </m:oMath>
                        </m:oMathPara>
                      </a14:m>
                      <a:endParaRPr lang="en-US" sz="3200">
                        <a:solidFill>
                          <a:schemeClr val="tx1"/>
                        </a:solidFill>
                      </a:endParaRPr>
                    </a:p>
                  </p:txBody>
                </p:sp>
              </mc:Choice>
              <mc:Fallback xmlns="">
                <p:sp>
                  <p:nvSpPr>
                    <p:cNvPr id="273" name="Rectangle 272">
                      <a:extLst>
                        <a:ext uri="{FF2B5EF4-FFF2-40B4-BE49-F238E27FC236}">
                          <a16:creationId xmlns:a16="http://schemas.microsoft.com/office/drawing/2014/main" id="{A4375D3A-23A4-448C-A68A-BAD0F3915889}"/>
                        </a:ext>
                      </a:extLst>
                    </p:cNvPr>
                    <p:cNvSpPr>
                      <a:spLocks noRot="1" noChangeAspect="1" noMove="1" noResize="1" noEditPoints="1" noAdjustHandles="1" noChangeArrowheads="1" noChangeShapeType="1" noTextEdit="1"/>
                    </p:cNvSpPr>
                    <p:nvPr/>
                  </p:nvSpPr>
                  <p:spPr>
                    <a:xfrm rot="16200000">
                      <a:off x="2849503" y="1113201"/>
                      <a:ext cx="655778" cy="812916"/>
                    </a:xfrm>
                    <a:prstGeom prst="rect">
                      <a:avLst/>
                    </a:prstGeom>
                    <a:blipFill>
                      <a:blip r:embed="rId5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44" name="Rectangle 243">
                    <a:extLst>
                      <a:ext uri="{FF2B5EF4-FFF2-40B4-BE49-F238E27FC236}">
                        <a16:creationId xmlns:a16="http://schemas.microsoft.com/office/drawing/2014/main" id="{E5DC2E6F-EB7F-44CC-BAF9-0D80CC91FC61}"/>
                      </a:ext>
                    </a:extLst>
                  </p:cNvPr>
                  <p:cNvSpPr/>
                  <p:nvPr/>
                </p:nvSpPr>
                <p:spPr>
                  <a:xfrm>
                    <a:off x="10470555" y="3821334"/>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a:p>
                </p:txBody>
              </p:sp>
            </mc:Choice>
            <mc:Fallback xmlns="">
              <p:sp>
                <p:nvSpPr>
                  <p:cNvPr id="244" name="Rectangle 243">
                    <a:extLst>
                      <a:ext uri="{FF2B5EF4-FFF2-40B4-BE49-F238E27FC236}">
                        <a16:creationId xmlns:a16="http://schemas.microsoft.com/office/drawing/2014/main" id="{E5DC2E6F-EB7F-44CC-BAF9-0D80CC91FC61}"/>
                      </a:ext>
                    </a:extLst>
                  </p:cNvPr>
                  <p:cNvSpPr>
                    <a:spLocks noRot="1" noChangeAspect="1" noMove="1" noResize="1" noEditPoints="1" noAdjustHandles="1" noChangeArrowheads="1" noChangeShapeType="1" noTextEdit="1"/>
                  </p:cNvSpPr>
                  <p:nvPr/>
                </p:nvSpPr>
                <p:spPr>
                  <a:xfrm>
                    <a:off x="10470555" y="3821334"/>
                    <a:ext cx="556563" cy="584775"/>
                  </a:xfrm>
                  <a:prstGeom prst="rect">
                    <a:avLst/>
                  </a:prstGeom>
                  <a:blipFill>
                    <a:blip r:embed="rId6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5" name="Rectangle 244">
                    <a:extLst>
                      <a:ext uri="{FF2B5EF4-FFF2-40B4-BE49-F238E27FC236}">
                        <a16:creationId xmlns:a16="http://schemas.microsoft.com/office/drawing/2014/main" id="{250620F0-809F-48EB-8E6B-42440FA6A5EB}"/>
                      </a:ext>
                    </a:extLst>
                  </p:cNvPr>
                  <p:cNvSpPr/>
                  <p:nvPr/>
                </p:nvSpPr>
                <p:spPr>
                  <a:xfrm>
                    <a:off x="9831308" y="3518083"/>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a:p>
                </p:txBody>
              </p:sp>
            </mc:Choice>
            <mc:Fallback xmlns="">
              <p:sp>
                <p:nvSpPr>
                  <p:cNvPr id="245" name="Rectangle 244">
                    <a:extLst>
                      <a:ext uri="{FF2B5EF4-FFF2-40B4-BE49-F238E27FC236}">
                        <a16:creationId xmlns:a16="http://schemas.microsoft.com/office/drawing/2014/main" id="{250620F0-809F-48EB-8E6B-42440FA6A5EB}"/>
                      </a:ext>
                    </a:extLst>
                  </p:cNvPr>
                  <p:cNvSpPr>
                    <a:spLocks noRot="1" noChangeAspect="1" noMove="1" noResize="1" noEditPoints="1" noAdjustHandles="1" noChangeArrowheads="1" noChangeShapeType="1" noTextEdit="1"/>
                  </p:cNvSpPr>
                  <p:nvPr/>
                </p:nvSpPr>
                <p:spPr>
                  <a:xfrm>
                    <a:off x="9831308" y="3518083"/>
                    <a:ext cx="556563" cy="584775"/>
                  </a:xfrm>
                  <a:prstGeom prst="rect">
                    <a:avLst/>
                  </a:prstGeom>
                  <a:blipFill>
                    <a:blip r:embed="rId61"/>
                    <a:stretch>
                      <a:fillRect/>
                    </a:stretch>
                  </a:blipFill>
                </p:spPr>
                <p:txBody>
                  <a:bodyPr/>
                  <a:lstStyle/>
                  <a:p>
                    <a:r>
                      <a:rPr lang="en-US">
                        <a:noFill/>
                      </a:rPr>
                      <a:t> </a:t>
                    </a:r>
                  </a:p>
                </p:txBody>
              </p:sp>
            </mc:Fallback>
          </mc:AlternateContent>
          <p:sp>
            <p:nvSpPr>
              <p:cNvPr id="246" name="Rectangle 245">
                <a:extLst>
                  <a:ext uri="{FF2B5EF4-FFF2-40B4-BE49-F238E27FC236}">
                    <a16:creationId xmlns:a16="http://schemas.microsoft.com/office/drawing/2014/main" id="{9548177D-8E7C-4EFB-8521-7EA81B1381CC}"/>
                  </a:ext>
                </a:extLst>
              </p:cNvPr>
              <p:cNvSpPr/>
              <p:nvPr/>
            </p:nvSpPr>
            <p:spPr>
              <a:xfrm>
                <a:off x="9353798" y="4260506"/>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247" name="Rectangle 246">
                <a:extLst>
                  <a:ext uri="{FF2B5EF4-FFF2-40B4-BE49-F238E27FC236}">
                    <a16:creationId xmlns:a16="http://schemas.microsoft.com/office/drawing/2014/main" id="{9FEC94EC-14AA-4048-9F38-8ADD33D52D9B}"/>
                  </a:ext>
                </a:extLst>
              </p:cNvPr>
              <p:cNvSpPr/>
              <p:nvPr/>
            </p:nvSpPr>
            <p:spPr>
              <a:xfrm>
                <a:off x="10229371" y="4281567"/>
                <a:ext cx="809581" cy="400110"/>
              </a:xfrm>
              <a:prstGeom prst="rect">
                <a:avLst/>
              </a:prstGeom>
            </p:spPr>
            <p:txBody>
              <a:bodyPr wrap="none">
                <a:spAutoFit/>
              </a:bodyPr>
              <a:lstStyle/>
              <a:p>
                <a:r>
                  <a:rPr lang="en-US" sz="2000" baseline="-25000"/>
                  <a:t>_</a:t>
                </a:r>
                <a:r>
                  <a:rPr lang="en-US" sz="2000" baseline="-25000" err="1"/>
                  <a:t>date_sk</a:t>
                </a:r>
                <a:endParaRPr lang="en-US" sz="2000"/>
              </a:p>
            </p:txBody>
          </p:sp>
          <p:sp>
            <p:nvSpPr>
              <p:cNvPr id="248" name="Rectangle 247">
                <a:extLst>
                  <a:ext uri="{FF2B5EF4-FFF2-40B4-BE49-F238E27FC236}">
                    <a16:creationId xmlns:a16="http://schemas.microsoft.com/office/drawing/2014/main" id="{CB03D595-E1C7-4CAE-B89B-9925F086386C}"/>
                  </a:ext>
                </a:extLst>
              </p:cNvPr>
              <p:cNvSpPr/>
              <p:nvPr/>
            </p:nvSpPr>
            <p:spPr>
              <a:xfrm>
                <a:off x="11046194" y="4268954"/>
                <a:ext cx="809581" cy="400110"/>
              </a:xfrm>
              <a:prstGeom prst="rect">
                <a:avLst/>
              </a:prstGeom>
            </p:spPr>
            <p:txBody>
              <a:bodyPr wrap="none">
                <a:spAutoFit/>
              </a:bodyPr>
              <a:lstStyle/>
              <a:p>
                <a:r>
                  <a:rPr lang="en-US" sz="2000" baseline="-25000"/>
                  <a:t>_</a:t>
                </a:r>
                <a:r>
                  <a:rPr lang="en-US" sz="2000" baseline="-25000" err="1"/>
                  <a:t>date_sk</a:t>
                </a:r>
                <a:endParaRPr lang="en-US" sz="2000"/>
              </a:p>
            </p:txBody>
          </p:sp>
          <p:cxnSp>
            <p:nvCxnSpPr>
              <p:cNvPr id="249" name="Straight Connector 248">
                <a:extLst>
                  <a:ext uri="{FF2B5EF4-FFF2-40B4-BE49-F238E27FC236}">
                    <a16:creationId xmlns:a16="http://schemas.microsoft.com/office/drawing/2014/main" id="{49B92B9A-0B97-4732-B4B6-81991BDB35A3}"/>
                  </a:ext>
                </a:extLst>
              </p:cNvPr>
              <p:cNvCxnSpPr>
                <a:cxnSpLocks/>
              </p:cNvCxnSpPr>
              <p:nvPr/>
            </p:nvCxnSpPr>
            <p:spPr>
              <a:xfrm>
                <a:off x="10578799" y="5681476"/>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12C390E0-E14A-450E-9373-2D2394EBB981}"/>
                  </a:ext>
                </a:extLst>
              </p:cNvPr>
              <p:cNvCxnSpPr>
                <a:cxnSpLocks/>
              </p:cNvCxnSpPr>
              <p:nvPr/>
            </p:nvCxnSpPr>
            <p:spPr>
              <a:xfrm>
                <a:off x="11420096" y="4638286"/>
                <a:ext cx="73751" cy="170718"/>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042E04AC-50E7-48BE-832F-07179421FC96}"/>
                  </a:ext>
                </a:extLst>
              </p:cNvPr>
              <p:cNvCxnSpPr>
                <a:cxnSpLocks/>
              </p:cNvCxnSpPr>
              <p:nvPr/>
            </p:nvCxnSpPr>
            <p:spPr>
              <a:xfrm>
                <a:off x="10505048" y="4650540"/>
                <a:ext cx="7863" cy="331548"/>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BA69C83-32E6-426A-8BB3-9129F1C54948}"/>
                  </a:ext>
                </a:extLst>
              </p:cNvPr>
              <p:cNvCxnSpPr>
                <a:cxnSpLocks/>
              </p:cNvCxnSpPr>
              <p:nvPr/>
            </p:nvCxnSpPr>
            <p:spPr>
              <a:xfrm flipH="1">
                <a:off x="9252473" y="4509275"/>
                <a:ext cx="50169" cy="24107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F12D81D1-C8FC-4EE8-BDF8-97C96EB0EEA6}"/>
                  </a:ext>
                </a:extLst>
              </p:cNvPr>
              <p:cNvCxnSpPr>
                <a:cxnSpLocks/>
              </p:cNvCxnSpPr>
              <p:nvPr/>
            </p:nvCxnSpPr>
            <p:spPr>
              <a:xfrm flipV="1">
                <a:off x="10047232" y="4554404"/>
                <a:ext cx="91441" cy="19594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81E4F4FA-6EA1-48D0-AA50-1ADF8F81C83D}"/>
                  </a:ext>
                </a:extLst>
              </p:cNvPr>
              <p:cNvCxnSpPr>
                <a:cxnSpLocks/>
              </p:cNvCxnSpPr>
              <p:nvPr/>
            </p:nvCxnSpPr>
            <p:spPr>
              <a:xfrm flipH="1">
                <a:off x="10712828" y="4542042"/>
                <a:ext cx="336979" cy="450456"/>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DC8AA5FF-4A0D-437B-A7C4-DF8DFD66FDE6}"/>
                  </a:ext>
                </a:extLst>
              </p:cNvPr>
              <p:cNvCxnSpPr>
                <a:cxnSpLocks/>
              </p:cNvCxnSpPr>
              <p:nvPr/>
            </p:nvCxnSpPr>
            <p:spPr>
              <a:xfrm flipH="1">
                <a:off x="9575036" y="3993078"/>
                <a:ext cx="338820" cy="208624"/>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B4BA21C7-416A-43E3-9700-7B8E41DBD459}"/>
                  </a:ext>
                </a:extLst>
              </p:cNvPr>
              <p:cNvCxnSpPr>
                <a:cxnSpLocks/>
              </p:cNvCxnSpPr>
              <p:nvPr/>
            </p:nvCxnSpPr>
            <p:spPr>
              <a:xfrm flipH="1">
                <a:off x="10328817" y="4079259"/>
                <a:ext cx="208096" cy="122443"/>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EDAEAA2F-ED0B-4272-A8B0-50550924F93E}"/>
                  </a:ext>
                </a:extLst>
              </p:cNvPr>
              <p:cNvCxnSpPr>
                <a:cxnSpLocks/>
              </p:cNvCxnSpPr>
              <p:nvPr/>
            </p:nvCxnSpPr>
            <p:spPr>
              <a:xfrm>
                <a:off x="10866963" y="4087891"/>
                <a:ext cx="230078" cy="120962"/>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E33867E3-B6BF-47FC-9797-08AB80D7C425}"/>
                  </a:ext>
                </a:extLst>
              </p:cNvPr>
              <p:cNvCxnSpPr>
                <a:cxnSpLocks/>
              </p:cNvCxnSpPr>
              <p:nvPr/>
            </p:nvCxnSpPr>
            <p:spPr>
              <a:xfrm>
                <a:off x="10208893" y="3839441"/>
                <a:ext cx="328020" cy="153637"/>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BE82574F-96A3-4FC1-8366-D2BDFD4C6A83}"/>
                  </a:ext>
                </a:extLst>
              </p:cNvPr>
              <p:cNvCxnSpPr>
                <a:cxnSpLocks/>
              </p:cNvCxnSpPr>
              <p:nvPr/>
            </p:nvCxnSpPr>
            <p:spPr>
              <a:xfrm>
                <a:off x="9781307" y="3670119"/>
                <a:ext cx="180035" cy="10290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AD937D93-09A6-4F7E-BCA3-88D4D4937F4A}"/>
                  </a:ext>
                </a:extLst>
              </p:cNvPr>
              <p:cNvCxnSpPr>
                <a:cxnSpLocks/>
              </p:cNvCxnSpPr>
              <p:nvPr/>
            </p:nvCxnSpPr>
            <p:spPr>
              <a:xfrm>
                <a:off x="9300493" y="5042735"/>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F3AB7014-E253-43B8-B3D7-B082D372630E}"/>
                  </a:ext>
                </a:extLst>
              </p:cNvPr>
              <p:cNvCxnSpPr>
                <a:cxnSpLocks/>
              </p:cNvCxnSpPr>
              <p:nvPr/>
            </p:nvCxnSpPr>
            <p:spPr>
              <a:xfrm>
                <a:off x="11515268" y="5105525"/>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D7129C42-9998-4B61-A83F-0BD5ECFB281F}"/>
                  </a:ext>
                </a:extLst>
              </p:cNvPr>
              <p:cNvCxnSpPr>
                <a:cxnSpLocks/>
              </p:cNvCxnSpPr>
              <p:nvPr/>
            </p:nvCxnSpPr>
            <p:spPr>
              <a:xfrm>
                <a:off x="10073360" y="5069278"/>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263" name="Group 262">
                <a:extLst>
                  <a:ext uri="{FF2B5EF4-FFF2-40B4-BE49-F238E27FC236}">
                    <a16:creationId xmlns:a16="http://schemas.microsoft.com/office/drawing/2014/main" id="{49F92FC3-22F9-4365-A53E-3E7410E63AF0}"/>
                  </a:ext>
                </a:extLst>
              </p:cNvPr>
              <p:cNvGrpSpPr/>
              <p:nvPr/>
            </p:nvGrpSpPr>
            <p:grpSpPr>
              <a:xfrm>
                <a:off x="8998290" y="4614046"/>
                <a:ext cx="508843" cy="489275"/>
                <a:chOff x="4411048" y="2456258"/>
                <a:chExt cx="508843" cy="489275"/>
              </a:xfrm>
            </p:grpSpPr>
            <mc:AlternateContent xmlns:mc="http://schemas.openxmlformats.org/markup-compatibility/2006" xmlns:a14="http://schemas.microsoft.com/office/drawing/2010/main">
              <mc:Choice Requires="a14">
                <p:sp>
                  <p:nvSpPr>
                    <p:cNvPr id="270" name="TextBox 269">
                      <a:extLst>
                        <a:ext uri="{FF2B5EF4-FFF2-40B4-BE49-F238E27FC236}">
                          <a16:creationId xmlns:a16="http://schemas.microsoft.com/office/drawing/2014/main" id="{15A09D7E-A79F-4437-A52E-A9F9BA3D9F75}"/>
                        </a:ext>
                      </a:extLst>
                    </p:cNvPr>
                    <p:cNvSpPr txBox="1"/>
                    <p:nvPr/>
                  </p:nvSpPr>
                  <p:spPr>
                    <a:xfrm>
                      <a:off x="4411048" y="2456258"/>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70" name="TextBox 269">
                      <a:extLst>
                        <a:ext uri="{FF2B5EF4-FFF2-40B4-BE49-F238E27FC236}">
                          <a16:creationId xmlns:a16="http://schemas.microsoft.com/office/drawing/2014/main" id="{15A09D7E-A79F-4437-A52E-A9F9BA3D9F75}"/>
                        </a:ext>
                      </a:extLst>
                    </p:cNvPr>
                    <p:cNvSpPr txBox="1">
                      <a:spLocks noRot="1" noChangeAspect="1" noMove="1" noResize="1" noEditPoints="1" noAdjustHandles="1" noChangeArrowheads="1" noChangeShapeType="1" noTextEdit="1"/>
                    </p:cNvSpPr>
                    <p:nvPr/>
                  </p:nvSpPr>
                  <p:spPr>
                    <a:xfrm>
                      <a:off x="4411048" y="2456258"/>
                      <a:ext cx="432811" cy="461665"/>
                    </a:xfrm>
                    <a:prstGeom prst="rect">
                      <a:avLst/>
                    </a:prstGeom>
                    <a:blipFill>
                      <a:blip r:embed="rId18"/>
                      <a:stretch>
                        <a:fillRect b="-11842"/>
                      </a:stretch>
                    </a:blipFill>
                  </p:spPr>
                  <p:txBody>
                    <a:bodyPr/>
                    <a:lstStyle/>
                    <a:p>
                      <a:r>
                        <a:rPr lang="en-US">
                          <a:noFill/>
                        </a:rPr>
                        <a:t> </a:t>
                      </a:r>
                    </a:p>
                  </p:txBody>
                </p:sp>
              </mc:Fallback>
            </mc:AlternateContent>
            <p:sp>
              <p:nvSpPr>
                <p:cNvPr id="271" name="TextBox 270">
                  <a:extLst>
                    <a:ext uri="{FF2B5EF4-FFF2-40B4-BE49-F238E27FC236}">
                      <a16:creationId xmlns:a16="http://schemas.microsoft.com/office/drawing/2014/main" id="{92EC7F5A-6A96-420B-8444-1F68D8C749F3}"/>
                    </a:ext>
                  </a:extLst>
                </p:cNvPr>
                <p:cNvSpPr txBox="1"/>
                <p:nvPr/>
              </p:nvSpPr>
              <p:spPr>
                <a:xfrm>
                  <a:off x="4581337" y="2637756"/>
                  <a:ext cx="338554" cy="307777"/>
                </a:xfrm>
                <a:prstGeom prst="rect">
                  <a:avLst/>
                </a:prstGeom>
                <a:noFill/>
              </p:spPr>
              <p:txBody>
                <a:bodyPr wrap="none" rtlCol="0">
                  <a:spAutoFit/>
                </a:bodyPr>
                <a:lstStyle/>
                <a:p>
                  <a:r>
                    <a:rPr lang="en-US" sz="1400" err="1">
                      <a:latin typeface="Georgia" panose="02040502050405020303" pitchFamily="18" charset="0"/>
                    </a:rPr>
                    <a:t>ss</a:t>
                  </a:r>
                  <a:endParaRPr lang="en-US" sz="1400">
                    <a:latin typeface="Georgia" panose="02040502050405020303" pitchFamily="18" charset="0"/>
                  </a:endParaRPr>
                </a:p>
              </p:txBody>
            </p:sp>
          </p:grpSp>
          <mc:AlternateContent xmlns:mc="http://schemas.openxmlformats.org/markup-compatibility/2006" xmlns:a14="http://schemas.microsoft.com/office/drawing/2010/main">
            <mc:Choice Requires="a14">
              <p:sp>
                <p:nvSpPr>
                  <p:cNvPr id="264" name="TextBox 263">
                    <a:extLst>
                      <a:ext uri="{FF2B5EF4-FFF2-40B4-BE49-F238E27FC236}">
                        <a16:creationId xmlns:a16="http://schemas.microsoft.com/office/drawing/2014/main" id="{83EACEE5-6C2C-4887-8348-0FAD49886BB8}"/>
                      </a:ext>
                    </a:extLst>
                  </p:cNvPr>
                  <p:cNvSpPr txBox="1"/>
                  <p:nvPr/>
                </p:nvSpPr>
                <p:spPr>
                  <a:xfrm>
                    <a:off x="10418781" y="4869335"/>
                    <a:ext cx="343427"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smtClean="0">
                              <a:latin typeface="Cambria Math" panose="02040503050406030204" pitchFamily="18" charset="0"/>
                              <a:ea typeface="Cambria Math" panose="02040503050406030204" pitchFamily="18" charset="0"/>
                            </a:rPr>
                            <m:t>𝜎</m:t>
                          </m:r>
                        </m:oMath>
                      </m:oMathPara>
                    </a14:m>
                    <a:endParaRPr lang="en-US" sz="1000"/>
                  </a:p>
                </p:txBody>
              </p:sp>
            </mc:Choice>
            <mc:Fallback xmlns="">
              <p:sp>
                <p:nvSpPr>
                  <p:cNvPr id="264" name="TextBox 263">
                    <a:extLst>
                      <a:ext uri="{FF2B5EF4-FFF2-40B4-BE49-F238E27FC236}">
                        <a16:creationId xmlns:a16="http://schemas.microsoft.com/office/drawing/2014/main" id="{83EACEE5-6C2C-4887-8348-0FAD49886BB8}"/>
                      </a:ext>
                    </a:extLst>
                  </p:cNvPr>
                  <p:cNvSpPr txBox="1">
                    <a:spLocks noRot="1" noChangeAspect="1" noMove="1" noResize="1" noEditPoints="1" noAdjustHandles="1" noChangeArrowheads="1" noChangeShapeType="1" noTextEdit="1"/>
                  </p:cNvSpPr>
                  <p:nvPr/>
                </p:nvSpPr>
                <p:spPr>
                  <a:xfrm>
                    <a:off x="10418781" y="4869335"/>
                    <a:ext cx="343427" cy="492443"/>
                  </a:xfrm>
                  <a:prstGeom prst="rect">
                    <a:avLst/>
                  </a:prstGeom>
                  <a:blipFill>
                    <a:blip r:embed="rId6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5" name="TextBox 264">
                    <a:extLst>
                      <a:ext uri="{FF2B5EF4-FFF2-40B4-BE49-F238E27FC236}">
                        <a16:creationId xmlns:a16="http://schemas.microsoft.com/office/drawing/2014/main" id="{649C51C0-FCEA-4472-BBD4-1611DE6835EE}"/>
                      </a:ext>
                    </a:extLst>
                  </p:cNvPr>
                  <p:cNvSpPr txBox="1"/>
                  <p:nvPr/>
                </p:nvSpPr>
                <p:spPr>
                  <a:xfrm>
                    <a:off x="10387871" y="5271720"/>
                    <a:ext cx="432811"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Cambria Math" panose="02040503050406030204" pitchFamily="18" charset="0"/>
                            </a:rPr>
                            <m:t>𝑞</m:t>
                          </m:r>
                        </m:oMath>
                      </m:oMathPara>
                    </a14:m>
                    <a:endParaRPr lang="en-US" sz="2400" b="0">
                      <a:latin typeface="Georgia" panose="02040502050405020303" pitchFamily="18" charset="0"/>
                      <a:ea typeface="Cambria Math" panose="02040503050406030204" pitchFamily="18" charset="0"/>
                    </a:endParaRPr>
                  </a:p>
                </p:txBody>
              </p:sp>
            </mc:Choice>
            <mc:Fallback xmlns="">
              <p:sp>
                <p:nvSpPr>
                  <p:cNvPr id="265" name="TextBox 264">
                    <a:extLst>
                      <a:ext uri="{FF2B5EF4-FFF2-40B4-BE49-F238E27FC236}">
                        <a16:creationId xmlns:a16="http://schemas.microsoft.com/office/drawing/2014/main" id="{649C51C0-FCEA-4472-BBD4-1611DE6835EE}"/>
                      </a:ext>
                    </a:extLst>
                  </p:cNvPr>
                  <p:cNvSpPr txBox="1">
                    <a:spLocks noRot="1" noChangeAspect="1" noMove="1" noResize="1" noEditPoints="1" noAdjustHandles="1" noChangeArrowheads="1" noChangeShapeType="1" noTextEdit="1"/>
                  </p:cNvSpPr>
                  <p:nvPr/>
                </p:nvSpPr>
                <p:spPr>
                  <a:xfrm>
                    <a:off x="10387871" y="5271720"/>
                    <a:ext cx="432811" cy="461665"/>
                  </a:xfrm>
                  <a:prstGeom prst="rect">
                    <a:avLst/>
                  </a:prstGeom>
                  <a:blipFill>
                    <a:blip r:embed="rId18"/>
                    <a:stretch>
                      <a:fillRect b="-11842"/>
                    </a:stretch>
                  </a:blipFill>
                </p:spPr>
                <p:txBody>
                  <a:bodyPr/>
                  <a:lstStyle/>
                  <a:p>
                    <a:r>
                      <a:rPr lang="en-US">
                        <a:noFill/>
                      </a:rPr>
                      <a:t> </a:t>
                    </a:r>
                  </a:p>
                </p:txBody>
              </p:sp>
            </mc:Fallback>
          </mc:AlternateContent>
          <p:sp>
            <p:nvSpPr>
              <p:cNvPr id="266" name="TextBox 265">
                <a:extLst>
                  <a:ext uri="{FF2B5EF4-FFF2-40B4-BE49-F238E27FC236}">
                    <a16:creationId xmlns:a16="http://schemas.microsoft.com/office/drawing/2014/main" id="{3EB10582-5C1A-45DE-8370-C6BC6C478F3B}"/>
                  </a:ext>
                </a:extLst>
              </p:cNvPr>
              <p:cNvSpPr txBox="1"/>
              <p:nvPr/>
            </p:nvSpPr>
            <p:spPr>
              <a:xfrm>
                <a:off x="10558160" y="5453218"/>
                <a:ext cx="287258" cy="307777"/>
              </a:xfrm>
              <a:prstGeom prst="rect">
                <a:avLst/>
              </a:prstGeom>
              <a:noFill/>
            </p:spPr>
            <p:txBody>
              <a:bodyPr wrap="none" rtlCol="0">
                <a:spAutoFit/>
              </a:bodyPr>
              <a:lstStyle/>
              <a:p>
                <a:r>
                  <a:rPr lang="en-US" sz="1400">
                    <a:latin typeface="Georgia" panose="02040502050405020303" pitchFamily="18" charset="0"/>
                  </a:rPr>
                  <a:t>d</a:t>
                </a:r>
              </a:p>
            </p:txBody>
          </p:sp>
          <p:cxnSp>
            <p:nvCxnSpPr>
              <p:cNvPr id="267" name="Straight Connector 266">
                <a:extLst>
                  <a:ext uri="{FF2B5EF4-FFF2-40B4-BE49-F238E27FC236}">
                    <a16:creationId xmlns:a16="http://schemas.microsoft.com/office/drawing/2014/main" id="{041E16A9-30AB-46AD-9433-8EE06DF7F3DE}"/>
                  </a:ext>
                </a:extLst>
              </p:cNvPr>
              <p:cNvCxnSpPr>
                <a:cxnSpLocks/>
              </p:cNvCxnSpPr>
              <p:nvPr/>
            </p:nvCxnSpPr>
            <p:spPr>
              <a:xfrm>
                <a:off x="10570144" y="5290599"/>
                <a:ext cx="0" cy="137160"/>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268" name="Freeform: Shape 267">
                <a:extLst>
                  <a:ext uri="{FF2B5EF4-FFF2-40B4-BE49-F238E27FC236}">
                    <a16:creationId xmlns:a16="http://schemas.microsoft.com/office/drawing/2014/main" id="{C004427C-A600-4F7C-84F4-EAA73BBB4D43}"/>
                  </a:ext>
                </a:extLst>
              </p:cNvPr>
              <p:cNvSpPr/>
              <p:nvPr/>
            </p:nvSpPr>
            <p:spPr>
              <a:xfrm>
                <a:off x="9669009" y="4667250"/>
                <a:ext cx="846438" cy="1035828"/>
              </a:xfrm>
              <a:custGeom>
                <a:avLst/>
                <a:gdLst>
                  <a:gd name="connsiteX0" fmla="*/ 0 w 846438"/>
                  <a:gd name="connsiteY0" fmla="*/ 0 h 1035828"/>
                  <a:gd name="connsiteX1" fmla="*/ 148281 w 846438"/>
                  <a:gd name="connsiteY1" fmla="*/ 778476 h 1035828"/>
                  <a:gd name="connsiteX2" fmla="*/ 457200 w 846438"/>
                  <a:gd name="connsiteY2" fmla="*/ 1031790 h 1035828"/>
                  <a:gd name="connsiteX3" fmla="*/ 673443 w 846438"/>
                  <a:gd name="connsiteY3" fmla="*/ 895865 h 1035828"/>
                  <a:gd name="connsiteX4" fmla="*/ 735227 w 846438"/>
                  <a:gd name="connsiteY4" fmla="*/ 413952 h 1035828"/>
                  <a:gd name="connsiteX5" fmla="*/ 846438 w 846438"/>
                  <a:gd name="connsiteY5" fmla="*/ 389238 h 1035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6438" h="1035828">
                    <a:moveTo>
                      <a:pt x="0" y="0"/>
                    </a:moveTo>
                    <a:cubicBezTo>
                      <a:pt x="36040" y="303255"/>
                      <a:pt x="72081" y="606511"/>
                      <a:pt x="148281" y="778476"/>
                    </a:cubicBezTo>
                    <a:cubicBezTo>
                      <a:pt x="224481" y="950441"/>
                      <a:pt x="369673" y="1012225"/>
                      <a:pt x="457200" y="1031790"/>
                    </a:cubicBezTo>
                    <a:cubicBezTo>
                      <a:pt x="544727" y="1051355"/>
                      <a:pt x="627105" y="998838"/>
                      <a:pt x="673443" y="895865"/>
                    </a:cubicBezTo>
                    <a:cubicBezTo>
                      <a:pt x="719781" y="792892"/>
                      <a:pt x="706394" y="498390"/>
                      <a:pt x="735227" y="413952"/>
                    </a:cubicBezTo>
                    <a:cubicBezTo>
                      <a:pt x="764060" y="329514"/>
                      <a:pt x="805249" y="359376"/>
                      <a:pt x="846438" y="389238"/>
                    </a:cubicBezTo>
                  </a:path>
                </a:pathLst>
              </a:cu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TextBox 268">
                <a:extLst>
                  <a:ext uri="{FF2B5EF4-FFF2-40B4-BE49-F238E27FC236}">
                    <a16:creationId xmlns:a16="http://schemas.microsoft.com/office/drawing/2014/main" id="{DEB11A92-02CD-4139-9473-ED669D36EA74}"/>
                  </a:ext>
                </a:extLst>
              </p:cNvPr>
              <p:cNvSpPr txBox="1"/>
              <p:nvPr/>
            </p:nvSpPr>
            <p:spPr>
              <a:xfrm>
                <a:off x="10417084" y="5728537"/>
                <a:ext cx="391454" cy="523220"/>
              </a:xfrm>
              <a:prstGeom prst="rect">
                <a:avLst/>
              </a:prstGeom>
              <a:noFill/>
            </p:spPr>
            <p:txBody>
              <a:bodyPr wrap="none" rtlCol="0">
                <a:spAutoFit/>
              </a:bodyPr>
              <a:lstStyle/>
              <a:p>
                <a:r>
                  <a:rPr lang="en-US" sz="2800">
                    <a:latin typeface="Georgia" panose="02040502050405020303" pitchFamily="18" charset="0"/>
                  </a:rPr>
                  <a:t>d</a:t>
                </a:r>
              </a:p>
            </p:txBody>
          </p:sp>
        </p:grpSp>
        <p:sp>
          <p:nvSpPr>
            <p:cNvPr id="219" name="TextBox 218">
              <a:extLst>
                <a:ext uri="{FF2B5EF4-FFF2-40B4-BE49-F238E27FC236}">
                  <a16:creationId xmlns:a16="http://schemas.microsoft.com/office/drawing/2014/main" id="{90D23A90-53C2-4185-950D-E5648868B712}"/>
                </a:ext>
              </a:extLst>
            </p:cNvPr>
            <p:cNvSpPr txBox="1"/>
            <p:nvPr/>
          </p:nvSpPr>
          <p:spPr>
            <a:xfrm>
              <a:off x="8029270" y="5155981"/>
              <a:ext cx="554960" cy="523220"/>
            </a:xfrm>
            <a:prstGeom prst="rect">
              <a:avLst/>
            </a:prstGeom>
            <a:noFill/>
          </p:spPr>
          <p:txBody>
            <a:bodyPr wrap="none" rtlCol="0">
              <a:spAutoFit/>
            </a:bodyPr>
            <a:lstStyle/>
            <a:p>
              <a:r>
                <a:rPr lang="en-US" sz="2800">
                  <a:latin typeface="Georgia" panose="02040502050405020303" pitchFamily="18" charset="0"/>
                </a:rPr>
                <a:t>cd</a:t>
              </a:r>
            </a:p>
          </p:txBody>
        </p:sp>
        <p:cxnSp>
          <p:nvCxnSpPr>
            <p:cNvPr id="220" name="Straight Connector 219">
              <a:extLst>
                <a:ext uri="{FF2B5EF4-FFF2-40B4-BE49-F238E27FC236}">
                  <a16:creationId xmlns:a16="http://schemas.microsoft.com/office/drawing/2014/main" id="{6C6B7088-3AFA-4036-A72B-BFFF4C51F509}"/>
                </a:ext>
              </a:extLst>
            </p:cNvPr>
            <p:cNvCxnSpPr>
              <a:cxnSpLocks/>
            </p:cNvCxnSpPr>
            <p:nvPr/>
          </p:nvCxnSpPr>
          <p:spPr>
            <a:xfrm flipH="1">
              <a:off x="8293412" y="5147472"/>
              <a:ext cx="78111" cy="143311"/>
            </a:xfrm>
            <a:prstGeom prst="line">
              <a:avLst/>
            </a:prstGeom>
            <a:ln w="444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90" name="Rectangle 289">
                <a:extLst>
                  <a:ext uri="{FF2B5EF4-FFF2-40B4-BE49-F238E27FC236}">
                    <a16:creationId xmlns:a16="http://schemas.microsoft.com/office/drawing/2014/main" id="{4ED40591-69A9-41C4-90DC-5B35D48C2921}"/>
                  </a:ext>
                </a:extLst>
              </p:cNvPr>
              <p:cNvSpPr/>
              <p:nvPr/>
            </p:nvSpPr>
            <p:spPr>
              <a:xfrm>
                <a:off x="4614177" y="3627462"/>
                <a:ext cx="556563"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i="1">
                          <a:latin typeface="Cambria Math" panose="02040503050406030204" pitchFamily="18" charset="0"/>
                          <a:ea typeface="Cambria Math" panose="02040503050406030204" pitchFamily="18" charset="0"/>
                        </a:rPr>
                        <m:t>∩</m:t>
                      </m:r>
                    </m:oMath>
                  </m:oMathPara>
                </a14:m>
                <a:endParaRPr lang="en-US" sz="3200"/>
              </a:p>
            </p:txBody>
          </p:sp>
        </mc:Choice>
        <mc:Fallback xmlns="">
          <p:sp>
            <p:nvSpPr>
              <p:cNvPr id="290" name="Rectangle 289">
                <a:extLst>
                  <a:ext uri="{FF2B5EF4-FFF2-40B4-BE49-F238E27FC236}">
                    <a16:creationId xmlns:a16="http://schemas.microsoft.com/office/drawing/2014/main" id="{4ED40591-69A9-41C4-90DC-5B35D48C2921}"/>
                  </a:ext>
                </a:extLst>
              </p:cNvPr>
              <p:cNvSpPr>
                <a:spLocks noRot="1" noChangeAspect="1" noMove="1" noResize="1" noEditPoints="1" noAdjustHandles="1" noChangeArrowheads="1" noChangeShapeType="1" noTextEdit="1"/>
              </p:cNvSpPr>
              <p:nvPr/>
            </p:nvSpPr>
            <p:spPr>
              <a:xfrm>
                <a:off x="4614177" y="3627462"/>
                <a:ext cx="556563" cy="584775"/>
              </a:xfrm>
              <a:prstGeom prst="rect">
                <a:avLst/>
              </a:prstGeom>
              <a:blipFill>
                <a:blip r:embed="rId63"/>
                <a:stretch>
                  <a:fillRect/>
                </a:stretch>
              </a:blipFill>
            </p:spPr>
            <p:txBody>
              <a:bodyPr/>
              <a:lstStyle/>
              <a:p>
                <a:r>
                  <a:rPr lang="en-US">
                    <a:noFill/>
                  </a:rPr>
                  <a:t> </a:t>
                </a:r>
              </a:p>
            </p:txBody>
          </p:sp>
        </mc:Fallback>
      </mc:AlternateContent>
      <p:sp>
        <p:nvSpPr>
          <p:cNvPr id="291" name="Rectangle 290">
            <a:extLst>
              <a:ext uri="{FF2B5EF4-FFF2-40B4-BE49-F238E27FC236}">
                <a16:creationId xmlns:a16="http://schemas.microsoft.com/office/drawing/2014/main" id="{C3532E65-A218-41A6-8634-A1E359B2EC8F}"/>
              </a:ext>
            </a:extLst>
          </p:cNvPr>
          <p:cNvSpPr/>
          <p:nvPr/>
        </p:nvSpPr>
        <p:spPr>
          <a:xfrm>
            <a:off x="2901171" y="530921"/>
            <a:ext cx="306586" cy="362314"/>
          </a:xfrm>
          <a:prstGeom prst="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1</a:t>
            </a:r>
          </a:p>
        </p:txBody>
      </p:sp>
      <p:sp>
        <p:nvSpPr>
          <p:cNvPr id="292" name="Rectangle 291">
            <a:extLst>
              <a:ext uri="{FF2B5EF4-FFF2-40B4-BE49-F238E27FC236}">
                <a16:creationId xmlns:a16="http://schemas.microsoft.com/office/drawing/2014/main" id="{70D1891F-A18A-440F-BE60-BC7165308628}"/>
              </a:ext>
            </a:extLst>
          </p:cNvPr>
          <p:cNvSpPr/>
          <p:nvPr/>
        </p:nvSpPr>
        <p:spPr>
          <a:xfrm>
            <a:off x="8175637" y="530921"/>
            <a:ext cx="306586" cy="362314"/>
          </a:xfrm>
          <a:prstGeom prst="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2</a:t>
            </a:r>
          </a:p>
        </p:txBody>
      </p:sp>
      <p:sp>
        <p:nvSpPr>
          <p:cNvPr id="293" name="Rectangle 292">
            <a:extLst>
              <a:ext uri="{FF2B5EF4-FFF2-40B4-BE49-F238E27FC236}">
                <a16:creationId xmlns:a16="http://schemas.microsoft.com/office/drawing/2014/main" id="{26F3D165-9F92-42B7-B464-D65FE77B6108}"/>
              </a:ext>
            </a:extLst>
          </p:cNvPr>
          <p:cNvSpPr/>
          <p:nvPr/>
        </p:nvSpPr>
        <p:spPr>
          <a:xfrm>
            <a:off x="8175637" y="3417292"/>
            <a:ext cx="306586" cy="362314"/>
          </a:xfrm>
          <a:prstGeom prst="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3</a:t>
            </a:r>
          </a:p>
        </p:txBody>
      </p:sp>
      <p:sp>
        <p:nvSpPr>
          <p:cNvPr id="294" name="Rectangle 293">
            <a:extLst>
              <a:ext uri="{FF2B5EF4-FFF2-40B4-BE49-F238E27FC236}">
                <a16:creationId xmlns:a16="http://schemas.microsoft.com/office/drawing/2014/main" id="{4F17A1A8-E765-4F6F-9A0D-9B12FB8EFE47}"/>
              </a:ext>
            </a:extLst>
          </p:cNvPr>
          <p:cNvSpPr/>
          <p:nvPr/>
        </p:nvSpPr>
        <p:spPr>
          <a:xfrm>
            <a:off x="2901171" y="3417292"/>
            <a:ext cx="306586" cy="362314"/>
          </a:xfrm>
          <a:prstGeom prst="rect">
            <a:avLst/>
          </a:prstGeom>
          <a:solidFill>
            <a:schemeClr val="accent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200"/>
              <a:t>4</a:t>
            </a:r>
          </a:p>
        </p:txBody>
      </p:sp>
    </p:spTree>
    <p:extLst>
      <p:ext uri="{BB962C8B-B14F-4D97-AF65-F5344CB8AC3E}">
        <p14:creationId xmlns:p14="http://schemas.microsoft.com/office/powerpoint/2010/main" val="392687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p:bldP spid="292" grpId="0" animBg="1"/>
      <p:bldP spid="293" grpId="0" animBg="1"/>
      <p:bldP spid="29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BC3DD1-CEE2-4BF4-AB59-F9BDF004FBF9}"/>
              </a:ext>
            </a:extLst>
          </p:cNvPr>
          <p:cNvPicPr>
            <a:picLocks noChangeAspect="1"/>
          </p:cNvPicPr>
          <p:nvPr/>
        </p:nvPicPr>
        <p:blipFill>
          <a:blip r:embed="rId2"/>
          <a:stretch>
            <a:fillRect/>
          </a:stretch>
        </p:blipFill>
        <p:spPr>
          <a:xfrm>
            <a:off x="0" y="1633083"/>
            <a:ext cx="12192000" cy="3591834"/>
          </a:xfrm>
          <a:prstGeom prst="rect">
            <a:avLst/>
          </a:prstGeom>
        </p:spPr>
      </p:pic>
    </p:spTree>
    <p:extLst>
      <p:ext uri="{BB962C8B-B14F-4D97-AF65-F5344CB8AC3E}">
        <p14:creationId xmlns:p14="http://schemas.microsoft.com/office/powerpoint/2010/main" val="2589052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10649-5D5A-4CCE-A094-5A0DFC4C3C8B}"/>
              </a:ext>
            </a:extLst>
          </p:cNvPr>
          <p:cNvSpPr>
            <a:spLocks noGrp="1"/>
          </p:cNvSpPr>
          <p:nvPr>
            <p:ph type="title"/>
          </p:nvPr>
        </p:nvSpPr>
        <p:spPr/>
        <p:txBody>
          <a:bodyPr/>
          <a:lstStyle/>
          <a:p>
            <a:r>
              <a:rPr lang="en-US"/>
              <a:t>Choice of statistics matters</a:t>
            </a:r>
          </a:p>
        </p:txBody>
      </p:sp>
      <p:sp>
        <p:nvSpPr>
          <p:cNvPr id="37" name="Content Placeholder 36">
            <a:extLst>
              <a:ext uri="{FF2B5EF4-FFF2-40B4-BE49-F238E27FC236}">
                <a16:creationId xmlns:a16="http://schemas.microsoft.com/office/drawing/2014/main" id="{90C879A5-A859-4292-9A66-B8DFE4AF25BA}"/>
              </a:ext>
            </a:extLst>
          </p:cNvPr>
          <p:cNvSpPr>
            <a:spLocks noGrp="1"/>
          </p:cNvSpPr>
          <p:nvPr>
            <p:ph idx="1"/>
          </p:nvPr>
        </p:nvSpPr>
        <p:spPr>
          <a:xfrm>
            <a:off x="548641" y="1653873"/>
            <a:ext cx="11529388" cy="2760480"/>
          </a:xfrm>
        </p:spPr>
        <p:txBody>
          <a:bodyPr>
            <a:normAutofit fontScale="92500" lnSpcReduction="10000"/>
          </a:bodyPr>
          <a:lstStyle/>
          <a:p>
            <a:r>
              <a:rPr lang="en-US" dirty="0"/>
              <a:t>Recall: any stat that supports pred eval and is mergeable can be used to build diPs</a:t>
            </a:r>
          </a:p>
          <a:p>
            <a:r>
              <a:rPr lang="en-US" dirty="0"/>
              <a:t>Tradeoff: stat size        vs.      quality of diPs    vs.  execution cost</a:t>
            </a:r>
          </a:p>
          <a:p>
            <a:pPr lvl="1"/>
            <a:r>
              <a:rPr lang="en-US" dirty="0"/>
              <a:t>Zone Maps (max and min)</a:t>
            </a:r>
          </a:p>
          <a:p>
            <a:pPr lvl="1"/>
            <a:r>
              <a:rPr lang="en-US" dirty="0"/>
              <a:t>Histograms (equi-depth with gaps)</a:t>
            </a:r>
          </a:p>
          <a:p>
            <a:pPr lvl="1"/>
            <a:r>
              <a:rPr lang="en-US" dirty="0"/>
              <a:t>Bloom filters</a:t>
            </a:r>
          </a:p>
          <a:p>
            <a:pPr lvl="1"/>
            <a:r>
              <a:rPr lang="en-US" dirty="0">
                <a:solidFill>
                  <a:srgbClr val="00B050"/>
                </a:solidFill>
              </a:rPr>
              <a:t>Range-sets</a:t>
            </a:r>
          </a:p>
          <a:p>
            <a:pPr lvl="1"/>
            <a:r>
              <a:rPr lang="en-US" dirty="0"/>
              <a:t>…</a:t>
            </a:r>
          </a:p>
        </p:txBody>
      </p: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B533167-48F6-40C1-8917-3F166D0D6C42}"/>
                  </a:ext>
                </a:extLst>
              </p:cNvPr>
              <p:cNvSpPr txBox="1"/>
              <p:nvPr/>
            </p:nvSpPr>
            <p:spPr>
              <a:xfrm>
                <a:off x="1736726" y="4335736"/>
                <a:ext cx="3032946" cy="1655903"/>
              </a:xfrm>
              <a:prstGeom prst="rect">
                <a:avLst/>
              </a:prstGeom>
              <a:noFill/>
            </p:spPr>
            <p:txBody>
              <a:bodyPr wrap="none" rtlCol="0">
                <a:spAutoFit/>
              </a:bodyPr>
              <a:lstStyle/>
              <a:p>
                <a:r>
                  <a:rPr lang="en-US" sz="2000" dirty="0">
                    <a:solidFill>
                      <a:schemeClr val="accent6">
                        <a:lumMod val="50000"/>
                      </a:schemeClr>
                    </a:solidFill>
                  </a:rPr>
                  <a:t>Input multi-set </a:t>
                </a:r>
                <a14:m>
                  <m:oMath xmlns:m="http://schemas.openxmlformats.org/officeDocument/2006/math">
                    <m:r>
                      <m:rPr>
                        <m:sty m:val="p"/>
                      </m:rPr>
                      <a:rPr lang="en-US" sz="2000" b="0" i="0" smtClean="0">
                        <a:solidFill>
                          <a:schemeClr val="accent6">
                            <a:lumMod val="50000"/>
                          </a:schemeClr>
                        </a:solidFill>
                        <a:latin typeface="Cambria Math" panose="02040503050406030204" pitchFamily="18" charset="0"/>
                      </a:rPr>
                      <m:t>D</m:t>
                    </m:r>
                    <m:r>
                      <a:rPr lang="en-US" sz="2000" b="0" i="0" smtClean="0">
                        <a:solidFill>
                          <a:schemeClr val="accent6">
                            <a:lumMod val="50000"/>
                          </a:schemeClr>
                        </a:solidFill>
                        <a:latin typeface="Cambria Math" panose="02040503050406030204" pitchFamily="18" charset="0"/>
                      </a:rPr>
                      <m:t>=</m:t>
                    </m:r>
                    <m:d>
                      <m:dPr>
                        <m:begChr m:val="{"/>
                        <m:endChr m:val="}"/>
                        <m:ctrlPr>
                          <a:rPr lang="en-US" sz="2000" i="1" smtClean="0">
                            <a:solidFill>
                              <a:schemeClr val="accent6">
                                <a:lumMod val="50000"/>
                              </a:schemeClr>
                            </a:solidFill>
                            <a:latin typeface="Cambria Math" panose="02040503050406030204" pitchFamily="18" charset="0"/>
                          </a:rPr>
                        </m:ctrlPr>
                      </m:dPr>
                      <m:e>
                        <m:r>
                          <a:rPr lang="en-US" sz="2000" b="0" i="1" smtClean="0">
                            <a:solidFill>
                              <a:schemeClr val="accent6">
                                <a:lumMod val="50000"/>
                              </a:schemeClr>
                            </a:solidFill>
                            <a:latin typeface="Cambria Math" panose="02040503050406030204" pitchFamily="18" charset="0"/>
                          </a:rPr>
                          <m:t>𝑥</m:t>
                        </m:r>
                      </m:e>
                    </m:d>
                  </m:oMath>
                </a14:m>
                <a:endParaRPr lang="en-US" sz="2000" dirty="0">
                  <a:solidFill>
                    <a:schemeClr val="accent6">
                      <a:lumMod val="50000"/>
                    </a:schemeClr>
                  </a:solidFill>
                </a:endParaRPr>
              </a:p>
              <a:p>
                <a:r>
                  <a:rPr lang="en-US" sz="2000" dirty="0">
                    <a:solidFill>
                      <a:schemeClr val="accent6">
                        <a:lumMod val="50000"/>
                      </a:schemeClr>
                    </a:solidFill>
                  </a:rPr>
                  <a:t>Range-set </a:t>
                </a:r>
                <a14:m>
                  <m:oMath xmlns:m="http://schemas.openxmlformats.org/officeDocument/2006/math">
                    <m:r>
                      <m:rPr>
                        <m:sty m:val="p"/>
                      </m:rPr>
                      <a:rPr lang="en-US" sz="2000" b="0" i="0" smtClean="0">
                        <a:solidFill>
                          <a:schemeClr val="accent6">
                            <a:lumMod val="50000"/>
                          </a:schemeClr>
                        </a:solidFill>
                        <a:latin typeface="Cambria Math" panose="02040503050406030204" pitchFamily="18" charset="0"/>
                      </a:rPr>
                      <m:t>R</m:t>
                    </m:r>
                    <m:r>
                      <a:rPr lang="en-US" sz="2000" b="0" i="0" smtClean="0">
                        <a:solidFill>
                          <a:schemeClr val="accent6">
                            <a:lumMod val="50000"/>
                          </a:schemeClr>
                        </a:solidFill>
                        <a:latin typeface="Cambria Math" panose="02040503050406030204" pitchFamily="18" charset="0"/>
                      </a:rPr>
                      <m:t>= </m:t>
                    </m:r>
                    <m:d>
                      <m:dPr>
                        <m:begChr m:val="{"/>
                        <m:endChr m:val="}"/>
                        <m:ctrlPr>
                          <a:rPr lang="en-US" sz="2000" i="1" smtClean="0">
                            <a:solidFill>
                              <a:schemeClr val="accent6">
                                <a:lumMod val="50000"/>
                              </a:schemeClr>
                            </a:solidFill>
                            <a:latin typeface="Cambria Math" panose="02040503050406030204" pitchFamily="18" charset="0"/>
                          </a:rPr>
                        </m:ctrlPr>
                      </m:dPr>
                      <m:e>
                        <m:d>
                          <m:dPr>
                            <m:begChr m:val="["/>
                            <m:endChr m:val="]"/>
                            <m:ctrlPr>
                              <a:rPr lang="en-US" sz="2000" i="1" smtClean="0">
                                <a:solidFill>
                                  <a:schemeClr val="accent6">
                                    <a:lumMod val="50000"/>
                                  </a:schemeClr>
                                </a:solidFill>
                                <a:latin typeface="Cambria Math" panose="02040503050406030204" pitchFamily="18" charset="0"/>
                              </a:rPr>
                            </m:ctrlPr>
                          </m:dPr>
                          <m:e>
                            <m:sSub>
                              <m:sSubPr>
                                <m:ctrlPr>
                                  <a:rPr lang="en-US" sz="2000" i="1" smtClean="0">
                                    <a:solidFill>
                                      <a:schemeClr val="accent6">
                                        <a:lumMod val="50000"/>
                                      </a:schemeClr>
                                    </a:solidFill>
                                    <a:latin typeface="Cambria Math" panose="02040503050406030204" pitchFamily="18" charset="0"/>
                                  </a:rPr>
                                </m:ctrlPr>
                              </m:sSubPr>
                              <m:e>
                                <m:r>
                                  <a:rPr lang="en-US" sz="2000" b="0" i="1" smtClean="0">
                                    <a:solidFill>
                                      <a:schemeClr val="accent6">
                                        <a:lumMod val="50000"/>
                                      </a:schemeClr>
                                    </a:solidFill>
                                    <a:latin typeface="Cambria Math" panose="02040503050406030204" pitchFamily="18" charset="0"/>
                                  </a:rPr>
                                  <m:t>𝑙</m:t>
                                </m:r>
                              </m:e>
                              <m:sub>
                                <m:r>
                                  <a:rPr lang="en-US" sz="2000" b="0" i="1" smtClean="0">
                                    <a:solidFill>
                                      <a:schemeClr val="accent6">
                                        <a:lumMod val="50000"/>
                                      </a:schemeClr>
                                    </a:solidFill>
                                    <a:latin typeface="Cambria Math" panose="02040503050406030204" pitchFamily="18" charset="0"/>
                                  </a:rPr>
                                  <m:t>𝑖</m:t>
                                </m:r>
                              </m:sub>
                            </m:sSub>
                            <m:r>
                              <a:rPr lang="en-US" sz="2000" b="0" i="1" smtClean="0">
                                <a:solidFill>
                                  <a:schemeClr val="accent6">
                                    <a:lumMod val="50000"/>
                                  </a:schemeClr>
                                </a:solidFill>
                                <a:latin typeface="Cambria Math" panose="02040503050406030204" pitchFamily="18" charset="0"/>
                              </a:rPr>
                              <m:t>, </m:t>
                            </m:r>
                            <m:sSub>
                              <m:sSubPr>
                                <m:ctrlPr>
                                  <a:rPr lang="en-US" sz="2000" b="0" i="1" smtClean="0">
                                    <a:solidFill>
                                      <a:schemeClr val="accent6">
                                        <a:lumMod val="50000"/>
                                      </a:schemeClr>
                                    </a:solidFill>
                                    <a:latin typeface="Cambria Math" panose="02040503050406030204" pitchFamily="18" charset="0"/>
                                  </a:rPr>
                                </m:ctrlPr>
                              </m:sSubPr>
                              <m:e>
                                <m:r>
                                  <a:rPr lang="en-US" sz="2000" b="0" i="1" smtClean="0">
                                    <a:solidFill>
                                      <a:schemeClr val="accent6">
                                        <a:lumMod val="50000"/>
                                      </a:schemeClr>
                                    </a:solidFill>
                                    <a:latin typeface="Cambria Math" panose="02040503050406030204" pitchFamily="18" charset="0"/>
                                  </a:rPr>
                                  <m:t>𝑢</m:t>
                                </m:r>
                              </m:e>
                              <m:sub>
                                <m:r>
                                  <a:rPr lang="en-US" sz="2000" b="0" i="1" smtClean="0">
                                    <a:solidFill>
                                      <a:schemeClr val="accent6">
                                        <a:lumMod val="50000"/>
                                      </a:schemeClr>
                                    </a:solidFill>
                                    <a:latin typeface="Cambria Math" panose="02040503050406030204" pitchFamily="18" charset="0"/>
                                  </a:rPr>
                                  <m:t>𝑖</m:t>
                                </m:r>
                              </m:sub>
                            </m:sSub>
                          </m:e>
                        </m:d>
                      </m:e>
                    </m:d>
                  </m:oMath>
                </a14:m>
                <a:r>
                  <a:rPr lang="en-US" sz="2000" dirty="0">
                    <a:solidFill>
                      <a:schemeClr val="accent6">
                        <a:lumMod val="50000"/>
                      </a:schemeClr>
                    </a:solidFill>
                  </a:rPr>
                  <a:t> </a:t>
                </a:r>
              </a:p>
              <a:p>
                <a:r>
                  <a:rPr lang="en-US" sz="2000" dirty="0">
                    <a:solidFill>
                      <a:schemeClr val="accent6">
                        <a:lumMod val="50000"/>
                      </a:schemeClr>
                    </a:solidFill>
                  </a:rPr>
                  <a:t>s.t. </a:t>
                </a:r>
                <a:endParaRPr lang="en-US" sz="2000" i="1" dirty="0">
                  <a:solidFill>
                    <a:schemeClr val="accent6">
                      <a:lumMod val="50000"/>
                    </a:schemeClr>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d>
                        <m:dPr>
                          <m:begChr m:val="|"/>
                          <m:endChr m:val="|"/>
                          <m:ctrlPr>
                            <a:rPr lang="en-US" sz="2000" i="1" smtClean="0">
                              <a:solidFill>
                                <a:schemeClr val="accent6">
                                  <a:lumMod val="50000"/>
                                </a:schemeClr>
                              </a:solidFill>
                              <a:latin typeface="Cambria Math" panose="02040503050406030204" pitchFamily="18" charset="0"/>
                            </a:rPr>
                          </m:ctrlPr>
                        </m:dPr>
                        <m:e>
                          <m:r>
                            <a:rPr lang="en-US" sz="2000" b="0" i="1" smtClean="0">
                              <a:solidFill>
                                <a:schemeClr val="accent6">
                                  <a:lumMod val="50000"/>
                                </a:schemeClr>
                              </a:solidFill>
                              <a:latin typeface="Cambria Math" panose="02040503050406030204" pitchFamily="18" charset="0"/>
                            </a:rPr>
                            <m:t>𝑅</m:t>
                          </m:r>
                        </m:e>
                      </m:d>
                      <m:r>
                        <a:rPr lang="en-US" sz="2000" b="0" i="1" smtClean="0">
                          <a:solidFill>
                            <a:schemeClr val="accent6">
                              <a:lumMod val="50000"/>
                            </a:schemeClr>
                          </a:solidFill>
                          <a:latin typeface="Cambria Math" panose="02040503050406030204" pitchFamily="18" charset="0"/>
                        </a:rPr>
                        <m:t>=</m:t>
                      </m:r>
                      <m:r>
                        <a:rPr lang="en-US" sz="2000" b="0" i="1" smtClean="0">
                          <a:solidFill>
                            <a:schemeClr val="accent6">
                              <a:lumMod val="50000"/>
                            </a:schemeClr>
                          </a:solidFill>
                          <a:latin typeface="Cambria Math" panose="02040503050406030204" pitchFamily="18" charset="0"/>
                        </a:rPr>
                        <m:t>𝑛</m:t>
                      </m:r>
                      <m:r>
                        <a:rPr lang="en-US" sz="2000" b="0" i="1" smtClean="0">
                          <a:solidFill>
                            <a:schemeClr val="accent6">
                              <a:lumMod val="50000"/>
                            </a:schemeClr>
                          </a:solidFill>
                          <a:latin typeface="Cambria Math" panose="02040503050406030204" pitchFamily="18" charset="0"/>
                        </a:rPr>
                        <m:t>,</m:t>
                      </m:r>
                    </m:oMath>
                  </m:oMathPara>
                </a14:m>
                <a:endParaRPr lang="en-US" sz="2000" i="1" dirty="0">
                  <a:solidFill>
                    <a:schemeClr val="accent6">
                      <a:lumMod val="50000"/>
                    </a:schemeClr>
                  </a:solidFill>
                  <a:latin typeface="Cambria Math" panose="02040503050406030204" pitchFamily="18" charset="0"/>
                  <a:ea typeface="Cambria Math" panose="02040503050406030204" pitchFamily="18" charset="0"/>
                </a:endParaRPr>
              </a:p>
              <a:p>
                <a:pPr/>
                <a14:m>
                  <m:oMathPara xmlns:m="http://schemas.openxmlformats.org/officeDocument/2006/math">
                    <m:oMathParaPr>
                      <m:jc m:val="centerGroup"/>
                    </m:oMathParaPr>
                    <m:oMath xmlns:m="http://schemas.openxmlformats.org/officeDocument/2006/math">
                      <m:r>
                        <a:rPr lang="en-US" sz="2000" i="1" smtClean="0">
                          <a:solidFill>
                            <a:schemeClr val="accent6">
                              <a:lumMod val="50000"/>
                            </a:schemeClr>
                          </a:solidFill>
                          <a:latin typeface="Cambria Math" panose="02040503050406030204" pitchFamily="18" charset="0"/>
                          <a:ea typeface="Cambria Math" panose="02040503050406030204" pitchFamily="18" charset="0"/>
                        </a:rPr>
                        <m:t>∀</m:t>
                      </m:r>
                      <m:r>
                        <a:rPr lang="en-US" sz="2000" b="0" i="1" smtClean="0">
                          <a:solidFill>
                            <a:schemeClr val="accent6">
                              <a:lumMod val="50000"/>
                            </a:schemeClr>
                          </a:solidFill>
                          <a:latin typeface="Cambria Math" panose="02040503050406030204" pitchFamily="18" charset="0"/>
                          <a:ea typeface="Cambria Math" panose="02040503050406030204" pitchFamily="18" charset="0"/>
                        </a:rPr>
                        <m:t> </m:t>
                      </m:r>
                      <m:sSub>
                        <m:sSubPr>
                          <m:ctrlPr>
                            <a:rPr lang="en-US" sz="20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2000" b="0" i="1" smtClean="0">
                              <a:solidFill>
                                <a:schemeClr val="accent6">
                                  <a:lumMod val="50000"/>
                                </a:schemeClr>
                              </a:solidFill>
                              <a:latin typeface="Cambria Math" panose="02040503050406030204" pitchFamily="18" charset="0"/>
                              <a:ea typeface="Cambria Math" panose="02040503050406030204" pitchFamily="18" charset="0"/>
                            </a:rPr>
                            <m:t>𝑥</m:t>
                          </m:r>
                        </m:e>
                        <m:sub>
                          <m:r>
                            <a:rPr lang="en-US" sz="2000" b="0" i="1" smtClean="0">
                              <a:solidFill>
                                <a:schemeClr val="accent6">
                                  <a:lumMod val="50000"/>
                                </a:schemeClr>
                              </a:solidFill>
                              <a:latin typeface="Cambria Math" panose="02040503050406030204" pitchFamily="18" charset="0"/>
                              <a:ea typeface="Cambria Math" panose="02040503050406030204" pitchFamily="18" charset="0"/>
                            </a:rPr>
                            <m:t>𝑗</m:t>
                          </m:r>
                        </m:sub>
                      </m:sSub>
                      <m:r>
                        <a:rPr lang="en-US" sz="2000" b="0" i="1" smtClean="0">
                          <a:solidFill>
                            <a:schemeClr val="accent6">
                              <a:lumMod val="50000"/>
                            </a:schemeClr>
                          </a:solidFill>
                          <a:latin typeface="Cambria Math" panose="02040503050406030204" pitchFamily="18" charset="0"/>
                          <a:ea typeface="Cambria Math" panose="02040503050406030204" pitchFamily="18" charset="0"/>
                        </a:rPr>
                        <m:t>∈</m:t>
                      </m:r>
                      <m:r>
                        <a:rPr lang="en-US" sz="2000" b="0" i="1" smtClean="0">
                          <a:solidFill>
                            <a:schemeClr val="accent6">
                              <a:lumMod val="50000"/>
                            </a:schemeClr>
                          </a:solidFill>
                          <a:latin typeface="Cambria Math" panose="02040503050406030204" pitchFamily="18" charset="0"/>
                          <a:ea typeface="Cambria Math" panose="02040503050406030204" pitchFamily="18" charset="0"/>
                        </a:rPr>
                        <m:t>𝐷</m:t>
                      </m:r>
                      <m:r>
                        <a:rPr lang="en-US" sz="2000" b="0" i="1" smtClean="0">
                          <a:solidFill>
                            <a:schemeClr val="accent6">
                              <a:lumMod val="50000"/>
                            </a:schemeClr>
                          </a:solidFill>
                          <a:latin typeface="Cambria Math" panose="02040503050406030204" pitchFamily="18" charset="0"/>
                          <a:ea typeface="Cambria Math" panose="02040503050406030204" pitchFamily="18" charset="0"/>
                        </a:rPr>
                        <m:t>, ∃ </m:t>
                      </m:r>
                      <m:r>
                        <a:rPr lang="en-US" sz="2000" b="0" i="1" smtClean="0">
                          <a:solidFill>
                            <a:schemeClr val="accent6">
                              <a:lumMod val="50000"/>
                            </a:schemeClr>
                          </a:solidFill>
                          <a:latin typeface="Cambria Math" panose="02040503050406030204" pitchFamily="18" charset="0"/>
                          <a:ea typeface="Cambria Math" panose="02040503050406030204" pitchFamily="18" charset="0"/>
                        </a:rPr>
                        <m:t>𝑖</m:t>
                      </m:r>
                      <m:r>
                        <a:rPr lang="en-US" sz="2000" b="0" i="1" smtClean="0">
                          <a:solidFill>
                            <a:schemeClr val="accent6">
                              <a:lumMod val="50000"/>
                            </a:schemeClr>
                          </a:solidFill>
                          <a:latin typeface="Cambria Math" panose="02040503050406030204" pitchFamily="18" charset="0"/>
                          <a:ea typeface="Cambria Math" panose="02040503050406030204" pitchFamily="18" charset="0"/>
                        </a:rPr>
                        <m:t>, </m:t>
                      </m:r>
                      <m:sSub>
                        <m:sSubPr>
                          <m:ctrlPr>
                            <a:rPr lang="en-US" sz="20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2000" b="0" i="1" smtClean="0">
                              <a:solidFill>
                                <a:schemeClr val="accent6">
                                  <a:lumMod val="50000"/>
                                </a:schemeClr>
                              </a:solidFill>
                              <a:latin typeface="Cambria Math" panose="02040503050406030204" pitchFamily="18" charset="0"/>
                              <a:ea typeface="Cambria Math" panose="02040503050406030204" pitchFamily="18" charset="0"/>
                            </a:rPr>
                            <m:t>𝑙</m:t>
                          </m:r>
                        </m:e>
                        <m:sub>
                          <m:r>
                            <a:rPr lang="en-US" sz="2000" b="0" i="1" smtClean="0">
                              <a:solidFill>
                                <a:schemeClr val="accent6">
                                  <a:lumMod val="50000"/>
                                </a:schemeClr>
                              </a:solidFill>
                              <a:latin typeface="Cambria Math" panose="02040503050406030204" pitchFamily="18" charset="0"/>
                              <a:ea typeface="Cambria Math" panose="02040503050406030204" pitchFamily="18" charset="0"/>
                            </a:rPr>
                            <m:t>𝑖</m:t>
                          </m:r>
                        </m:sub>
                      </m:sSub>
                      <m:r>
                        <a:rPr lang="en-US" sz="2000" b="0" i="1" smtClean="0">
                          <a:solidFill>
                            <a:schemeClr val="accent6">
                              <a:lumMod val="50000"/>
                            </a:schemeClr>
                          </a:solidFill>
                          <a:latin typeface="Cambria Math" panose="02040503050406030204" pitchFamily="18" charset="0"/>
                          <a:ea typeface="Cambria Math" panose="02040503050406030204" pitchFamily="18" charset="0"/>
                        </a:rPr>
                        <m:t>≤</m:t>
                      </m:r>
                      <m:sSub>
                        <m:sSubPr>
                          <m:ctrlPr>
                            <a:rPr lang="en-US" sz="20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2000" b="0" i="1" smtClean="0">
                              <a:solidFill>
                                <a:schemeClr val="accent6">
                                  <a:lumMod val="50000"/>
                                </a:schemeClr>
                              </a:solidFill>
                              <a:latin typeface="Cambria Math" panose="02040503050406030204" pitchFamily="18" charset="0"/>
                              <a:ea typeface="Cambria Math" panose="02040503050406030204" pitchFamily="18" charset="0"/>
                            </a:rPr>
                            <m:t>𝑥</m:t>
                          </m:r>
                        </m:e>
                        <m:sub>
                          <m:r>
                            <a:rPr lang="en-US" sz="2000" b="0" i="1" smtClean="0">
                              <a:solidFill>
                                <a:schemeClr val="accent6">
                                  <a:lumMod val="50000"/>
                                </a:schemeClr>
                              </a:solidFill>
                              <a:latin typeface="Cambria Math" panose="02040503050406030204" pitchFamily="18" charset="0"/>
                              <a:ea typeface="Cambria Math" panose="02040503050406030204" pitchFamily="18" charset="0"/>
                            </a:rPr>
                            <m:t>𝑗</m:t>
                          </m:r>
                        </m:sub>
                      </m:sSub>
                      <m:r>
                        <a:rPr lang="en-US" sz="2000" b="0" i="1" smtClean="0">
                          <a:solidFill>
                            <a:schemeClr val="accent6">
                              <a:lumMod val="50000"/>
                            </a:schemeClr>
                          </a:solidFill>
                          <a:latin typeface="Cambria Math" panose="02040503050406030204" pitchFamily="18" charset="0"/>
                          <a:ea typeface="Cambria Math" panose="02040503050406030204" pitchFamily="18" charset="0"/>
                        </a:rPr>
                        <m:t>≤</m:t>
                      </m:r>
                      <m:sSub>
                        <m:sSubPr>
                          <m:ctrlPr>
                            <a:rPr lang="en-US" sz="2000" b="0" i="1" smtClean="0">
                              <a:solidFill>
                                <a:schemeClr val="accent6">
                                  <a:lumMod val="50000"/>
                                </a:schemeClr>
                              </a:solidFill>
                              <a:latin typeface="Cambria Math" panose="02040503050406030204" pitchFamily="18" charset="0"/>
                              <a:ea typeface="Cambria Math" panose="02040503050406030204" pitchFamily="18" charset="0"/>
                            </a:rPr>
                          </m:ctrlPr>
                        </m:sSubPr>
                        <m:e>
                          <m:r>
                            <a:rPr lang="en-US" sz="2000" b="0" i="1" smtClean="0">
                              <a:solidFill>
                                <a:schemeClr val="accent6">
                                  <a:lumMod val="50000"/>
                                </a:schemeClr>
                              </a:solidFill>
                              <a:latin typeface="Cambria Math" panose="02040503050406030204" pitchFamily="18" charset="0"/>
                              <a:ea typeface="Cambria Math" panose="02040503050406030204" pitchFamily="18" charset="0"/>
                            </a:rPr>
                            <m:t>𝑢</m:t>
                          </m:r>
                        </m:e>
                        <m:sub>
                          <m:r>
                            <a:rPr lang="en-US" sz="2000" b="0" i="1" smtClean="0">
                              <a:solidFill>
                                <a:schemeClr val="accent6">
                                  <a:lumMod val="50000"/>
                                </a:schemeClr>
                              </a:solidFill>
                              <a:latin typeface="Cambria Math" panose="02040503050406030204" pitchFamily="18" charset="0"/>
                              <a:ea typeface="Cambria Math" panose="02040503050406030204" pitchFamily="18" charset="0"/>
                            </a:rPr>
                            <m:t>𝑖</m:t>
                          </m:r>
                        </m:sub>
                      </m:sSub>
                    </m:oMath>
                  </m:oMathPara>
                </a14:m>
                <a:endParaRPr lang="en-US" sz="2000" dirty="0">
                  <a:solidFill>
                    <a:schemeClr val="accent6">
                      <a:lumMod val="50000"/>
                    </a:schemeClr>
                  </a:solidFill>
                </a:endParaRPr>
              </a:p>
            </p:txBody>
          </p:sp>
        </mc:Choice>
        <mc:Fallback xmlns="">
          <p:sp>
            <p:nvSpPr>
              <p:cNvPr id="38" name="TextBox 37">
                <a:extLst>
                  <a:ext uri="{FF2B5EF4-FFF2-40B4-BE49-F238E27FC236}">
                    <a16:creationId xmlns:a16="http://schemas.microsoft.com/office/drawing/2014/main" id="{FB533167-48F6-40C1-8917-3F166D0D6C42}"/>
                  </a:ext>
                </a:extLst>
              </p:cNvPr>
              <p:cNvSpPr txBox="1">
                <a:spLocks noRot="1" noChangeAspect="1" noMove="1" noResize="1" noEditPoints="1" noAdjustHandles="1" noChangeArrowheads="1" noChangeShapeType="1" noTextEdit="1"/>
              </p:cNvSpPr>
              <p:nvPr/>
            </p:nvSpPr>
            <p:spPr>
              <a:xfrm>
                <a:off x="1736726" y="4335736"/>
                <a:ext cx="3032946" cy="1655903"/>
              </a:xfrm>
              <a:prstGeom prst="rect">
                <a:avLst/>
              </a:prstGeom>
              <a:blipFill>
                <a:blip r:embed="rId2"/>
                <a:stretch>
                  <a:fillRect l="-2213" t="-1838" b="-1838"/>
                </a:stretch>
              </a:blipFill>
            </p:spPr>
            <p:txBody>
              <a:bodyPr/>
              <a:lstStyle/>
              <a:p>
                <a:r>
                  <a:rPr lang="en-US">
                    <a:noFill/>
                  </a:rPr>
                  <a:t> </a:t>
                </a:r>
              </a:p>
            </p:txBody>
          </p:sp>
        </mc:Fallback>
      </mc:AlternateContent>
      <p:grpSp>
        <p:nvGrpSpPr>
          <p:cNvPr id="81" name="Group 80">
            <a:extLst>
              <a:ext uri="{FF2B5EF4-FFF2-40B4-BE49-F238E27FC236}">
                <a16:creationId xmlns:a16="http://schemas.microsoft.com/office/drawing/2014/main" id="{5A445394-92EC-45D7-8CD4-8AA1CC0C6A8C}"/>
              </a:ext>
            </a:extLst>
          </p:cNvPr>
          <p:cNvGrpSpPr/>
          <p:nvPr/>
        </p:nvGrpSpPr>
        <p:grpSpPr>
          <a:xfrm>
            <a:off x="5391838" y="4348120"/>
            <a:ext cx="5237905" cy="1980977"/>
            <a:chOff x="5391838" y="4348120"/>
            <a:chExt cx="5237905" cy="1980977"/>
          </a:xfrm>
        </p:grpSpPr>
        <p:cxnSp>
          <p:nvCxnSpPr>
            <p:cNvPr id="39" name="Straight Arrow Connector 38">
              <a:extLst>
                <a:ext uri="{FF2B5EF4-FFF2-40B4-BE49-F238E27FC236}">
                  <a16:creationId xmlns:a16="http://schemas.microsoft.com/office/drawing/2014/main" id="{BF550EC4-E00B-41CB-AA54-6010ACB2FC46}"/>
                </a:ext>
              </a:extLst>
            </p:cNvPr>
            <p:cNvCxnSpPr>
              <a:cxnSpLocks/>
            </p:cNvCxnSpPr>
            <p:nvPr/>
          </p:nvCxnSpPr>
          <p:spPr>
            <a:xfrm>
              <a:off x="5726623" y="6112798"/>
              <a:ext cx="4304714" cy="0"/>
            </a:xfrm>
            <a:prstGeom prst="straightConnector1">
              <a:avLst/>
            </a:prstGeom>
            <a:ln w="31750">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16AB723D-72CF-4F67-A77F-F3032D447E9F}"/>
                </a:ext>
              </a:extLst>
            </p:cNvPr>
            <p:cNvSpPr/>
            <p:nvPr/>
          </p:nvSpPr>
          <p:spPr>
            <a:xfrm>
              <a:off x="5900125" y="5812687"/>
              <a:ext cx="126609" cy="257904"/>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78F88C4B-1B1C-48D7-A6BE-C40319C3F8C5}"/>
                </a:ext>
              </a:extLst>
            </p:cNvPr>
            <p:cNvSpPr/>
            <p:nvPr/>
          </p:nvSpPr>
          <p:spPr>
            <a:xfrm>
              <a:off x="6056042" y="5592294"/>
              <a:ext cx="126609" cy="478297"/>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32C649C-30B2-4B51-BCC3-9D08EE020163}"/>
                </a:ext>
              </a:extLst>
            </p:cNvPr>
            <p:cNvSpPr/>
            <p:nvPr/>
          </p:nvSpPr>
          <p:spPr>
            <a:xfrm>
              <a:off x="6211959" y="5887711"/>
              <a:ext cx="126609" cy="18288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086D8E6-9E69-4369-892B-B4A44ECB2D91}"/>
                </a:ext>
              </a:extLst>
            </p:cNvPr>
            <p:cNvSpPr/>
            <p:nvPr/>
          </p:nvSpPr>
          <p:spPr>
            <a:xfrm>
              <a:off x="7245177" y="5630100"/>
              <a:ext cx="126609" cy="45720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16BC9EE7-A1CA-4E97-A34C-F5CC7D79CD95}"/>
                </a:ext>
              </a:extLst>
            </p:cNvPr>
            <p:cNvSpPr/>
            <p:nvPr/>
          </p:nvSpPr>
          <p:spPr>
            <a:xfrm>
              <a:off x="7680551" y="5613391"/>
              <a:ext cx="126609" cy="478297"/>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98A112D8-8727-4D8B-89E2-80FF2D68B680}"/>
                </a:ext>
              </a:extLst>
            </p:cNvPr>
            <p:cNvSpPr/>
            <p:nvPr/>
          </p:nvSpPr>
          <p:spPr>
            <a:xfrm>
              <a:off x="7522068" y="5360181"/>
              <a:ext cx="126609" cy="731514"/>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4F56CF6C-96CF-4A22-ADF6-6EA877E2855F}"/>
                </a:ext>
              </a:extLst>
            </p:cNvPr>
            <p:cNvSpPr/>
            <p:nvPr/>
          </p:nvSpPr>
          <p:spPr>
            <a:xfrm>
              <a:off x="6367875" y="6024871"/>
              <a:ext cx="126609" cy="4572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20E749-610C-4042-AFA7-BFC2A4AC6DE6}"/>
                </a:ext>
              </a:extLst>
            </p:cNvPr>
            <p:cNvSpPr/>
            <p:nvPr/>
          </p:nvSpPr>
          <p:spPr>
            <a:xfrm>
              <a:off x="7846083" y="5648808"/>
              <a:ext cx="126609" cy="45720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F927BCC2-E7E1-4478-B5CD-DC65C3F9978F}"/>
                </a:ext>
              </a:extLst>
            </p:cNvPr>
            <p:cNvSpPr/>
            <p:nvPr/>
          </p:nvSpPr>
          <p:spPr>
            <a:xfrm>
              <a:off x="8185786" y="5453709"/>
              <a:ext cx="128956" cy="636634"/>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CF3E6E2-7FB9-4FAD-B28F-6F74DE161EE3}"/>
                </a:ext>
              </a:extLst>
            </p:cNvPr>
            <p:cNvSpPr/>
            <p:nvPr/>
          </p:nvSpPr>
          <p:spPr>
            <a:xfrm>
              <a:off x="9145389" y="5965090"/>
              <a:ext cx="126609" cy="9144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CFBA37A-A299-4463-A898-7780526041DD}"/>
                </a:ext>
              </a:extLst>
            </p:cNvPr>
            <p:cNvSpPr/>
            <p:nvPr/>
          </p:nvSpPr>
          <p:spPr>
            <a:xfrm>
              <a:off x="9297788" y="6010810"/>
              <a:ext cx="126609" cy="4572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9409C74D-98D2-42E8-82E4-0219E670FEB6}"/>
                </a:ext>
              </a:extLst>
            </p:cNvPr>
            <p:cNvSpPr/>
            <p:nvPr/>
          </p:nvSpPr>
          <p:spPr>
            <a:xfrm>
              <a:off x="9450187" y="5965090"/>
              <a:ext cx="126609" cy="9144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CAA34F18-8F80-4DCE-A58A-B93A2FAEC481}"/>
                </a:ext>
              </a:extLst>
            </p:cNvPr>
            <p:cNvSpPr/>
            <p:nvPr/>
          </p:nvSpPr>
          <p:spPr>
            <a:xfrm>
              <a:off x="9602587" y="6010810"/>
              <a:ext cx="126609" cy="45720"/>
            </a:xfrm>
            <a:prstGeom prst="rect">
              <a:avLst/>
            </a:prstGeom>
            <a:solidFill>
              <a:schemeClr val="bg1">
                <a:lumMod val="7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a:extLst>
                <a:ext uri="{FF2B5EF4-FFF2-40B4-BE49-F238E27FC236}">
                  <a16:creationId xmlns:a16="http://schemas.microsoft.com/office/drawing/2014/main" id="{4D6CC8A6-285B-4D56-A035-A82776AEA1BF}"/>
                </a:ext>
              </a:extLst>
            </p:cNvPr>
            <p:cNvCxnSpPr>
              <a:cxnSpLocks/>
            </p:cNvCxnSpPr>
            <p:nvPr/>
          </p:nvCxnSpPr>
          <p:spPr>
            <a:xfrm flipV="1">
              <a:off x="5731313" y="4348120"/>
              <a:ext cx="7370" cy="1769377"/>
            </a:xfrm>
            <a:prstGeom prst="straightConnector1">
              <a:avLst/>
            </a:prstGeom>
            <a:ln w="31750">
              <a:solidFill>
                <a:schemeClr val="tx1">
                  <a:lumMod val="75000"/>
                  <a:lumOff val="25000"/>
                </a:schemeClr>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894524A-7369-4617-8DFB-4F31304EF976}"/>
                </a:ext>
              </a:extLst>
            </p:cNvPr>
            <p:cNvSpPr txBox="1"/>
            <p:nvPr/>
          </p:nvSpPr>
          <p:spPr>
            <a:xfrm>
              <a:off x="10047852" y="5941639"/>
              <a:ext cx="581891" cy="276999"/>
            </a:xfrm>
            <a:prstGeom prst="rect">
              <a:avLst/>
            </a:prstGeom>
            <a:noFill/>
          </p:spPr>
          <p:txBody>
            <a:bodyPr wrap="none" lIns="0" tIns="0" rIns="0" bIns="0" rtlCol="0">
              <a:spAutoFit/>
            </a:bodyPr>
            <a:lstStyle/>
            <a:p>
              <a:r>
                <a:rPr lang="en-US">
                  <a:latin typeface="Georgia" panose="02040502050405020303" pitchFamily="18" charset="0"/>
                </a:rPr>
                <a:t>Value</a:t>
              </a:r>
            </a:p>
          </p:txBody>
        </p:sp>
        <p:sp>
          <p:nvSpPr>
            <p:cNvPr id="61" name="TextBox 60">
              <a:extLst>
                <a:ext uri="{FF2B5EF4-FFF2-40B4-BE49-F238E27FC236}">
                  <a16:creationId xmlns:a16="http://schemas.microsoft.com/office/drawing/2014/main" id="{DFC2C53F-11FC-4F47-9686-F8161C1341AB}"/>
                </a:ext>
              </a:extLst>
            </p:cNvPr>
            <p:cNvSpPr txBox="1"/>
            <p:nvPr/>
          </p:nvSpPr>
          <p:spPr>
            <a:xfrm rot="16200000">
              <a:off x="4993332" y="5044573"/>
              <a:ext cx="1074012" cy="276999"/>
            </a:xfrm>
            <a:prstGeom prst="rect">
              <a:avLst/>
            </a:prstGeom>
            <a:noFill/>
          </p:spPr>
          <p:txBody>
            <a:bodyPr wrap="none" lIns="0" tIns="0" rIns="0" bIns="0" rtlCol="0">
              <a:spAutoFit/>
            </a:bodyPr>
            <a:lstStyle/>
            <a:p>
              <a:r>
                <a:rPr lang="en-US">
                  <a:latin typeface="Georgia" panose="02040502050405020303" pitchFamily="18" charset="0"/>
                </a:rPr>
                <a:t>Frequency</a:t>
              </a:r>
            </a:p>
          </p:txBody>
        </p:sp>
        <p:cxnSp>
          <p:nvCxnSpPr>
            <p:cNvPr id="64" name="Straight Arrow Connector 63">
              <a:extLst>
                <a:ext uri="{FF2B5EF4-FFF2-40B4-BE49-F238E27FC236}">
                  <a16:creationId xmlns:a16="http://schemas.microsoft.com/office/drawing/2014/main" id="{7A23F0B9-8DFC-4EA3-BD00-5D6851A29BCE}"/>
                </a:ext>
              </a:extLst>
            </p:cNvPr>
            <p:cNvCxnSpPr/>
            <p:nvPr/>
          </p:nvCxnSpPr>
          <p:spPr>
            <a:xfrm>
              <a:off x="8515207" y="6198532"/>
              <a:ext cx="281353" cy="0"/>
            </a:xfrm>
            <a:prstGeom prst="straightConnector1">
              <a:avLst/>
            </a:prstGeom>
            <a:ln w="3492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65" name="Group 64">
              <a:extLst>
                <a:ext uri="{FF2B5EF4-FFF2-40B4-BE49-F238E27FC236}">
                  <a16:creationId xmlns:a16="http://schemas.microsoft.com/office/drawing/2014/main" id="{0590338D-2815-4069-B6B6-BA264612707E}"/>
                </a:ext>
              </a:extLst>
            </p:cNvPr>
            <p:cNvGrpSpPr/>
            <p:nvPr/>
          </p:nvGrpSpPr>
          <p:grpSpPr>
            <a:xfrm>
              <a:off x="6684947" y="6210693"/>
              <a:ext cx="414997" cy="118404"/>
              <a:chOff x="2250830" y="1743219"/>
              <a:chExt cx="414997" cy="118404"/>
            </a:xfrm>
          </p:grpSpPr>
          <p:cxnSp>
            <p:nvCxnSpPr>
              <p:cNvPr id="66" name="Straight Arrow Connector 65">
                <a:extLst>
                  <a:ext uri="{FF2B5EF4-FFF2-40B4-BE49-F238E27FC236}">
                    <a16:creationId xmlns:a16="http://schemas.microsoft.com/office/drawing/2014/main" id="{A74A8629-8D6D-4932-9B36-0A22A9EE80EC}"/>
                  </a:ext>
                </a:extLst>
              </p:cNvPr>
              <p:cNvCxnSpPr/>
              <p:nvPr/>
            </p:nvCxnSpPr>
            <p:spPr>
              <a:xfrm>
                <a:off x="2384474" y="1861623"/>
                <a:ext cx="281353" cy="0"/>
              </a:xfrm>
              <a:prstGeom prst="straightConnector1">
                <a:avLst/>
              </a:prstGeom>
              <a:ln w="3492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2A641B8-F065-4170-848A-868D4E617283}"/>
                  </a:ext>
                </a:extLst>
              </p:cNvPr>
              <p:cNvCxnSpPr/>
              <p:nvPr/>
            </p:nvCxnSpPr>
            <p:spPr>
              <a:xfrm>
                <a:off x="2250830" y="1743219"/>
                <a:ext cx="182880" cy="0"/>
              </a:xfrm>
              <a:prstGeom prst="straightConnector1">
                <a:avLst/>
              </a:prstGeom>
              <a:ln w="34925">
                <a:solidFill>
                  <a:schemeClr val="tx1"/>
                </a:solidFill>
                <a:headEnd type="diamond"/>
                <a:tailEnd type="diamond"/>
              </a:ln>
            </p:spPr>
            <p:style>
              <a:lnRef idx="1">
                <a:schemeClr val="accent1"/>
              </a:lnRef>
              <a:fillRef idx="0">
                <a:schemeClr val="accent1"/>
              </a:fillRef>
              <a:effectRef idx="0">
                <a:schemeClr val="accent1"/>
              </a:effectRef>
              <a:fontRef idx="minor">
                <a:schemeClr val="tx1"/>
              </a:fontRef>
            </p:style>
          </p:cxnSp>
        </p:grpSp>
      </p:grpSp>
      <p:grpSp>
        <p:nvGrpSpPr>
          <p:cNvPr id="79" name="Group 78">
            <a:extLst>
              <a:ext uri="{FF2B5EF4-FFF2-40B4-BE49-F238E27FC236}">
                <a16:creationId xmlns:a16="http://schemas.microsoft.com/office/drawing/2014/main" id="{71952214-90AD-4E7D-8571-8E9C360B6FD0}"/>
              </a:ext>
            </a:extLst>
          </p:cNvPr>
          <p:cNvGrpSpPr/>
          <p:nvPr/>
        </p:nvGrpSpPr>
        <p:grpSpPr>
          <a:xfrm>
            <a:off x="5787584" y="4335736"/>
            <a:ext cx="4396414" cy="1486317"/>
            <a:chOff x="5787584" y="4335736"/>
            <a:chExt cx="4396414" cy="1486317"/>
          </a:xfrm>
        </p:grpSpPr>
        <p:sp>
          <p:nvSpPr>
            <p:cNvPr id="53" name="Right Brace 52">
              <a:extLst>
                <a:ext uri="{FF2B5EF4-FFF2-40B4-BE49-F238E27FC236}">
                  <a16:creationId xmlns:a16="http://schemas.microsoft.com/office/drawing/2014/main" id="{55BB9F59-5DD3-48CC-853E-189F3199C1B3}"/>
                </a:ext>
              </a:extLst>
            </p:cNvPr>
            <p:cNvSpPr/>
            <p:nvPr/>
          </p:nvSpPr>
          <p:spPr>
            <a:xfrm rot="16200000">
              <a:off x="6334678" y="4766190"/>
              <a:ext cx="508769" cy="1602958"/>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4" name="Right Brace 53">
              <a:extLst>
                <a:ext uri="{FF2B5EF4-FFF2-40B4-BE49-F238E27FC236}">
                  <a16:creationId xmlns:a16="http://schemas.microsoft.com/office/drawing/2014/main" id="{A14DBABD-A3B7-4839-A938-F7280614F33B}"/>
                </a:ext>
              </a:extLst>
            </p:cNvPr>
            <p:cNvSpPr/>
            <p:nvPr/>
          </p:nvSpPr>
          <p:spPr>
            <a:xfrm rot="16200000">
              <a:off x="8777655" y="4524293"/>
              <a:ext cx="393272" cy="1644004"/>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5" name="Right Brace 54">
              <a:extLst>
                <a:ext uri="{FF2B5EF4-FFF2-40B4-BE49-F238E27FC236}">
                  <a16:creationId xmlns:a16="http://schemas.microsoft.com/office/drawing/2014/main" id="{74B347EB-3DA0-4A33-AC3D-58907987E82B}"/>
                </a:ext>
              </a:extLst>
            </p:cNvPr>
            <p:cNvSpPr/>
            <p:nvPr/>
          </p:nvSpPr>
          <p:spPr>
            <a:xfrm rot="16200000">
              <a:off x="7539705" y="5055729"/>
              <a:ext cx="382183" cy="524194"/>
            </a:xfrm>
            <a:prstGeom prst="rightBrace">
              <a:avLst>
                <a:gd name="adj1" fmla="val 9254"/>
                <a:gd name="adj2" fmla="val 50000"/>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TextBox 61">
              <a:extLst>
                <a:ext uri="{FF2B5EF4-FFF2-40B4-BE49-F238E27FC236}">
                  <a16:creationId xmlns:a16="http://schemas.microsoft.com/office/drawing/2014/main" id="{87713BE1-059B-4358-8921-D0537A89A521}"/>
                </a:ext>
              </a:extLst>
            </p:cNvPr>
            <p:cNvSpPr txBox="1"/>
            <p:nvPr/>
          </p:nvSpPr>
          <p:spPr>
            <a:xfrm>
              <a:off x="7992892" y="4335736"/>
              <a:ext cx="2191106" cy="369332"/>
            </a:xfrm>
            <a:prstGeom prst="rect">
              <a:avLst/>
            </a:prstGeom>
            <a:noFill/>
          </p:spPr>
          <p:txBody>
            <a:bodyPr wrap="square" rtlCol="0">
              <a:spAutoFit/>
            </a:bodyPr>
            <a:lstStyle/>
            <a:p>
              <a:r>
                <a:rPr lang="en-US">
                  <a:solidFill>
                    <a:srgbClr val="C00000"/>
                  </a:solidFill>
                </a:rPr>
                <a:t>Equi-depth histogram</a:t>
              </a:r>
            </a:p>
          </p:txBody>
        </p:sp>
        <p:cxnSp>
          <p:nvCxnSpPr>
            <p:cNvPr id="68" name="Straight Arrow Connector 67">
              <a:extLst>
                <a:ext uri="{FF2B5EF4-FFF2-40B4-BE49-F238E27FC236}">
                  <a16:creationId xmlns:a16="http://schemas.microsoft.com/office/drawing/2014/main" id="{1C32B976-AD6A-43F8-AB74-50AA2381376D}"/>
                </a:ext>
              </a:extLst>
            </p:cNvPr>
            <p:cNvCxnSpPr>
              <a:cxnSpLocks/>
            </p:cNvCxnSpPr>
            <p:nvPr/>
          </p:nvCxnSpPr>
          <p:spPr>
            <a:xfrm flipH="1">
              <a:off x="6663528" y="4678635"/>
              <a:ext cx="1718129" cy="813882"/>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98938B0C-1A94-424F-9AEC-623449514DE3}"/>
                </a:ext>
              </a:extLst>
            </p:cNvPr>
            <p:cNvCxnSpPr>
              <a:cxnSpLocks/>
            </p:cNvCxnSpPr>
            <p:nvPr/>
          </p:nvCxnSpPr>
          <p:spPr>
            <a:xfrm flipH="1">
              <a:off x="7920580" y="4702393"/>
              <a:ext cx="461077" cy="516822"/>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81C3DE0B-F641-4F9C-A455-55EB4274F52D}"/>
                </a:ext>
              </a:extLst>
            </p:cNvPr>
            <p:cNvCxnSpPr>
              <a:cxnSpLocks/>
            </p:cNvCxnSpPr>
            <p:nvPr/>
          </p:nvCxnSpPr>
          <p:spPr>
            <a:xfrm>
              <a:off x="8414739" y="4693972"/>
              <a:ext cx="381821" cy="455687"/>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grpSp>
      <p:grpSp>
        <p:nvGrpSpPr>
          <p:cNvPr id="80" name="Group 79">
            <a:extLst>
              <a:ext uri="{FF2B5EF4-FFF2-40B4-BE49-F238E27FC236}">
                <a16:creationId xmlns:a16="http://schemas.microsoft.com/office/drawing/2014/main" id="{3EEA7FA4-FFB9-4B1D-83C3-844604FA3630}"/>
              </a:ext>
            </a:extLst>
          </p:cNvPr>
          <p:cNvGrpSpPr/>
          <p:nvPr/>
        </p:nvGrpSpPr>
        <p:grpSpPr>
          <a:xfrm>
            <a:off x="5829652" y="5022802"/>
            <a:ext cx="5097212" cy="1136875"/>
            <a:chOff x="5829652" y="5022802"/>
            <a:chExt cx="5097212" cy="1136875"/>
          </a:xfrm>
        </p:grpSpPr>
        <p:sp>
          <p:nvSpPr>
            <p:cNvPr id="56" name="Left Bracket 55">
              <a:extLst>
                <a:ext uri="{FF2B5EF4-FFF2-40B4-BE49-F238E27FC236}">
                  <a16:creationId xmlns:a16="http://schemas.microsoft.com/office/drawing/2014/main" id="{52D93FE0-ABC2-453F-97E8-733D18B733EF}"/>
                </a:ext>
              </a:extLst>
            </p:cNvPr>
            <p:cNvSpPr/>
            <p:nvPr/>
          </p:nvSpPr>
          <p:spPr>
            <a:xfrm rot="16200000">
              <a:off x="5999015" y="5565948"/>
              <a:ext cx="424366" cy="763092"/>
            </a:xfrm>
            <a:prstGeom prst="leftBracket">
              <a:avLst/>
            </a:prstGeom>
            <a:ln w="5080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7" name="Left Bracket 56">
              <a:extLst>
                <a:ext uri="{FF2B5EF4-FFF2-40B4-BE49-F238E27FC236}">
                  <a16:creationId xmlns:a16="http://schemas.microsoft.com/office/drawing/2014/main" id="{FCD1E2BF-1D44-4DBE-BF47-539EA3F89ED4}"/>
                </a:ext>
              </a:extLst>
            </p:cNvPr>
            <p:cNvSpPr/>
            <p:nvPr/>
          </p:nvSpPr>
          <p:spPr>
            <a:xfrm rot="16200000">
              <a:off x="7582480" y="5360499"/>
              <a:ext cx="424363" cy="1173992"/>
            </a:xfrm>
            <a:prstGeom prst="leftBracket">
              <a:avLst/>
            </a:prstGeom>
            <a:ln w="5080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8" name="Left Bracket 57">
              <a:extLst>
                <a:ext uri="{FF2B5EF4-FFF2-40B4-BE49-F238E27FC236}">
                  <a16:creationId xmlns:a16="http://schemas.microsoft.com/office/drawing/2014/main" id="{894C9949-F9B2-42A4-96D6-D8935A8168D3}"/>
                </a:ext>
              </a:extLst>
            </p:cNvPr>
            <p:cNvSpPr/>
            <p:nvPr/>
          </p:nvSpPr>
          <p:spPr>
            <a:xfrm rot="16200000">
              <a:off x="9230166" y="5595307"/>
              <a:ext cx="424365" cy="692663"/>
            </a:xfrm>
            <a:prstGeom prst="leftBracket">
              <a:avLst/>
            </a:prstGeom>
            <a:ln w="5080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TextBox 62">
              <a:extLst>
                <a:ext uri="{FF2B5EF4-FFF2-40B4-BE49-F238E27FC236}">
                  <a16:creationId xmlns:a16="http://schemas.microsoft.com/office/drawing/2014/main" id="{41F6AC5D-6740-44B4-85D6-9A7A7B1BEEFF}"/>
                </a:ext>
              </a:extLst>
            </p:cNvPr>
            <p:cNvSpPr txBox="1"/>
            <p:nvPr/>
          </p:nvSpPr>
          <p:spPr>
            <a:xfrm>
              <a:off x="9810789" y="5022802"/>
              <a:ext cx="1116075" cy="369332"/>
            </a:xfrm>
            <a:prstGeom prst="rect">
              <a:avLst/>
            </a:prstGeom>
            <a:noFill/>
          </p:spPr>
          <p:txBody>
            <a:bodyPr wrap="none" rtlCol="0">
              <a:spAutoFit/>
            </a:bodyPr>
            <a:lstStyle/>
            <a:p>
              <a:r>
                <a:rPr lang="en-US">
                  <a:solidFill>
                    <a:srgbClr val="008000"/>
                  </a:solidFill>
                </a:rPr>
                <a:t>Range-set</a:t>
              </a:r>
            </a:p>
          </p:txBody>
        </p:sp>
        <p:cxnSp>
          <p:nvCxnSpPr>
            <p:cNvPr id="71" name="Straight Arrow Connector 70">
              <a:extLst>
                <a:ext uri="{FF2B5EF4-FFF2-40B4-BE49-F238E27FC236}">
                  <a16:creationId xmlns:a16="http://schemas.microsoft.com/office/drawing/2014/main" id="{DE726F0D-C9F9-4B19-ADCD-B753918FA2A3}"/>
                </a:ext>
              </a:extLst>
            </p:cNvPr>
            <p:cNvCxnSpPr>
              <a:cxnSpLocks/>
            </p:cNvCxnSpPr>
            <p:nvPr/>
          </p:nvCxnSpPr>
          <p:spPr>
            <a:xfrm flipH="1">
              <a:off x="6592296" y="5336025"/>
              <a:ext cx="3455556" cy="64312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1B260C5C-9E3C-4361-A615-C09FA40FFE20}"/>
                </a:ext>
              </a:extLst>
            </p:cNvPr>
            <p:cNvCxnSpPr>
              <a:cxnSpLocks/>
            </p:cNvCxnSpPr>
            <p:nvPr/>
          </p:nvCxnSpPr>
          <p:spPr>
            <a:xfrm flipH="1">
              <a:off x="8233855" y="5346072"/>
              <a:ext cx="1830894" cy="633079"/>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2B2B0D75-07CD-4DB5-AA94-945D6FDA0789}"/>
                </a:ext>
              </a:extLst>
            </p:cNvPr>
            <p:cNvCxnSpPr>
              <a:cxnSpLocks/>
            </p:cNvCxnSpPr>
            <p:nvPr/>
          </p:nvCxnSpPr>
          <p:spPr>
            <a:xfrm flipH="1">
              <a:off x="9479904" y="5370607"/>
              <a:ext cx="573461" cy="467626"/>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D90F4476-9B51-4419-8A4B-2586D74630A3}"/>
              </a:ext>
            </a:extLst>
          </p:cNvPr>
          <p:cNvGrpSpPr/>
          <p:nvPr/>
        </p:nvGrpSpPr>
        <p:grpSpPr>
          <a:xfrm>
            <a:off x="5803339" y="4348120"/>
            <a:ext cx="3992951" cy="1015697"/>
            <a:chOff x="5803339" y="4348120"/>
            <a:chExt cx="3992951" cy="1015697"/>
          </a:xfrm>
        </p:grpSpPr>
        <p:sp>
          <p:nvSpPr>
            <p:cNvPr id="74" name="Left Brace 73">
              <a:extLst>
                <a:ext uri="{FF2B5EF4-FFF2-40B4-BE49-F238E27FC236}">
                  <a16:creationId xmlns:a16="http://schemas.microsoft.com/office/drawing/2014/main" id="{9485FD32-3C2A-4C51-86FC-AE1B2B9122D4}"/>
                </a:ext>
              </a:extLst>
            </p:cNvPr>
            <p:cNvSpPr/>
            <p:nvPr/>
          </p:nvSpPr>
          <p:spPr>
            <a:xfrm rot="5400000">
              <a:off x="7342196" y="2909723"/>
              <a:ext cx="915237" cy="3992951"/>
            </a:xfrm>
            <a:prstGeom prst="leftBrace">
              <a:avLst>
                <a:gd name="adj1" fmla="val 12349"/>
                <a:gd name="adj2" fmla="val 50000"/>
              </a:avLst>
            </a:prstGeom>
            <a:ln w="57150">
              <a:solidFill>
                <a:schemeClr val="accent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5" name="TextBox 74">
              <a:extLst>
                <a:ext uri="{FF2B5EF4-FFF2-40B4-BE49-F238E27FC236}">
                  <a16:creationId xmlns:a16="http://schemas.microsoft.com/office/drawing/2014/main" id="{BD84F6DB-907D-4F1B-87D8-0EEA36134F16}"/>
                </a:ext>
              </a:extLst>
            </p:cNvPr>
            <p:cNvSpPr txBox="1"/>
            <p:nvPr/>
          </p:nvSpPr>
          <p:spPr>
            <a:xfrm>
              <a:off x="5829652" y="4348120"/>
              <a:ext cx="2191106" cy="369332"/>
            </a:xfrm>
            <a:prstGeom prst="rect">
              <a:avLst/>
            </a:prstGeom>
            <a:noFill/>
          </p:spPr>
          <p:txBody>
            <a:bodyPr wrap="square" rtlCol="0">
              <a:spAutoFit/>
            </a:bodyPr>
            <a:lstStyle/>
            <a:p>
              <a:r>
                <a:rPr lang="en-US">
                  <a:solidFill>
                    <a:schemeClr val="accent1">
                      <a:lumMod val="75000"/>
                    </a:schemeClr>
                  </a:solidFill>
                </a:rPr>
                <a:t>Zone-map</a:t>
              </a:r>
            </a:p>
          </p:txBody>
        </p:sp>
        <p:cxnSp>
          <p:nvCxnSpPr>
            <p:cNvPr id="76" name="Straight Arrow Connector 75">
              <a:extLst>
                <a:ext uri="{FF2B5EF4-FFF2-40B4-BE49-F238E27FC236}">
                  <a16:creationId xmlns:a16="http://schemas.microsoft.com/office/drawing/2014/main" id="{E04586A3-DFA0-4FAF-BDC7-E204B163F55B}"/>
                </a:ext>
              </a:extLst>
            </p:cNvPr>
            <p:cNvCxnSpPr>
              <a:cxnSpLocks/>
            </p:cNvCxnSpPr>
            <p:nvPr/>
          </p:nvCxnSpPr>
          <p:spPr>
            <a:xfrm>
              <a:off x="6891724" y="4532786"/>
              <a:ext cx="706905" cy="69290"/>
            </a:xfrm>
            <a:prstGeom prst="straightConnector1">
              <a:avLst/>
            </a:prstGeom>
            <a:ln w="15875">
              <a:solidFill>
                <a:schemeClr val="tx1"/>
              </a:solidFill>
              <a:prstDash val="lgDash"/>
              <a:tailEnd type="arrow"/>
            </a:ln>
          </p:spPr>
          <p:style>
            <a:lnRef idx="1">
              <a:schemeClr val="accent1"/>
            </a:lnRef>
            <a:fillRef idx="0">
              <a:schemeClr val="accent1"/>
            </a:fillRef>
            <a:effectRef idx="0">
              <a:schemeClr val="accent1"/>
            </a:effectRef>
            <a:fontRef idx="minor">
              <a:schemeClr val="tx1"/>
            </a:fontRef>
          </p:style>
        </p:cxnSp>
      </p:grpSp>
      <p:sp>
        <p:nvSpPr>
          <p:cNvPr id="4" name="Slide Number Placeholder 3">
            <a:extLst>
              <a:ext uri="{FF2B5EF4-FFF2-40B4-BE49-F238E27FC236}">
                <a16:creationId xmlns:a16="http://schemas.microsoft.com/office/drawing/2014/main" id="{6649FAC7-F91C-4CF3-B257-A157DA16B5D4}"/>
              </a:ext>
            </a:extLst>
          </p:cNvPr>
          <p:cNvSpPr>
            <a:spLocks noGrp="1"/>
          </p:cNvSpPr>
          <p:nvPr>
            <p:ph type="sldNum" sz="quarter" idx="12"/>
          </p:nvPr>
        </p:nvSpPr>
        <p:spPr/>
        <p:txBody>
          <a:bodyPr/>
          <a:lstStyle/>
          <a:p>
            <a:fld id="{EEC9366E-023C-4CFB-B1D7-201B963321B0}" type="slidenum">
              <a:rPr lang="en-US" smtClean="0"/>
              <a:t>22</a:t>
            </a:fld>
            <a:endParaRPr lang="en-US"/>
          </a:p>
        </p:txBody>
      </p:sp>
    </p:spTree>
    <p:extLst>
      <p:ext uri="{BB962C8B-B14F-4D97-AF65-F5344CB8AC3E}">
        <p14:creationId xmlns:p14="http://schemas.microsoft.com/office/powerpoint/2010/main" val="55208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9CA36-6238-4F7E-B18F-13B8A4F8D6E7}"/>
              </a:ext>
            </a:extLst>
          </p:cNvPr>
          <p:cNvSpPr>
            <a:spLocks noGrp="1"/>
          </p:cNvSpPr>
          <p:nvPr>
            <p:ph type="title"/>
          </p:nvPr>
        </p:nvSpPr>
        <p:spPr/>
        <p:txBody>
          <a:bodyPr/>
          <a:lstStyle/>
          <a:p>
            <a:r>
              <a:rPr lang="en-US"/>
              <a:t>Workflow</a:t>
            </a:r>
          </a:p>
        </p:txBody>
      </p:sp>
      <p:sp>
        <p:nvSpPr>
          <p:cNvPr id="4" name="Can 93">
            <a:extLst>
              <a:ext uri="{FF2B5EF4-FFF2-40B4-BE49-F238E27FC236}">
                <a16:creationId xmlns:a16="http://schemas.microsoft.com/office/drawing/2014/main" id="{C765AB2A-E18E-4C74-B3C5-23F2D7D665AD}"/>
              </a:ext>
            </a:extLst>
          </p:cNvPr>
          <p:cNvSpPr/>
          <p:nvPr/>
        </p:nvSpPr>
        <p:spPr>
          <a:xfrm>
            <a:off x="5624959" y="2422470"/>
            <a:ext cx="194634" cy="536547"/>
          </a:xfrm>
          <a:prstGeom prst="ca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39"/>
          </a:p>
        </p:txBody>
      </p:sp>
      <p:sp>
        <p:nvSpPr>
          <p:cNvPr id="5" name="Can 88">
            <a:extLst>
              <a:ext uri="{FF2B5EF4-FFF2-40B4-BE49-F238E27FC236}">
                <a16:creationId xmlns:a16="http://schemas.microsoft.com/office/drawing/2014/main" id="{74029986-2219-4345-9879-FAFCD7F61369}"/>
              </a:ext>
            </a:extLst>
          </p:cNvPr>
          <p:cNvSpPr/>
          <p:nvPr/>
        </p:nvSpPr>
        <p:spPr>
          <a:xfrm>
            <a:off x="8222871" y="2313217"/>
            <a:ext cx="1404955" cy="764327"/>
          </a:xfrm>
          <a:prstGeom prst="can">
            <a:avLst>
              <a:gd name="adj" fmla="val 18325"/>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39">
                <a:solidFill>
                  <a:schemeClr val="tx1"/>
                </a:solidFill>
              </a:rPr>
              <a:t>Data</a:t>
            </a:r>
          </a:p>
        </p:txBody>
      </p:sp>
      <p:sp>
        <p:nvSpPr>
          <p:cNvPr id="6" name="TextBox 5">
            <a:extLst>
              <a:ext uri="{FF2B5EF4-FFF2-40B4-BE49-F238E27FC236}">
                <a16:creationId xmlns:a16="http://schemas.microsoft.com/office/drawing/2014/main" id="{AD50A929-0FA9-4D3B-A742-337D6AF2032F}"/>
              </a:ext>
            </a:extLst>
          </p:cNvPr>
          <p:cNvSpPr txBox="1"/>
          <p:nvPr/>
        </p:nvSpPr>
        <p:spPr>
          <a:xfrm>
            <a:off x="1981757" y="3232092"/>
            <a:ext cx="1388842" cy="646331"/>
          </a:xfrm>
          <a:prstGeom prst="rect">
            <a:avLst/>
          </a:prstGeom>
          <a:noFill/>
        </p:spPr>
        <p:txBody>
          <a:bodyPr wrap="none" rtlCol="0">
            <a:spAutoFit/>
          </a:bodyPr>
          <a:lstStyle/>
          <a:p>
            <a:r>
              <a:rPr lang="en-US" sz="3600">
                <a:solidFill>
                  <a:schemeClr val="bg2">
                    <a:lumMod val="50000"/>
                  </a:schemeClr>
                </a:solidFill>
              </a:rPr>
              <a:t>offline</a:t>
            </a:r>
          </a:p>
        </p:txBody>
      </p:sp>
      <p:sp>
        <p:nvSpPr>
          <p:cNvPr id="7" name="TextBox 6">
            <a:extLst>
              <a:ext uri="{FF2B5EF4-FFF2-40B4-BE49-F238E27FC236}">
                <a16:creationId xmlns:a16="http://schemas.microsoft.com/office/drawing/2014/main" id="{8FBAE73D-42CD-4CB6-BD4C-0FC89F7E231C}"/>
              </a:ext>
            </a:extLst>
          </p:cNvPr>
          <p:cNvSpPr txBox="1"/>
          <p:nvPr/>
        </p:nvSpPr>
        <p:spPr>
          <a:xfrm>
            <a:off x="1981758" y="3809124"/>
            <a:ext cx="1353256" cy="646331"/>
          </a:xfrm>
          <a:prstGeom prst="rect">
            <a:avLst/>
          </a:prstGeom>
          <a:noFill/>
        </p:spPr>
        <p:txBody>
          <a:bodyPr wrap="none" rtlCol="0">
            <a:spAutoFit/>
          </a:bodyPr>
          <a:lstStyle/>
          <a:p>
            <a:r>
              <a:rPr lang="en-US" sz="3600">
                <a:solidFill>
                  <a:schemeClr val="bg2">
                    <a:lumMod val="50000"/>
                  </a:schemeClr>
                </a:solidFill>
              </a:rPr>
              <a:t>online</a:t>
            </a:r>
          </a:p>
        </p:txBody>
      </p:sp>
      <p:cxnSp>
        <p:nvCxnSpPr>
          <p:cNvPr id="8" name="Straight Arrow Connector 7">
            <a:extLst>
              <a:ext uri="{FF2B5EF4-FFF2-40B4-BE49-F238E27FC236}">
                <a16:creationId xmlns:a16="http://schemas.microsoft.com/office/drawing/2014/main" id="{A8BEA331-56D4-4484-8DD2-6ECBDFDF25C8}"/>
              </a:ext>
            </a:extLst>
          </p:cNvPr>
          <p:cNvCxnSpPr>
            <a:cxnSpLocks/>
          </p:cNvCxnSpPr>
          <p:nvPr/>
        </p:nvCxnSpPr>
        <p:spPr>
          <a:xfrm flipH="1">
            <a:off x="5859499" y="2646290"/>
            <a:ext cx="2260210" cy="0"/>
          </a:xfrm>
          <a:prstGeom prst="straightConnector1">
            <a:avLst/>
          </a:prstGeom>
          <a:ln w="254000">
            <a:solidFill>
              <a:schemeClr val="bg2">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9" name="Horizontal Scroll 99">
            <a:extLst>
              <a:ext uri="{FF2B5EF4-FFF2-40B4-BE49-F238E27FC236}">
                <a16:creationId xmlns:a16="http://schemas.microsoft.com/office/drawing/2014/main" id="{B26D1B7D-50FC-4555-98A0-D6CE64AB8486}"/>
              </a:ext>
            </a:extLst>
          </p:cNvPr>
          <p:cNvSpPr/>
          <p:nvPr/>
        </p:nvSpPr>
        <p:spPr>
          <a:xfrm>
            <a:off x="1956293" y="4559966"/>
            <a:ext cx="1889738" cy="744360"/>
          </a:xfrm>
          <a:prstGeom prst="horizontalScroll">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39">
                <a:solidFill>
                  <a:schemeClr val="bg2">
                    <a:lumMod val="50000"/>
                  </a:schemeClr>
                </a:solidFill>
              </a:rPr>
              <a:t>Query</a:t>
            </a:r>
          </a:p>
        </p:txBody>
      </p:sp>
      <p:sp>
        <p:nvSpPr>
          <p:cNvPr id="10" name="Rounded Rectangle 100">
            <a:extLst>
              <a:ext uri="{FF2B5EF4-FFF2-40B4-BE49-F238E27FC236}">
                <a16:creationId xmlns:a16="http://schemas.microsoft.com/office/drawing/2014/main" id="{A87F2F45-0BAD-4DC3-90D0-15B46DB8B84C}"/>
              </a:ext>
            </a:extLst>
          </p:cNvPr>
          <p:cNvSpPr/>
          <p:nvPr/>
        </p:nvSpPr>
        <p:spPr>
          <a:xfrm>
            <a:off x="4573918" y="4169700"/>
            <a:ext cx="3057661" cy="1524892"/>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39">
                <a:solidFill>
                  <a:schemeClr val="bg1"/>
                </a:solidFill>
              </a:rPr>
              <a:t>QO</a:t>
            </a:r>
            <a:r>
              <a:rPr lang="en-US" sz="4839">
                <a:solidFill>
                  <a:srgbClr val="FFFF00"/>
                </a:solidFill>
              </a:rPr>
              <a:t> + data skipping</a:t>
            </a:r>
          </a:p>
        </p:txBody>
      </p:sp>
      <p:cxnSp>
        <p:nvCxnSpPr>
          <p:cNvPr id="11" name="Straight Arrow Connector 10">
            <a:extLst>
              <a:ext uri="{FF2B5EF4-FFF2-40B4-BE49-F238E27FC236}">
                <a16:creationId xmlns:a16="http://schemas.microsoft.com/office/drawing/2014/main" id="{38BC8F84-D5F9-429B-8C70-F390A55E5880}"/>
              </a:ext>
            </a:extLst>
          </p:cNvPr>
          <p:cNvCxnSpPr/>
          <p:nvPr/>
        </p:nvCxnSpPr>
        <p:spPr>
          <a:xfrm flipV="1">
            <a:off x="3886120" y="4932146"/>
            <a:ext cx="710245" cy="0"/>
          </a:xfrm>
          <a:prstGeom prst="straightConnector1">
            <a:avLst/>
          </a:prstGeom>
          <a:ln w="254000">
            <a:solidFill>
              <a:schemeClr val="bg2">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A7CB2E8-3632-4DF7-932C-44CD06ABEE06}"/>
              </a:ext>
            </a:extLst>
          </p:cNvPr>
          <p:cNvCxnSpPr>
            <a:cxnSpLocks/>
          </p:cNvCxnSpPr>
          <p:nvPr/>
        </p:nvCxnSpPr>
        <p:spPr>
          <a:xfrm>
            <a:off x="5722276" y="3074828"/>
            <a:ext cx="0" cy="1019353"/>
          </a:xfrm>
          <a:prstGeom prst="straightConnector1">
            <a:avLst/>
          </a:prstGeom>
          <a:ln w="254000">
            <a:solidFill>
              <a:schemeClr val="bg2">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3" name="Flowchart: Document 12">
            <a:extLst>
              <a:ext uri="{FF2B5EF4-FFF2-40B4-BE49-F238E27FC236}">
                <a16:creationId xmlns:a16="http://schemas.microsoft.com/office/drawing/2014/main" id="{DA05B559-2296-4E75-99DB-FA0CA15E6393}"/>
              </a:ext>
            </a:extLst>
          </p:cNvPr>
          <p:cNvSpPr/>
          <p:nvPr/>
        </p:nvSpPr>
        <p:spPr>
          <a:xfrm>
            <a:off x="8269764" y="4052797"/>
            <a:ext cx="1727403" cy="1663584"/>
          </a:xfrm>
          <a:prstGeom prst="flowChartDocument">
            <a:avLst/>
          </a:prstGeom>
          <a:solidFill>
            <a:schemeClr val="bg1">
              <a:lumMod val="7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39"/>
          </a:p>
        </p:txBody>
      </p:sp>
      <p:sp>
        <p:nvSpPr>
          <p:cNvPr id="14" name="Oval 13">
            <a:extLst>
              <a:ext uri="{FF2B5EF4-FFF2-40B4-BE49-F238E27FC236}">
                <a16:creationId xmlns:a16="http://schemas.microsoft.com/office/drawing/2014/main" id="{E3965168-58A1-49C4-8217-51CD7235714B}"/>
              </a:ext>
            </a:extLst>
          </p:cNvPr>
          <p:cNvSpPr/>
          <p:nvPr/>
        </p:nvSpPr>
        <p:spPr>
          <a:xfrm>
            <a:off x="8332491" y="4122623"/>
            <a:ext cx="365760" cy="3657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39"/>
          </a:p>
        </p:txBody>
      </p:sp>
      <p:sp>
        <p:nvSpPr>
          <p:cNvPr id="15" name="Oval 14">
            <a:extLst>
              <a:ext uri="{FF2B5EF4-FFF2-40B4-BE49-F238E27FC236}">
                <a16:creationId xmlns:a16="http://schemas.microsoft.com/office/drawing/2014/main" id="{373B80B9-32A1-4888-A864-DD784B308387}"/>
              </a:ext>
            </a:extLst>
          </p:cNvPr>
          <p:cNvSpPr/>
          <p:nvPr/>
        </p:nvSpPr>
        <p:spPr>
          <a:xfrm>
            <a:off x="8597025" y="5155901"/>
            <a:ext cx="365760" cy="3657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39"/>
          </a:p>
        </p:txBody>
      </p:sp>
      <p:sp>
        <p:nvSpPr>
          <p:cNvPr id="16" name="Oval 15">
            <a:extLst>
              <a:ext uri="{FF2B5EF4-FFF2-40B4-BE49-F238E27FC236}">
                <a16:creationId xmlns:a16="http://schemas.microsoft.com/office/drawing/2014/main" id="{262D3098-D8BD-41B6-A208-A1C171C603DD}"/>
              </a:ext>
            </a:extLst>
          </p:cNvPr>
          <p:cNvSpPr/>
          <p:nvPr/>
        </p:nvSpPr>
        <p:spPr>
          <a:xfrm>
            <a:off x="9537272" y="4094181"/>
            <a:ext cx="365760" cy="3657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39"/>
          </a:p>
        </p:txBody>
      </p:sp>
      <p:cxnSp>
        <p:nvCxnSpPr>
          <p:cNvPr id="17" name="Straight Arrow Connector 16">
            <a:extLst>
              <a:ext uri="{FF2B5EF4-FFF2-40B4-BE49-F238E27FC236}">
                <a16:creationId xmlns:a16="http://schemas.microsoft.com/office/drawing/2014/main" id="{6003A359-783C-44D8-AC08-163C849F1B47}"/>
              </a:ext>
            </a:extLst>
          </p:cNvPr>
          <p:cNvCxnSpPr>
            <a:cxnSpLocks/>
          </p:cNvCxnSpPr>
          <p:nvPr/>
        </p:nvCxnSpPr>
        <p:spPr>
          <a:xfrm flipV="1">
            <a:off x="7646803" y="4932146"/>
            <a:ext cx="830288" cy="0"/>
          </a:xfrm>
          <a:prstGeom prst="straightConnector1">
            <a:avLst/>
          </a:prstGeom>
          <a:ln w="254000">
            <a:solidFill>
              <a:schemeClr val="bg2">
                <a:lumMod val="75000"/>
              </a:schemeClr>
            </a:solidFill>
            <a:tailEnd type="triangle" w="sm" len="sm"/>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562796D1-46F0-4058-9035-7EBC4A217D29}"/>
              </a:ext>
            </a:extLst>
          </p:cNvPr>
          <p:cNvSpPr/>
          <p:nvPr/>
        </p:nvSpPr>
        <p:spPr>
          <a:xfrm>
            <a:off x="8912297" y="4528201"/>
            <a:ext cx="365760" cy="36576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39"/>
          </a:p>
        </p:txBody>
      </p:sp>
      <p:cxnSp>
        <p:nvCxnSpPr>
          <p:cNvPr id="19" name="Straight Arrow Connector 18">
            <a:extLst>
              <a:ext uri="{FF2B5EF4-FFF2-40B4-BE49-F238E27FC236}">
                <a16:creationId xmlns:a16="http://schemas.microsoft.com/office/drawing/2014/main" id="{D6A9D094-3D6E-4A3C-B2BF-A1E3708A3805}"/>
              </a:ext>
            </a:extLst>
          </p:cNvPr>
          <p:cNvCxnSpPr/>
          <p:nvPr/>
        </p:nvCxnSpPr>
        <p:spPr>
          <a:xfrm flipH="1">
            <a:off x="9208362" y="4372495"/>
            <a:ext cx="419464" cy="387060"/>
          </a:xfrm>
          <a:prstGeom prst="straightConnector1">
            <a:avLst/>
          </a:prstGeom>
          <a:ln w="1270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B3542CCE-540A-4CA8-94A0-DE9D98DF13B5}"/>
              </a:ext>
            </a:extLst>
          </p:cNvPr>
          <p:cNvCxnSpPr>
            <a:cxnSpLocks/>
            <a:stCxn id="5" idx="3"/>
          </p:cNvCxnSpPr>
          <p:nvPr/>
        </p:nvCxnSpPr>
        <p:spPr>
          <a:xfrm>
            <a:off x="8925349" y="3077544"/>
            <a:ext cx="0" cy="1016637"/>
          </a:xfrm>
          <a:prstGeom prst="straightConnector1">
            <a:avLst/>
          </a:prstGeom>
          <a:ln w="254000">
            <a:solidFill>
              <a:srgbClr val="C00000"/>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79687A8A-A71C-4BFB-8D5E-1BDAC6CCBC9E}"/>
              </a:ext>
            </a:extLst>
          </p:cNvPr>
          <p:cNvCxnSpPr>
            <a:cxnSpLocks/>
            <a:stCxn id="18" idx="4"/>
          </p:cNvCxnSpPr>
          <p:nvPr/>
        </p:nvCxnSpPr>
        <p:spPr>
          <a:xfrm flipH="1">
            <a:off x="8830394" y="4893961"/>
            <a:ext cx="264783" cy="340999"/>
          </a:xfrm>
          <a:prstGeom prst="straightConnector1">
            <a:avLst/>
          </a:prstGeom>
          <a:ln w="1270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6B2C33E-5FAD-4A58-BD85-DDEA41A83423}"/>
              </a:ext>
            </a:extLst>
          </p:cNvPr>
          <p:cNvCxnSpPr>
            <a:cxnSpLocks/>
          </p:cNvCxnSpPr>
          <p:nvPr/>
        </p:nvCxnSpPr>
        <p:spPr>
          <a:xfrm>
            <a:off x="1956293" y="3878952"/>
            <a:ext cx="8161673" cy="0"/>
          </a:xfrm>
          <a:prstGeom prst="line">
            <a:avLst/>
          </a:prstGeom>
          <a:ln w="57150">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5B176243-BC62-4043-BA30-09A48AC5B5EF}"/>
                  </a:ext>
                </a:extLst>
              </p:cNvPr>
              <p:cNvSpPr txBox="1"/>
              <p:nvPr/>
            </p:nvSpPr>
            <p:spPr>
              <a:xfrm>
                <a:off x="3106529" y="2287150"/>
                <a:ext cx="2553505" cy="1077218"/>
              </a:xfrm>
              <a:prstGeom prst="rect">
                <a:avLst/>
              </a:prstGeom>
              <a:noFill/>
            </p:spPr>
            <p:txBody>
              <a:bodyPr wrap="square" rtlCol="0">
                <a:spAutoFit/>
              </a:bodyPr>
              <a:lstStyle/>
              <a:p>
                <a:r>
                  <a:rPr lang="en-US" sz="3200"/>
                  <a:t>partition stats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a:t> input</a:t>
                </a:r>
              </a:p>
            </p:txBody>
          </p:sp>
        </mc:Choice>
        <mc:Fallback xmlns="">
          <p:sp>
            <p:nvSpPr>
              <p:cNvPr id="23" name="TextBox 22">
                <a:extLst>
                  <a:ext uri="{FF2B5EF4-FFF2-40B4-BE49-F238E27FC236}">
                    <a16:creationId xmlns:a16="http://schemas.microsoft.com/office/drawing/2014/main" id="{5B176243-BC62-4043-BA30-09A48AC5B5EF}"/>
                  </a:ext>
                </a:extLst>
              </p:cNvPr>
              <p:cNvSpPr txBox="1">
                <a:spLocks noRot="1" noChangeAspect="1" noMove="1" noResize="1" noEditPoints="1" noAdjustHandles="1" noChangeArrowheads="1" noChangeShapeType="1" noTextEdit="1"/>
              </p:cNvSpPr>
              <p:nvPr/>
            </p:nvSpPr>
            <p:spPr>
              <a:xfrm>
                <a:off x="3106529" y="2287150"/>
                <a:ext cx="2553505" cy="1077218"/>
              </a:xfrm>
              <a:prstGeom prst="rect">
                <a:avLst/>
              </a:prstGeom>
              <a:blipFill>
                <a:blip r:embed="rId2"/>
                <a:stretch>
                  <a:fillRect l="-6220" t="-7345" r="-7177" b="-18079"/>
                </a:stretch>
              </a:blipFill>
            </p:spPr>
            <p:txBody>
              <a:bodyPr/>
              <a:lstStyle/>
              <a:p>
                <a:r>
                  <a:rPr lang="en-US">
                    <a:noFill/>
                  </a:rPr>
                  <a:t> </a:t>
                </a:r>
              </a:p>
            </p:txBody>
          </p:sp>
        </mc:Fallback>
      </mc:AlternateContent>
      <p:cxnSp>
        <p:nvCxnSpPr>
          <p:cNvPr id="24" name="Straight Arrow Connector 23">
            <a:extLst>
              <a:ext uri="{FF2B5EF4-FFF2-40B4-BE49-F238E27FC236}">
                <a16:creationId xmlns:a16="http://schemas.microsoft.com/office/drawing/2014/main" id="{803FD506-D7DD-439A-A2E7-5122EF33FEA4}"/>
              </a:ext>
            </a:extLst>
          </p:cNvPr>
          <p:cNvCxnSpPr/>
          <p:nvPr/>
        </p:nvCxnSpPr>
        <p:spPr>
          <a:xfrm>
            <a:off x="8610403" y="4403955"/>
            <a:ext cx="355600" cy="355600"/>
          </a:xfrm>
          <a:prstGeom prst="straightConnector1">
            <a:avLst/>
          </a:prstGeom>
          <a:ln w="127000">
            <a:solidFill>
              <a:schemeClr val="accent4">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7F22E05-4A2D-441F-8082-DA144672A4DE}"/>
              </a:ext>
            </a:extLst>
          </p:cNvPr>
          <p:cNvSpPr txBox="1"/>
          <p:nvPr/>
        </p:nvSpPr>
        <p:spPr>
          <a:xfrm>
            <a:off x="8845344" y="4056482"/>
            <a:ext cx="403957" cy="276999"/>
          </a:xfrm>
          <a:prstGeom prst="rect">
            <a:avLst/>
          </a:prstGeom>
          <a:noFill/>
        </p:spPr>
        <p:txBody>
          <a:bodyPr wrap="none" lIns="0" tIns="0" rIns="0" bIns="0" rtlCol="0">
            <a:spAutoFit/>
          </a:bodyPr>
          <a:lstStyle/>
          <a:p>
            <a:r>
              <a:rPr lang="en-US">
                <a:solidFill>
                  <a:schemeClr val="tx1">
                    <a:lumMod val="85000"/>
                    <a:lumOff val="15000"/>
                  </a:schemeClr>
                </a:solidFill>
              </a:rPr>
              <a:t>Plan</a:t>
            </a:r>
          </a:p>
        </p:txBody>
      </p:sp>
      <p:sp>
        <p:nvSpPr>
          <p:cNvPr id="26" name="TextBox 25">
            <a:extLst>
              <a:ext uri="{FF2B5EF4-FFF2-40B4-BE49-F238E27FC236}">
                <a16:creationId xmlns:a16="http://schemas.microsoft.com/office/drawing/2014/main" id="{C422D603-3EC7-4D4E-BFEC-B7E5D320E6A7}"/>
              </a:ext>
            </a:extLst>
          </p:cNvPr>
          <p:cNvSpPr txBox="1"/>
          <p:nvPr/>
        </p:nvSpPr>
        <p:spPr>
          <a:xfrm>
            <a:off x="6662493" y="2870471"/>
            <a:ext cx="3057659" cy="1077218"/>
          </a:xfrm>
          <a:prstGeom prst="rect">
            <a:avLst/>
          </a:prstGeom>
          <a:noFill/>
        </p:spPr>
        <p:txBody>
          <a:bodyPr wrap="square" rtlCol="0">
            <a:spAutoFit/>
          </a:bodyPr>
          <a:lstStyle/>
          <a:p>
            <a:r>
              <a:rPr lang="en-US" sz="3200"/>
              <a:t>Read only partition subsets</a:t>
            </a:r>
          </a:p>
        </p:txBody>
      </p:sp>
      <p:sp>
        <p:nvSpPr>
          <p:cNvPr id="27" name="Slide Number Placeholder 26">
            <a:extLst>
              <a:ext uri="{FF2B5EF4-FFF2-40B4-BE49-F238E27FC236}">
                <a16:creationId xmlns:a16="http://schemas.microsoft.com/office/drawing/2014/main" id="{C86DDBAB-BE29-4253-AF51-5C5CCD02E01C}"/>
              </a:ext>
            </a:extLst>
          </p:cNvPr>
          <p:cNvSpPr>
            <a:spLocks noGrp="1"/>
          </p:cNvSpPr>
          <p:nvPr>
            <p:ph type="sldNum" sz="quarter" idx="12"/>
          </p:nvPr>
        </p:nvSpPr>
        <p:spPr/>
        <p:txBody>
          <a:bodyPr/>
          <a:lstStyle/>
          <a:p>
            <a:fld id="{EEC9366E-023C-4CFB-B1D7-201B963321B0}" type="slidenum">
              <a:rPr lang="en-US" smtClean="0"/>
              <a:t>23</a:t>
            </a:fld>
            <a:endParaRPr lang="en-US"/>
          </a:p>
        </p:txBody>
      </p:sp>
    </p:spTree>
    <p:extLst>
      <p:ext uri="{BB962C8B-B14F-4D97-AF65-F5344CB8AC3E}">
        <p14:creationId xmlns:p14="http://schemas.microsoft.com/office/powerpoint/2010/main" val="36685926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7ECF-7CB2-4CCC-B07E-30524CCF9C1D}"/>
              </a:ext>
            </a:extLst>
          </p:cNvPr>
          <p:cNvSpPr>
            <a:spLocks noGrp="1"/>
          </p:cNvSpPr>
          <p:nvPr>
            <p:ph type="title"/>
          </p:nvPr>
        </p:nvSpPr>
        <p:spPr/>
        <p:txBody>
          <a:bodyPr/>
          <a:lstStyle/>
          <a:p>
            <a:r>
              <a:rPr lang="en-US"/>
              <a:t>TPC-DS queries in SCOPE clusters</a:t>
            </a:r>
          </a:p>
        </p:txBody>
      </p:sp>
      <p:pic>
        <p:nvPicPr>
          <p:cNvPr id="3" name="Picture 2">
            <a:extLst>
              <a:ext uri="{FF2B5EF4-FFF2-40B4-BE49-F238E27FC236}">
                <a16:creationId xmlns:a16="http://schemas.microsoft.com/office/drawing/2014/main" id="{B6CBCEA5-7C53-49E6-90A7-0695E5B87EA5}"/>
              </a:ext>
            </a:extLst>
          </p:cNvPr>
          <p:cNvPicPr>
            <a:picLocks noChangeAspect="1"/>
          </p:cNvPicPr>
          <p:nvPr/>
        </p:nvPicPr>
        <p:blipFill>
          <a:blip r:embed="rId2"/>
          <a:stretch>
            <a:fillRect/>
          </a:stretch>
        </p:blipFill>
        <p:spPr>
          <a:xfrm>
            <a:off x="2017708" y="1944093"/>
            <a:ext cx="7459749" cy="4472608"/>
          </a:xfrm>
          <a:prstGeom prst="rect">
            <a:avLst/>
          </a:prstGeom>
        </p:spPr>
      </p:pic>
      <p:sp>
        <p:nvSpPr>
          <p:cNvPr id="4" name="TextBox 3">
            <a:extLst>
              <a:ext uri="{FF2B5EF4-FFF2-40B4-BE49-F238E27FC236}">
                <a16:creationId xmlns:a16="http://schemas.microsoft.com/office/drawing/2014/main" id="{F7745D3C-98D3-419F-BC9E-81EEA5209ECE}"/>
              </a:ext>
            </a:extLst>
          </p:cNvPr>
          <p:cNvSpPr txBox="1"/>
          <p:nvPr/>
        </p:nvSpPr>
        <p:spPr>
          <a:xfrm>
            <a:off x="9835763" y="683812"/>
            <a:ext cx="2356237" cy="2308324"/>
          </a:xfrm>
          <a:prstGeom prst="rect">
            <a:avLst/>
          </a:prstGeom>
          <a:noFill/>
        </p:spPr>
        <p:txBody>
          <a:bodyPr wrap="square" rtlCol="0">
            <a:spAutoFit/>
          </a:bodyPr>
          <a:lstStyle/>
          <a:p>
            <a:r>
              <a:rPr lang="en-US"/>
              <a:t>Method:</a:t>
            </a:r>
          </a:p>
          <a:p>
            <a:pPr marL="285750" indent="-285750">
              <a:buFont typeface="Arial" panose="020B0604020202020204" pitchFamily="34" charset="0"/>
              <a:buChar char="•"/>
            </a:pPr>
            <a:r>
              <a:rPr lang="en-US"/>
              <a:t>50 TPC-DS queries</a:t>
            </a:r>
          </a:p>
          <a:p>
            <a:pPr marL="285750" indent="-285750">
              <a:buFont typeface="Arial" panose="020B0604020202020204" pitchFamily="34" charset="0"/>
              <a:buChar char="•"/>
            </a:pPr>
            <a:r>
              <a:rPr lang="en-US"/>
              <a:t>1 TB dataset</a:t>
            </a:r>
          </a:p>
          <a:p>
            <a:pPr marL="285750" indent="-285750">
              <a:buFont typeface="Arial" panose="020B0604020202020204" pitchFamily="34" charset="0"/>
              <a:buChar char="•"/>
            </a:pPr>
            <a:r>
              <a:rPr lang="en-US"/>
              <a:t>Tables in </a:t>
            </a:r>
            <a:r>
              <a:rPr lang="en-US" i="1"/>
              <a:t>tuned </a:t>
            </a:r>
            <a:r>
              <a:rPr lang="en-US"/>
              <a:t>layout</a:t>
            </a:r>
          </a:p>
          <a:p>
            <a:pPr marL="285750" indent="-285750">
              <a:buFont typeface="Arial" panose="020B0604020202020204" pitchFamily="34" charset="0"/>
              <a:buChar char="•"/>
            </a:pPr>
            <a:r>
              <a:rPr lang="en-US"/>
              <a:t>X axes is relative to production baseline</a:t>
            </a:r>
          </a:p>
          <a:p>
            <a:pPr marL="285750" indent="-285750">
              <a:buFont typeface="Arial" panose="020B0604020202020204" pitchFamily="34" charset="0"/>
              <a:buChar char="•"/>
            </a:pPr>
            <a:r>
              <a:rPr lang="en-US"/>
              <a:t>diPs use range-sets</a:t>
            </a:r>
          </a:p>
        </p:txBody>
      </p:sp>
      <p:sp>
        <p:nvSpPr>
          <p:cNvPr id="6" name="Slide Number Placeholder 5">
            <a:extLst>
              <a:ext uri="{FF2B5EF4-FFF2-40B4-BE49-F238E27FC236}">
                <a16:creationId xmlns:a16="http://schemas.microsoft.com/office/drawing/2014/main" id="{7D3A0B1F-F540-409F-B78A-FCADA6EF6D04}"/>
              </a:ext>
            </a:extLst>
          </p:cNvPr>
          <p:cNvSpPr>
            <a:spLocks noGrp="1"/>
          </p:cNvSpPr>
          <p:nvPr>
            <p:ph type="sldNum" sz="quarter" idx="12"/>
          </p:nvPr>
        </p:nvSpPr>
        <p:spPr/>
        <p:txBody>
          <a:bodyPr/>
          <a:lstStyle/>
          <a:p>
            <a:fld id="{EEC9366E-023C-4CFB-B1D7-201B963321B0}" type="slidenum">
              <a:rPr lang="en-US" smtClean="0"/>
              <a:t>24</a:t>
            </a:fld>
            <a:endParaRPr lang="en-US"/>
          </a:p>
        </p:txBody>
      </p:sp>
    </p:spTree>
    <p:extLst>
      <p:ext uri="{BB962C8B-B14F-4D97-AF65-F5344CB8AC3E}">
        <p14:creationId xmlns:p14="http://schemas.microsoft.com/office/powerpoint/2010/main" val="10639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BE7A2-6DE5-4379-BF3B-E555E906396C}"/>
              </a:ext>
            </a:extLst>
          </p:cNvPr>
          <p:cNvSpPr>
            <a:spLocks noGrp="1"/>
          </p:cNvSpPr>
          <p:nvPr>
            <p:ph type="title"/>
          </p:nvPr>
        </p:nvSpPr>
        <p:spPr/>
        <p:txBody>
          <a:bodyPr/>
          <a:lstStyle/>
          <a:p>
            <a:r>
              <a:rPr lang="en-US"/>
              <a:t>TPC-H queries in SCOPE clusters</a:t>
            </a:r>
          </a:p>
        </p:txBody>
      </p:sp>
      <p:pic>
        <p:nvPicPr>
          <p:cNvPr id="3" name="Picture 2">
            <a:extLst>
              <a:ext uri="{FF2B5EF4-FFF2-40B4-BE49-F238E27FC236}">
                <a16:creationId xmlns:a16="http://schemas.microsoft.com/office/drawing/2014/main" id="{614B85A1-5AE6-4FF5-B13B-1504CBCC5F86}"/>
              </a:ext>
            </a:extLst>
          </p:cNvPr>
          <p:cNvPicPr>
            <a:picLocks noChangeAspect="1"/>
          </p:cNvPicPr>
          <p:nvPr/>
        </p:nvPicPr>
        <p:blipFill>
          <a:blip r:embed="rId2"/>
          <a:stretch>
            <a:fillRect/>
          </a:stretch>
        </p:blipFill>
        <p:spPr>
          <a:xfrm>
            <a:off x="2310063" y="2302031"/>
            <a:ext cx="7085746" cy="4243148"/>
          </a:xfrm>
          <a:prstGeom prst="rect">
            <a:avLst/>
          </a:prstGeom>
        </p:spPr>
      </p:pic>
      <p:sp>
        <p:nvSpPr>
          <p:cNvPr id="4" name="TextBox 3">
            <a:extLst>
              <a:ext uri="{FF2B5EF4-FFF2-40B4-BE49-F238E27FC236}">
                <a16:creationId xmlns:a16="http://schemas.microsoft.com/office/drawing/2014/main" id="{BED1CE42-10D8-45F6-8574-2A9B005D3DC6}"/>
              </a:ext>
            </a:extLst>
          </p:cNvPr>
          <p:cNvSpPr txBox="1"/>
          <p:nvPr/>
        </p:nvSpPr>
        <p:spPr>
          <a:xfrm>
            <a:off x="9835763" y="683812"/>
            <a:ext cx="2356237" cy="2585323"/>
          </a:xfrm>
          <a:prstGeom prst="rect">
            <a:avLst/>
          </a:prstGeom>
          <a:noFill/>
        </p:spPr>
        <p:txBody>
          <a:bodyPr wrap="square" rtlCol="0">
            <a:spAutoFit/>
          </a:bodyPr>
          <a:lstStyle/>
          <a:p>
            <a:r>
              <a:rPr lang="en-US"/>
              <a:t>Method:</a:t>
            </a:r>
          </a:p>
          <a:p>
            <a:pPr marL="285750" indent="-285750">
              <a:buFont typeface="Arial" panose="020B0604020202020204" pitchFamily="34" charset="0"/>
              <a:buChar char="•"/>
            </a:pPr>
            <a:r>
              <a:rPr lang="en-US"/>
              <a:t>22 TPC-H queries</a:t>
            </a:r>
          </a:p>
          <a:p>
            <a:pPr marL="285750" indent="-285750">
              <a:buFont typeface="Arial" panose="020B0604020202020204" pitchFamily="34" charset="0"/>
              <a:buChar char="•"/>
            </a:pPr>
            <a:r>
              <a:rPr lang="en-US"/>
              <a:t>100 GB dataset</a:t>
            </a:r>
          </a:p>
          <a:p>
            <a:pPr marL="285750" indent="-285750">
              <a:buFont typeface="Arial" panose="020B0604020202020204" pitchFamily="34" charset="0"/>
              <a:buChar char="•"/>
            </a:pPr>
            <a:r>
              <a:rPr lang="en-US"/>
              <a:t>Skewed datagen</a:t>
            </a:r>
          </a:p>
          <a:p>
            <a:pPr marL="285750" indent="-285750">
              <a:buFont typeface="Arial" panose="020B0604020202020204" pitchFamily="34" charset="0"/>
              <a:buChar char="•"/>
            </a:pPr>
            <a:r>
              <a:rPr lang="en-US"/>
              <a:t>Tables in </a:t>
            </a:r>
            <a:r>
              <a:rPr lang="en-US" i="1"/>
              <a:t>tuned </a:t>
            </a:r>
            <a:r>
              <a:rPr lang="en-US"/>
              <a:t>layout</a:t>
            </a:r>
          </a:p>
          <a:p>
            <a:pPr marL="285750" indent="-285750">
              <a:buFont typeface="Arial" panose="020B0604020202020204" pitchFamily="34" charset="0"/>
              <a:buChar char="•"/>
            </a:pPr>
            <a:r>
              <a:rPr lang="en-US"/>
              <a:t>X axes is relative to production baseline</a:t>
            </a:r>
          </a:p>
          <a:p>
            <a:pPr marL="285750" indent="-285750">
              <a:buFont typeface="Arial" panose="020B0604020202020204" pitchFamily="34" charset="0"/>
              <a:buChar char="•"/>
            </a:pPr>
            <a:r>
              <a:rPr lang="en-US"/>
              <a:t>diPs use range-sets</a:t>
            </a:r>
          </a:p>
        </p:txBody>
      </p:sp>
      <p:sp>
        <p:nvSpPr>
          <p:cNvPr id="6" name="Slide Number Placeholder 5">
            <a:extLst>
              <a:ext uri="{FF2B5EF4-FFF2-40B4-BE49-F238E27FC236}">
                <a16:creationId xmlns:a16="http://schemas.microsoft.com/office/drawing/2014/main" id="{8EC1BDFB-ACA5-414C-A240-7FC0D17995E8}"/>
              </a:ext>
            </a:extLst>
          </p:cNvPr>
          <p:cNvSpPr>
            <a:spLocks noGrp="1"/>
          </p:cNvSpPr>
          <p:nvPr>
            <p:ph type="sldNum" sz="quarter" idx="12"/>
          </p:nvPr>
        </p:nvSpPr>
        <p:spPr/>
        <p:txBody>
          <a:bodyPr/>
          <a:lstStyle/>
          <a:p>
            <a:fld id="{EEC9366E-023C-4CFB-B1D7-201B963321B0}" type="slidenum">
              <a:rPr lang="en-US" smtClean="0"/>
              <a:t>25</a:t>
            </a:fld>
            <a:endParaRPr lang="en-US"/>
          </a:p>
        </p:txBody>
      </p:sp>
    </p:spTree>
    <p:extLst>
      <p:ext uri="{BB962C8B-B14F-4D97-AF65-F5344CB8AC3E}">
        <p14:creationId xmlns:p14="http://schemas.microsoft.com/office/powerpoint/2010/main" val="1273464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7B7B7-B6A5-4F51-8BDB-2834DD28BEDD}"/>
              </a:ext>
            </a:extLst>
          </p:cNvPr>
          <p:cNvSpPr>
            <a:spLocks noGrp="1"/>
          </p:cNvSpPr>
          <p:nvPr>
            <p:ph type="title"/>
          </p:nvPr>
        </p:nvSpPr>
        <p:spPr/>
        <p:txBody>
          <a:bodyPr/>
          <a:lstStyle/>
          <a:p>
            <a:r>
              <a:rPr lang="en-US"/>
              <a:t>TPC-H queries on SQL server</a:t>
            </a:r>
          </a:p>
        </p:txBody>
      </p:sp>
      <p:pic>
        <p:nvPicPr>
          <p:cNvPr id="3" name="Picture 2">
            <a:extLst>
              <a:ext uri="{FF2B5EF4-FFF2-40B4-BE49-F238E27FC236}">
                <a16:creationId xmlns:a16="http://schemas.microsoft.com/office/drawing/2014/main" id="{3CFC2127-ED0F-494C-BCC3-D78DA490FC7E}"/>
              </a:ext>
            </a:extLst>
          </p:cNvPr>
          <p:cNvPicPr>
            <a:picLocks noChangeAspect="1"/>
          </p:cNvPicPr>
          <p:nvPr/>
        </p:nvPicPr>
        <p:blipFill>
          <a:blip r:embed="rId2"/>
          <a:stretch>
            <a:fillRect/>
          </a:stretch>
        </p:blipFill>
        <p:spPr>
          <a:xfrm>
            <a:off x="1844702" y="2076970"/>
            <a:ext cx="7494479" cy="4546466"/>
          </a:xfrm>
          <a:prstGeom prst="rect">
            <a:avLst/>
          </a:prstGeom>
        </p:spPr>
      </p:pic>
      <p:sp>
        <p:nvSpPr>
          <p:cNvPr id="4" name="TextBox 3">
            <a:extLst>
              <a:ext uri="{FF2B5EF4-FFF2-40B4-BE49-F238E27FC236}">
                <a16:creationId xmlns:a16="http://schemas.microsoft.com/office/drawing/2014/main" id="{24545119-E4AD-4EF2-8DF5-B4BFEACD74A6}"/>
              </a:ext>
            </a:extLst>
          </p:cNvPr>
          <p:cNvSpPr txBox="1"/>
          <p:nvPr/>
        </p:nvSpPr>
        <p:spPr>
          <a:xfrm>
            <a:off x="9835763" y="683812"/>
            <a:ext cx="2356237" cy="2862322"/>
          </a:xfrm>
          <a:prstGeom prst="rect">
            <a:avLst/>
          </a:prstGeom>
          <a:noFill/>
        </p:spPr>
        <p:txBody>
          <a:bodyPr wrap="square" rtlCol="0">
            <a:spAutoFit/>
          </a:bodyPr>
          <a:lstStyle/>
          <a:p>
            <a:r>
              <a:rPr lang="en-US"/>
              <a:t>Method:</a:t>
            </a:r>
          </a:p>
          <a:p>
            <a:pPr marL="285750" indent="-285750">
              <a:buFont typeface="Arial" panose="020B0604020202020204" pitchFamily="34" charset="0"/>
              <a:buChar char="•"/>
            </a:pPr>
            <a:r>
              <a:rPr lang="en-US"/>
              <a:t>As previous, except on SQL server 2016</a:t>
            </a:r>
          </a:p>
          <a:p>
            <a:pPr marL="285750" indent="-285750">
              <a:buFont typeface="Arial" panose="020B0604020202020204" pitchFamily="34" charset="0"/>
              <a:buChar char="•"/>
            </a:pPr>
            <a:r>
              <a:rPr lang="en-US"/>
              <a:t>Column store</a:t>
            </a:r>
          </a:p>
          <a:p>
            <a:pPr marL="285750" indent="-285750">
              <a:buFont typeface="Arial" panose="020B0604020202020204" pitchFamily="34" charset="0"/>
              <a:buChar char="•"/>
            </a:pPr>
            <a:r>
              <a:rPr lang="en-US"/>
              <a:t>“simple loading”</a:t>
            </a:r>
          </a:p>
          <a:p>
            <a:pPr marL="285750" indent="-285750">
              <a:buFont typeface="Arial" panose="020B0604020202020204" pitchFamily="34" charset="0"/>
              <a:buChar char="•"/>
            </a:pPr>
            <a:r>
              <a:rPr lang="en-US"/>
              <a:t>Queries repeat 5x</a:t>
            </a:r>
          </a:p>
          <a:p>
            <a:pPr marL="285750" indent="-285750">
              <a:buFont typeface="Arial" panose="020B0604020202020204" pitchFamily="34" charset="0"/>
              <a:buChar char="•"/>
            </a:pPr>
            <a:r>
              <a:rPr lang="en-US"/>
              <a:t>Flushes b/w execs</a:t>
            </a:r>
          </a:p>
          <a:p>
            <a:pPr marL="285750" indent="-285750">
              <a:buFont typeface="Arial" panose="020B0604020202020204" pitchFamily="34" charset="0"/>
              <a:buChar char="•"/>
            </a:pPr>
            <a:endParaRPr lang="en-US"/>
          </a:p>
          <a:p>
            <a:r>
              <a:rPr lang="en-US"/>
              <a:t>[using partitions or </a:t>
            </a:r>
            <a:r>
              <a:rPr lang="en-US" err="1"/>
              <a:t>rowstores</a:t>
            </a:r>
            <a:r>
              <a:rPr lang="en-US"/>
              <a:t> was slower]</a:t>
            </a:r>
          </a:p>
        </p:txBody>
      </p:sp>
      <p:sp>
        <p:nvSpPr>
          <p:cNvPr id="6" name="Slide Number Placeholder 5">
            <a:extLst>
              <a:ext uri="{FF2B5EF4-FFF2-40B4-BE49-F238E27FC236}">
                <a16:creationId xmlns:a16="http://schemas.microsoft.com/office/drawing/2014/main" id="{0CFD4361-76FF-49B7-A9E7-8A9E1B99F709}"/>
              </a:ext>
            </a:extLst>
          </p:cNvPr>
          <p:cNvSpPr>
            <a:spLocks noGrp="1"/>
          </p:cNvSpPr>
          <p:nvPr>
            <p:ph type="sldNum" sz="quarter" idx="12"/>
          </p:nvPr>
        </p:nvSpPr>
        <p:spPr/>
        <p:txBody>
          <a:bodyPr/>
          <a:lstStyle/>
          <a:p>
            <a:fld id="{EEC9366E-023C-4CFB-B1D7-201B963321B0}" type="slidenum">
              <a:rPr lang="en-US" smtClean="0"/>
              <a:t>26</a:t>
            </a:fld>
            <a:endParaRPr lang="en-US"/>
          </a:p>
        </p:txBody>
      </p:sp>
    </p:spTree>
    <p:extLst>
      <p:ext uri="{BB962C8B-B14F-4D97-AF65-F5344CB8AC3E}">
        <p14:creationId xmlns:p14="http://schemas.microsoft.com/office/powerpoint/2010/main" val="22428276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A86A-ED52-48A6-B96A-CD45BFCB1E18}"/>
              </a:ext>
            </a:extLst>
          </p:cNvPr>
          <p:cNvSpPr>
            <a:spLocks noGrp="1"/>
          </p:cNvSpPr>
          <p:nvPr>
            <p:ph type="title"/>
          </p:nvPr>
        </p:nvSpPr>
        <p:spPr/>
        <p:txBody>
          <a:bodyPr/>
          <a:lstStyle/>
          <a:p>
            <a:r>
              <a:rPr lang="en-US"/>
              <a:t>vs. Denorm View and adaptive layout</a:t>
            </a:r>
          </a:p>
        </p:txBody>
      </p:sp>
      <p:pic>
        <p:nvPicPr>
          <p:cNvPr id="3" name="Picture 2">
            <a:extLst>
              <a:ext uri="{FF2B5EF4-FFF2-40B4-BE49-F238E27FC236}">
                <a16:creationId xmlns:a16="http://schemas.microsoft.com/office/drawing/2014/main" id="{6F097E98-B6EB-4E74-A2BC-D9E142585AA1}"/>
              </a:ext>
            </a:extLst>
          </p:cNvPr>
          <p:cNvPicPr>
            <a:picLocks noChangeAspect="1"/>
          </p:cNvPicPr>
          <p:nvPr/>
        </p:nvPicPr>
        <p:blipFill>
          <a:blip r:embed="rId2"/>
          <a:stretch>
            <a:fillRect/>
          </a:stretch>
        </p:blipFill>
        <p:spPr>
          <a:xfrm>
            <a:off x="1168841" y="1893659"/>
            <a:ext cx="9023405" cy="4560954"/>
          </a:xfrm>
          <a:prstGeom prst="rect">
            <a:avLst/>
          </a:prstGeom>
        </p:spPr>
      </p:pic>
      <p:sp>
        <p:nvSpPr>
          <p:cNvPr id="4" name="TextBox 3">
            <a:extLst>
              <a:ext uri="{FF2B5EF4-FFF2-40B4-BE49-F238E27FC236}">
                <a16:creationId xmlns:a16="http://schemas.microsoft.com/office/drawing/2014/main" id="{BC9D13A6-B030-4DD2-9257-5C6E6D6540D0}"/>
              </a:ext>
            </a:extLst>
          </p:cNvPr>
          <p:cNvSpPr txBox="1"/>
          <p:nvPr/>
        </p:nvSpPr>
        <p:spPr>
          <a:xfrm>
            <a:off x="9533615" y="683812"/>
            <a:ext cx="2658386" cy="1200329"/>
          </a:xfrm>
          <a:prstGeom prst="rect">
            <a:avLst/>
          </a:prstGeom>
          <a:noFill/>
        </p:spPr>
        <p:txBody>
          <a:bodyPr wrap="square" rtlCol="0">
            <a:spAutoFit/>
          </a:bodyPr>
          <a:lstStyle/>
          <a:p>
            <a:r>
              <a:rPr lang="en-US"/>
              <a:t>Method:</a:t>
            </a:r>
          </a:p>
          <a:p>
            <a:pPr marL="285750" indent="-285750">
              <a:buFont typeface="Arial" panose="020B0604020202020204" pitchFamily="34" charset="0"/>
              <a:buChar char="•"/>
            </a:pPr>
            <a:r>
              <a:rPr lang="en-US"/>
              <a:t>Denorm is a single table </a:t>
            </a:r>
            <a:r>
              <a:rPr lang="en-US" err="1"/>
              <a:t>colstore</a:t>
            </a:r>
            <a:endParaRPr lang="en-US"/>
          </a:p>
          <a:p>
            <a:pPr marL="285750" indent="-285750">
              <a:buFont typeface="Arial" panose="020B0604020202020204" pitchFamily="34" charset="0"/>
              <a:buChar char="•"/>
            </a:pPr>
            <a:r>
              <a:rPr lang="en-US"/>
              <a:t>Zipf 1</a:t>
            </a:r>
          </a:p>
        </p:txBody>
      </p:sp>
      <p:sp>
        <p:nvSpPr>
          <p:cNvPr id="6" name="Slide Number Placeholder 5">
            <a:extLst>
              <a:ext uri="{FF2B5EF4-FFF2-40B4-BE49-F238E27FC236}">
                <a16:creationId xmlns:a16="http://schemas.microsoft.com/office/drawing/2014/main" id="{B4796D18-B0F6-4FB4-9337-340C9369E4C4}"/>
              </a:ext>
            </a:extLst>
          </p:cNvPr>
          <p:cNvSpPr>
            <a:spLocks noGrp="1"/>
          </p:cNvSpPr>
          <p:nvPr>
            <p:ph type="sldNum" sz="quarter" idx="12"/>
          </p:nvPr>
        </p:nvSpPr>
        <p:spPr/>
        <p:txBody>
          <a:bodyPr/>
          <a:lstStyle/>
          <a:p>
            <a:fld id="{EEC9366E-023C-4CFB-B1D7-201B963321B0}" type="slidenum">
              <a:rPr lang="en-US" smtClean="0"/>
              <a:t>27</a:t>
            </a:fld>
            <a:endParaRPr lang="en-US"/>
          </a:p>
        </p:txBody>
      </p:sp>
    </p:spTree>
    <p:extLst>
      <p:ext uri="{BB962C8B-B14F-4D97-AF65-F5344CB8AC3E}">
        <p14:creationId xmlns:p14="http://schemas.microsoft.com/office/powerpoint/2010/main" val="2351841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0A0DD-2AD2-41E9-849B-16F32FFBEA5D}"/>
              </a:ext>
            </a:extLst>
          </p:cNvPr>
          <p:cNvSpPr>
            <a:spLocks noGrp="1"/>
          </p:cNvSpPr>
          <p:nvPr>
            <p:ph type="title"/>
          </p:nvPr>
        </p:nvSpPr>
        <p:spPr/>
        <p:txBody>
          <a:bodyPr/>
          <a:lstStyle/>
          <a:p>
            <a:r>
              <a:rPr lang="en-US"/>
              <a:t>When using different statistics; </a:t>
            </a:r>
            <a:br>
              <a:rPr lang="en-US"/>
            </a:br>
            <a:r>
              <a:rPr lang="en-US"/>
              <a:t>also, per-query breakdown</a:t>
            </a:r>
          </a:p>
        </p:txBody>
      </p:sp>
      <p:pic>
        <p:nvPicPr>
          <p:cNvPr id="3" name="Picture 2">
            <a:extLst>
              <a:ext uri="{FF2B5EF4-FFF2-40B4-BE49-F238E27FC236}">
                <a16:creationId xmlns:a16="http://schemas.microsoft.com/office/drawing/2014/main" id="{D75D8B5B-399E-4ABE-B808-23A107D6E76F}"/>
              </a:ext>
            </a:extLst>
          </p:cNvPr>
          <p:cNvPicPr>
            <a:picLocks noChangeAspect="1"/>
          </p:cNvPicPr>
          <p:nvPr/>
        </p:nvPicPr>
        <p:blipFill>
          <a:blip r:embed="rId2"/>
          <a:stretch>
            <a:fillRect/>
          </a:stretch>
        </p:blipFill>
        <p:spPr>
          <a:xfrm>
            <a:off x="0" y="2177193"/>
            <a:ext cx="12192000" cy="2503614"/>
          </a:xfrm>
          <a:prstGeom prst="rect">
            <a:avLst/>
          </a:prstGeom>
        </p:spPr>
      </p:pic>
      <p:sp>
        <p:nvSpPr>
          <p:cNvPr id="5" name="Slide Number Placeholder 4">
            <a:extLst>
              <a:ext uri="{FF2B5EF4-FFF2-40B4-BE49-F238E27FC236}">
                <a16:creationId xmlns:a16="http://schemas.microsoft.com/office/drawing/2014/main" id="{63EA1748-7FD6-4ABF-8ACF-17B73721DF9E}"/>
              </a:ext>
            </a:extLst>
          </p:cNvPr>
          <p:cNvSpPr>
            <a:spLocks noGrp="1"/>
          </p:cNvSpPr>
          <p:nvPr>
            <p:ph type="sldNum" sz="quarter" idx="12"/>
          </p:nvPr>
        </p:nvSpPr>
        <p:spPr/>
        <p:txBody>
          <a:bodyPr/>
          <a:lstStyle/>
          <a:p>
            <a:fld id="{EEC9366E-023C-4CFB-B1D7-201B963321B0}" type="slidenum">
              <a:rPr lang="en-US" smtClean="0"/>
              <a:t>28</a:t>
            </a:fld>
            <a:endParaRPr lang="en-US"/>
          </a:p>
        </p:txBody>
      </p:sp>
    </p:spTree>
    <p:extLst>
      <p:ext uri="{BB962C8B-B14F-4D97-AF65-F5344CB8AC3E}">
        <p14:creationId xmlns:p14="http://schemas.microsoft.com/office/powerpoint/2010/main" val="411384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76C8-6E22-4A0E-96E1-DE31134D826D}"/>
              </a:ext>
            </a:extLst>
          </p:cNvPr>
          <p:cNvSpPr>
            <a:spLocks noGrp="1"/>
          </p:cNvSpPr>
          <p:nvPr>
            <p:ph type="title"/>
          </p:nvPr>
        </p:nvSpPr>
        <p:spPr/>
        <p:txBody>
          <a:bodyPr/>
          <a:lstStyle/>
          <a:p>
            <a:r>
              <a:rPr lang="en-US"/>
              <a:t>diPs vs. join indexes; on SQL server</a:t>
            </a:r>
          </a:p>
        </p:txBody>
      </p:sp>
      <p:pic>
        <p:nvPicPr>
          <p:cNvPr id="3" name="Picture 2">
            <a:extLst>
              <a:ext uri="{FF2B5EF4-FFF2-40B4-BE49-F238E27FC236}">
                <a16:creationId xmlns:a16="http://schemas.microsoft.com/office/drawing/2014/main" id="{80EBD66D-2D06-4D6A-91D2-64E05D5AFE38}"/>
              </a:ext>
            </a:extLst>
          </p:cNvPr>
          <p:cNvPicPr>
            <a:picLocks noChangeAspect="1"/>
          </p:cNvPicPr>
          <p:nvPr/>
        </p:nvPicPr>
        <p:blipFill>
          <a:blip r:embed="rId2"/>
          <a:stretch>
            <a:fillRect/>
          </a:stretch>
        </p:blipFill>
        <p:spPr>
          <a:xfrm>
            <a:off x="695739" y="1994600"/>
            <a:ext cx="8908111" cy="4442615"/>
          </a:xfrm>
          <a:prstGeom prst="rect">
            <a:avLst/>
          </a:prstGeom>
        </p:spPr>
      </p:pic>
      <p:sp>
        <p:nvSpPr>
          <p:cNvPr id="4" name="TextBox 3">
            <a:extLst>
              <a:ext uri="{FF2B5EF4-FFF2-40B4-BE49-F238E27FC236}">
                <a16:creationId xmlns:a16="http://schemas.microsoft.com/office/drawing/2014/main" id="{2F4EF1CD-99FD-4932-AE92-A17FE4208285}"/>
              </a:ext>
            </a:extLst>
          </p:cNvPr>
          <p:cNvSpPr txBox="1"/>
          <p:nvPr/>
        </p:nvSpPr>
        <p:spPr>
          <a:xfrm>
            <a:off x="9533615" y="683812"/>
            <a:ext cx="2658386" cy="1754326"/>
          </a:xfrm>
          <a:prstGeom prst="rect">
            <a:avLst/>
          </a:prstGeom>
          <a:noFill/>
        </p:spPr>
        <p:txBody>
          <a:bodyPr wrap="square" rtlCol="0">
            <a:spAutoFit/>
          </a:bodyPr>
          <a:lstStyle/>
          <a:p>
            <a:r>
              <a:rPr lang="en-US"/>
              <a:t>Method:</a:t>
            </a:r>
          </a:p>
          <a:p>
            <a:pPr marL="285750" indent="-285750">
              <a:buFont typeface="Arial" panose="020B0604020202020204" pitchFamily="34" charset="0"/>
              <a:buChar char="•"/>
            </a:pPr>
            <a:r>
              <a:rPr lang="en-US"/>
              <a:t>Row store</a:t>
            </a:r>
          </a:p>
          <a:p>
            <a:pPr marL="285750" indent="-285750">
              <a:buFont typeface="Arial" panose="020B0604020202020204" pitchFamily="34" charset="0"/>
              <a:buChar char="•"/>
            </a:pPr>
            <a:r>
              <a:rPr lang="en-US"/>
              <a:t>Index on key; l on </a:t>
            </a:r>
            <a:r>
              <a:rPr lang="en-US" err="1"/>
              <a:t>l_ok</a:t>
            </a:r>
            <a:r>
              <a:rPr lang="en-US"/>
              <a:t> and ps on </a:t>
            </a:r>
            <a:r>
              <a:rPr lang="en-US" err="1"/>
              <a:t>ps_sk</a:t>
            </a:r>
            <a:endParaRPr lang="en-US"/>
          </a:p>
          <a:p>
            <a:pPr marL="285750" indent="-285750">
              <a:buFont typeface="Arial" panose="020B0604020202020204" pitchFamily="34" charset="0"/>
              <a:buChar char="•"/>
            </a:pPr>
            <a:r>
              <a:rPr lang="en-US"/>
              <a:t>Baseline = </a:t>
            </a:r>
            <a:r>
              <a:rPr lang="en-US" err="1"/>
              <a:t>rowstore</a:t>
            </a:r>
            <a:r>
              <a:rPr lang="en-US"/>
              <a:t> with no indexes</a:t>
            </a:r>
          </a:p>
        </p:txBody>
      </p:sp>
    </p:spTree>
    <p:extLst>
      <p:ext uri="{BB962C8B-B14F-4D97-AF65-F5344CB8AC3E}">
        <p14:creationId xmlns:p14="http://schemas.microsoft.com/office/powerpoint/2010/main" val="794134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D657D7E-12AD-4119-A31D-859BD7F3E8DF}"/>
              </a:ext>
            </a:extLst>
          </p:cNvPr>
          <p:cNvSpPr/>
          <p:nvPr/>
        </p:nvSpPr>
        <p:spPr>
          <a:xfrm>
            <a:off x="0" y="4289702"/>
            <a:ext cx="12191999" cy="25682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a:extLst>
              <a:ext uri="{FF2B5EF4-FFF2-40B4-BE49-F238E27FC236}">
                <a16:creationId xmlns:a16="http://schemas.microsoft.com/office/drawing/2014/main" id="{7CC35C82-43E2-4BD7-9375-FCE5285B48A3}"/>
              </a:ext>
            </a:extLst>
          </p:cNvPr>
          <p:cNvSpPr txBox="1"/>
          <p:nvPr/>
        </p:nvSpPr>
        <p:spPr>
          <a:xfrm>
            <a:off x="871989" y="1962589"/>
            <a:ext cx="3613490" cy="1200329"/>
          </a:xfrm>
          <a:prstGeom prst="rect">
            <a:avLst/>
          </a:prstGeom>
          <a:noFill/>
        </p:spPr>
        <p:txBody>
          <a:bodyPr wrap="none" rtlCol="0">
            <a:spAutoFit/>
          </a:bodyPr>
          <a:lstStyle/>
          <a:p>
            <a:r>
              <a:rPr lang="en-US" sz="2400" b="1">
                <a:latin typeface="Georgia" panose="02040502050405020303" pitchFamily="18" charset="0"/>
              </a:rPr>
              <a:t>SELECT</a:t>
            </a:r>
            <a:r>
              <a:rPr lang="en-US" sz="2400">
                <a:latin typeface="Georgia" panose="02040502050405020303" pitchFamily="18" charset="0"/>
              </a:rPr>
              <a:t>    * </a:t>
            </a:r>
          </a:p>
          <a:p>
            <a:r>
              <a:rPr lang="en-US" sz="2400" b="1">
                <a:latin typeface="Georgia" panose="02040502050405020303" pitchFamily="18" charset="0"/>
              </a:rPr>
              <a:t>FROM</a:t>
            </a:r>
            <a:r>
              <a:rPr lang="en-US" sz="2400">
                <a:latin typeface="Georgia" panose="02040502050405020303" pitchFamily="18" charset="0"/>
              </a:rPr>
              <a:t>       </a:t>
            </a:r>
            <a:r>
              <a:rPr lang="en-US" sz="2400">
                <a:solidFill>
                  <a:schemeClr val="accent2">
                    <a:lumMod val="75000"/>
                  </a:schemeClr>
                </a:solidFill>
                <a:latin typeface="Georgia" panose="02040502050405020303" pitchFamily="18" charset="0"/>
              </a:rPr>
              <a:t>dates</a:t>
            </a:r>
            <a:endParaRPr lang="en-US" sz="2400">
              <a:latin typeface="Georgia" panose="02040502050405020303" pitchFamily="18" charset="0"/>
            </a:endParaRPr>
          </a:p>
          <a:p>
            <a:r>
              <a:rPr lang="en-US" sz="2400" b="1">
                <a:latin typeface="Georgia" panose="02040502050405020303" pitchFamily="18" charset="0"/>
              </a:rPr>
              <a:t>WHERE</a:t>
            </a:r>
            <a:r>
              <a:rPr lang="en-US" sz="2400">
                <a:latin typeface="Georgia" panose="02040502050405020303" pitchFamily="18" charset="0"/>
              </a:rPr>
              <a:t>   </a:t>
            </a:r>
            <a:r>
              <a:rPr lang="en-US" sz="2400">
                <a:solidFill>
                  <a:schemeClr val="accent2">
                    <a:lumMod val="75000"/>
                  </a:schemeClr>
                </a:solidFill>
                <a:latin typeface="Georgia" panose="02040502050405020303" pitchFamily="18" charset="0"/>
              </a:rPr>
              <a:t>d_year</a:t>
            </a:r>
            <a:r>
              <a:rPr lang="en-US" sz="2400">
                <a:latin typeface="Georgia" panose="02040502050405020303" pitchFamily="18" charset="0"/>
              </a:rPr>
              <a:t>=2000</a:t>
            </a:r>
          </a:p>
        </p:txBody>
      </p:sp>
      <p:sp>
        <p:nvSpPr>
          <p:cNvPr id="98" name="Title 97">
            <a:extLst>
              <a:ext uri="{FF2B5EF4-FFF2-40B4-BE49-F238E27FC236}">
                <a16:creationId xmlns:a16="http://schemas.microsoft.com/office/drawing/2014/main" id="{12224C81-43AD-4034-97C1-B18A9AA74928}"/>
              </a:ext>
            </a:extLst>
          </p:cNvPr>
          <p:cNvSpPr>
            <a:spLocks noGrp="1"/>
          </p:cNvSpPr>
          <p:nvPr>
            <p:ph type="title"/>
          </p:nvPr>
        </p:nvSpPr>
        <p:spPr>
          <a:xfrm>
            <a:off x="1319463" y="212725"/>
            <a:ext cx="8681208" cy="1325563"/>
          </a:xfrm>
        </p:spPr>
        <p:txBody>
          <a:bodyPr>
            <a:normAutofit/>
          </a:bodyPr>
          <a:lstStyle/>
          <a:p>
            <a:r>
              <a:rPr lang="en-US" sz="3600"/>
              <a:t>But predicates cannot eliminate partitions of joining tables</a:t>
            </a:r>
          </a:p>
        </p:txBody>
      </p:sp>
      <p:sp>
        <p:nvSpPr>
          <p:cNvPr id="99" name="TextBox 98">
            <a:extLst>
              <a:ext uri="{FF2B5EF4-FFF2-40B4-BE49-F238E27FC236}">
                <a16:creationId xmlns:a16="http://schemas.microsoft.com/office/drawing/2014/main" id="{E5C2D8B2-8F2F-4DD1-AFB1-206D3D286000}"/>
              </a:ext>
            </a:extLst>
          </p:cNvPr>
          <p:cNvSpPr txBox="1"/>
          <p:nvPr/>
        </p:nvSpPr>
        <p:spPr>
          <a:xfrm>
            <a:off x="182880" y="345882"/>
            <a:ext cx="1038554" cy="369332"/>
          </a:xfrm>
          <a:prstGeom prst="rect">
            <a:avLst/>
          </a:prstGeom>
          <a:noFill/>
        </p:spPr>
        <p:txBody>
          <a:bodyPr wrap="none" rtlCol="0">
            <a:spAutoFit/>
          </a:bodyPr>
          <a:lstStyle/>
          <a:p>
            <a:r>
              <a:rPr lang="en-US" u="sng"/>
              <a:t>Problem:</a:t>
            </a:r>
          </a:p>
        </p:txBody>
      </p:sp>
      <p:sp>
        <p:nvSpPr>
          <p:cNvPr id="100" name="Rectangle 99">
            <a:extLst>
              <a:ext uri="{FF2B5EF4-FFF2-40B4-BE49-F238E27FC236}">
                <a16:creationId xmlns:a16="http://schemas.microsoft.com/office/drawing/2014/main" id="{D85CD953-B346-4912-998E-67D8A2F6BE9C}"/>
              </a:ext>
            </a:extLst>
          </p:cNvPr>
          <p:cNvSpPr/>
          <p:nvPr/>
        </p:nvSpPr>
        <p:spPr>
          <a:xfrm>
            <a:off x="3402089" y="2344779"/>
            <a:ext cx="7192995" cy="461665"/>
          </a:xfrm>
          <a:prstGeom prst="rect">
            <a:avLst/>
          </a:prstGeom>
        </p:spPr>
        <p:txBody>
          <a:bodyPr wrap="none">
            <a:spAutoFit/>
          </a:bodyPr>
          <a:lstStyle/>
          <a:p>
            <a:r>
              <a:rPr lang="en-US" sz="2400" b="1">
                <a:latin typeface="Georgia" panose="02040502050405020303" pitchFamily="18" charset="0"/>
              </a:rPr>
              <a:t>JOIN</a:t>
            </a:r>
            <a:r>
              <a:rPr lang="en-US" sz="2400">
                <a:latin typeface="Georgia" panose="02040502050405020303" pitchFamily="18" charset="0"/>
              </a:rPr>
              <a:t> </a:t>
            </a:r>
            <a:r>
              <a:rPr lang="en-US" sz="2400">
                <a:solidFill>
                  <a:srgbClr val="FF0000"/>
                </a:solidFill>
                <a:latin typeface="Georgia" panose="02040502050405020303" pitchFamily="18" charset="0"/>
              </a:rPr>
              <a:t>storesales </a:t>
            </a:r>
            <a:r>
              <a:rPr lang="en-US" sz="2400" b="1">
                <a:latin typeface="Georgia" panose="02040502050405020303" pitchFamily="18" charset="0"/>
              </a:rPr>
              <a:t>ON</a:t>
            </a:r>
            <a:r>
              <a:rPr lang="en-US" sz="2400">
                <a:solidFill>
                  <a:schemeClr val="accent2">
                    <a:lumMod val="75000"/>
                  </a:schemeClr>
                </a:solidFill>
                <a:latin typeface="Georgia" panose="02040502050405020303" pitchFamily="18" charset="0"/>
              </a:rPr>
              <a:t> </a:t>
            </a:r>
            <a:r>
              <a:rPr lang="en-US" sz="2400">
                <a:solidFill>
                  <a:srgbClr val="FF0000"/>
                </a:solidFill>
                <a:latin typeface="Georgia" panose="02040502050405020303" pitchFamily="18" charset="0"/>
              </a:rPr>
              <a:t>ss_sold_date_sk</a:t>
            </a:r>
            <a:r>
              <a:rPr lang="en-US" sz="2400">
                <a:latin typeface="Georgia" panose="02040502050405020303" pitchFamily="18" charset="0"/>
              </a:rPr>
              <a:t> = </a:t>
            </a:r>
            <a:r>
              <a:rPr lang="en-US" sz="2400" err="1">
                <a:solidFill>
                  <a:schemeClr val="accent2">
                    <a:lumMod val="75000"/>
                  </a:schemeClr>
                </a:solidFill>
                <a:latin typeface="Georgia" panose="02040502050405020303" pitchFamily="18" charset="0"/>
              </a:rPr>
              <a:t>d_date_sk</a:t>
            </a:r>
            <a:endParaRPr lang="en-US" sz="2400">
              <a:solidFill>
                <a:schemeClr val="accent2">
                  <a:lumMod val="75000"/>
                </a:schemeClr>
              </a:solidFill>
            </a:endParaRPr>
          </a:p>
        </p:txBody>
      </p:sp>
      <p:sp>
        <p:nvSpPr>
          <p:cNvPr id="3" name="Slide Number Placeholder 2">
            <a:extLst>
              <a:ext uri="{FF2B5EF4-FFF2-40B4-BE49-F238E27FC236}">
                <a16:creationId xmlns:a16="http://schemas.microsoft.com/office/drawing/2014/main" id="{68394044-084D-4DCD-8DC1-D37E63A231A9}"/>
              </a:ext>
            </a:extLst>
          </p:cNvPr>
          <p:cNvSpPr>
            <a:spLocks noGrp="1"/>
          </p:cNvSpPr>
          <p:nvPr>
            <p:ph type="sldNum" sz="quarter" idx="12"/>
          </p:nvPr>
        </p:nvSpPr>
        <p:spPr/>
        <p:txBody>
          <a:bodyPr/>
          <a:lstStyle/>
          <a:p>
            <a:fld id="{EEC9366E-023C-4CFB-B1D7-201B963321B0}" type="slidenum">
              <a:rPr lang="en-US" smtClean="0"/>
              <a:t>3</a:t>
            </a:fld>
            <a:endParaRPr lang="en-US"/>
          </a:p>
        </p:txBody>
      </p:sp>
      <p:sp>
        <p:nvSpPr>
          <p:cNvPr id="8" name="TextBox 7">
            <a:extLst>
              <a:ext uri="{FF2B5EF4-FFF2-40B4-BE49-F238E27FC236}">
                <a16:creationId xmlns:a16="http://schemas.microsoft.com/office/drawing/2014/main" id="{0AD3CEA9-448B-42D1-BFEB-E8D430C6C453}"/>
              </a:ext>
            </a:extLst>
          </p:cNvPr>
          <p:cNvSpPr txBox="1"/>
          <p:nvPr/>
        </p:nvSpPr>
        <p:spPr>
          <a:xfrm>
            <a:off x="1049412" y="4487565"/>
            <a:ext cx="9279012" cy="1200329"/>
          </a:xfrm>
          <a:prstGeom prst="rect">
            <a:avLst/>
          </a:prstGeom>
          <a:noFill/>
        </p:spPr>
        <p:txBody>
          <a:bodyPr wrap="square" rtlCol="0">
            <a:spAutoFit/>
          </a:bodyPr>
          <a:lstStyle/>
          <a:p>
            <a:r>
              <a:rPr lang="en-US" sz="2400"/>
              <a:t>Many prior works: while query executes,</a:t>
            </a:r>
          </a:p>
          <a:p>
            <a:r>
              <a:rPr lang="en-US" sz="2400"/>
              <a:t>	build </a:t>
            </a:r>
            <a:r>
              <a:rPr lang="en-US" sz="2400" err="1">
                <a:solidFill>
                  <a:srgbClr val="0000FF"/>
                </a:solidFill>
              </a:rPr>
              <a:t>bitvectors</a:t>
            </a:r>
            <a:r>
              <a:rPr lang="en-US" sz="2400"/>
              <a:t> of join column values on one join input and </a:t>
            </a:r>
          </a:p>
          <a:p>
            <a:r>
              <a:rPr lang="en-US" sz="2400"/>
              <a:t>	process only matching rows from the other input</a:t>
            </a:r>
          </a:p>
        </p:txBody>
      </p:sp>
      <p:sp>
        <p:nvSpPr>
          <p:cNvPr id="9" name="TextBox 8">
            <a:extLst>
              <a:ext uri="{FF2B5EF4-FFF2-40B4-BE49-F238E27FC236}">
                <a16:creationId xmlns:a16="http://schemas.microsoft.com/office/drawing/2014/main" id="{ECDE747E-FB93-40F2-8013-2537FFA6FEA3}"/>
              </a:ext>
            </a:extLst>
          </p:cNvPr>
          <p:cNvSpPr txBox="1"/>
          <p:nvPr/>
        </p:nvSpPr>
        <p:spPr>
          <a:xfrm>
            <a:off x="1049412" y="5894685"/>
            <a:ext cx="7971349" cy="830997"/>
          </a:xfrm>
          <a:prstGeom prst="rect">
            <a:avLst/>
          </a:prstGeom>
          <a:noFill/>
        </p:spPr>
        <p:txBody>
          <a:bodyPr wrap="none" rtlCol="0">
            <a:spAutoFit/>
          </a:bodyPr>
          <a:lstStyle/>
          <a:p>
            <a:r>
              <a:rPr lang="en-US" sz="2400"/>
              <a:t>Our goal: </a:t>
            </a:r>
          </a:p>
          <a:p>
            <a:r>
              <a:rPr lang="en-US" sz="2400"/>
              <a:t>	without seeing any rows, </a:t>
            </a:r>
            <a:r>
              <a:rPr lang="en-US" sz="2400">
                <a:solidFill>
                  <a:srgbClr val="0000FF"/>
                </a:solidFill>
              </a:rPr>
              <a:t>at QO time</a:t>
            </a:r>
            <a:r>
              <a:rPr lang="en-US" sz="2400"/>
              <a:t>, </a:t>
            </a:r>
            <a:r>
              <a:rPr lang="en-US" sz="2400">
                <a:solidFill>
                  <a:srgbClr val="0000FF"/>
                </a:solidFill>
              </a:rPr>
              <a:t>eliminate partitions</a:t>
            </a:r>
            <a:r>
              <a:rPr lang="en-US" sz="2400"/>
              <a:t>.</a:t>
            </a:r>
          </a:p>
        </p:txBody>
      </p:sp>
      <p:sp>
        <p:nvSpPr>
          <p:cNvPr id="11" name="Arrow: Curved Right 10">
            <a:extLst>
              <a:ext uri="{FF2B5EF4-FFF2-40B4-BE49-F238E27FC236}">
                <a16:creationId xmlns:a16="http://schemas.microsoft.com/office/drawing/2014/main" id="{69582B1C-88EB-46DC-A5C6-B535CFF021EE}"/>
              </a:ext>
            </a:extLst>
          </p:cNvPr>
          <p:cNvSpPr/>
          <p:nvPr/>
        </p:nvSpPr>
        <p:spPr>
          <a:xfrm>
            <a:off x="281475" y="4832256"/>
            <a:ext cx="706568" cy="120032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1895865483"/>
      </p:ext>
    </p:extLst>
  </p:cSld>
  <p:clrMapOvr>
    <a:masterClrMapping/>
  </p:clrMapOvr>
  <mc:AlternateContent xmlns:mc="http://schemas.openxmlformats.org/markup-compatibility/2006" xmlns:p14="http://schemas.microsoft.com/office/powerpoint/2010/main">
    <mc:Choice Requires="p14">
      <p:transition spd="slow" p14:dur="2000" advTm="77916"/>
    </mc:Choice>
    <mc:Fallback xmlns="">
      <p:transition spd="slow" advTm="7791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0" grpId="0"/>
      <p:bldP spid="8" grpId="0"/>
      <p:bldP spid="9" grpId="0"/>
      <p:bldP spid="11" grpId="0" animBg="1"/>
    </p:bldLst>
  </p:timing>
  <p:extLst>
    <p:ext uri="{3A86A75C-4F4B-4683-9AE1-C65F6400EC91}">
      <p14:laserTraceLst xmlns:p14="http://schemas.microsoft.com/office/powerpoint/2010/main">
        <p14:tracePtLst>
          <p14:tracePt t="501" x="4848225" y="1622425"/>
          <p14:tracePt t="673" x="6029325" y="1616075"/>
          <p14:tracePt t="703" x="5991225" y="1616075"/>
          <p14:tracePt t="713" x="5886450" y="1616075"/>
          <p14:tracePt t="738" x="5426075" y="1679575"/>
          <p14:tracePt t="785" x="4756150" y="1844675"/>
          <p14:tracePt t="832" x="4679950" y="1863725"/>
          <p14:tracePt t="879" x="5026025" y="1828800"/>
          <p14:tracePt t="928" x="5121275" y="1816100"/>
          <p14:tracePt t="8180" x="5159375" y="1828800"/>
          <p14:tracePt t="8184" x="5280025" y="1930400"/>
          <p14:tracePt t="8194" x="5321300" y="1958975"/>
          <p14:tracePt t="8278" x="5375275" y="2282825"/>
          <p14:tracePt t="8330" x="5343525" y="2517775"/>
          <p14:tracePt t="8383" x="5324475" y="2670175"/>
          <p14:tracePt t="8430" x="5273675" y="2717800"/>
          <p14:tracePt t="8477" x="5264150" y="2730500"/>
          <p14:tracePt t="8524" x="5254625" y="2736850"/>
          <p14:tracePt t="8571" x="5226050" y="2879725"/>
          <p14:tracePt t="8617" x="5146675" y="3028950"/>
          <p14:tracePt t="8665" x="5130800" y="3063875"/>
          <p14:tracePt t="9158" x="5137150" y="3063875"/>
          <p14:tracePt t="9162" x="5156200" y="3060700"/>
          <p14:tracePt t="9174" x="5203825" y="3051175"/>
          <p14:tracePt t="9239" x="5588000" y="2994025"/>
          <p14:tracePt t="9288" x="5937250" y="2984500"/>
          <p14:tracePt t="9290" x="5988050" y="2984500"/>
          <p14:tracePt t="9336" x="6191250" y="2984500"/>
          <p14:tracePt t="9383" x="6562725" y="2984500"/>
          <p14:tracePt t="9431" x="6927850" y="2971800"/>
          <p14:tracePt t="9477" x="7197725" y="2968625"/>
          <p14:tracePt t="9524" x="7270750" y="2949575"/>
          <p14:tracePt t="9582" x="7331075" y="2921000"/>
          <p14:tracePt t="9586" x="7337425" y="2921000"/>
          <p14:tracePt t="9639" x="7407275" y="2905125"/>
          <p14:tracePt t="9685" x="7435850" y="2892425"/>
          <p14:tracePt t="9732" x="7610475" y="2889250"/>
          <p14:tracePt t="9778" x="7680325" y="2889250"/>
          <p14:tracePt t="11052" x="7677150" y="2889250"/>
          <p14:tracePt t="11057" x="7658100" y="2889250"/>
          <p14:tracePt t="11067" x="7632700" y="2889250"/>
          <p14:tracePt t="11157" x="7413625" y="2921000"/>
          <p14:tracePt t="11205" x="6959600" y="2962275"/>
          <p14:tracePt t="11252" x="6565900" y="3035300"/>
          <p14:tracePt t="11300" x="6238875" y="3079750"/>
          <p14:tracePt t="11348" x="5807075" y="3086100"/>
          <p14:tracePt t="11396" x="5400675" y="3054350"/>
          <p14:tracePt t="11443" x="5159375" y="3041650"/>
          <p14:tracePt t="11490" x="4886325" y="3006725"/>
          <p14:tracePt t="11536" x="4676775" y="3006725"/>
          <p14:tracePt t="11583" x="4473575" y="3006725"/>
          <p14:tracePt t="11634" x="4235450" y="3006725"/>
          <p14:tracePt t="11688" x="3743325" y="3006725"/>
          <p14:tracePt t="11734" x="3197225" y="3019425"/>
          <p14:tracePt t="11782" x="3101975" y="3035300"/>
          <p14:tracePt t="11871" x="3095625" y="3041650"/>
          <p14:tracePt t="11923" x="3095625" y="3073400"/>
          <p14:tracePt t="11978" x="3092450" y="3082925"/>
          <p14:tracePt t="12023" x="2990850" y="3028950"/>
          <p14:tracePt t="12067" x="2778125" y="2911475"/>
          <p14:tracePt t="12113" x="2759075" y="2911475"/>
          <p14:tracePt t="12158" x="2790825" y="2981325"/>
          <p14:tracePt t="12203" x="2882900" y="3019425"/>
          <p14:tracePt t="12251" x="3101975" y="3022600"/>
          <p14:tracePt t="12293" x="3114675" y="3019425"/>
          <p14:tracePt t="12395" x="3114675" y="3028950"/>
          <p14:tracePt t="12427" x="3105150" y="3051175"/>
          <p14:tracePt t="12521" x="3105150" y="3054350"/>
          <p14:tracePt t="12569" x="3105150" y="3070225"/>
          <p14:tracePt t="13725" x="3121025" y="3073400"/>
          <p14:tracePt t="13731" x="3165475" y="3073400"/>
          <p14:tracePt t="13741" x="3222625" y="3073400"/>
          <p14:tracePt t="13836" x="4438650" y="2819400"/>
          <p14:tracePt t="13882" x="4762500" y="2806700"/>
          <p14:tracePt t="13926" x="4791075" y="2828925"/>
          <p14:tracePt t="13971" x="4794250" y="2828925"/>
          <p14:tracePt t="14015" x="4914900" y="2762250"/>
          <p14:tracePt t="14060" x="4994275" y="2701925"/>
          <p14:tracePt t="14106" x="5149850" y="2701925"/>
          <p14:tracePt t="14154" x="5429250" y="2708275"/>
          <p14:tracePt t="14197" x="5464175" y="2701925"/>
          <p14:tracePt t="14245" x="5467350" y="2698750"/>
          <p14:tracePt t="14604" x="5457825" y="2698750"/>
          <p14:tracePt t="14611" x="5451475" y="2698750"/>
          <p14:tracePt t="14629" x="5448300" y="2698750"/>
          <p14:tracePt t="35560" x="5445125" y="2727325"/>
          <p14:tracePt t="35567" x="5445125" y="2778125"/>
          <p14:tracePt t="35574" x="5445125" y="2828925"/>
          <p14:tracePt t="35683" x="5527675" y="3289300"/>
          <p14:tracePt t="35733" x="5524500" y="3594100"/>
          <p14:tracePt t="35781" x="5254625" y="3635375"/>
          <p14:tracePt t="35829" x="4584700" y="3651250"/>
          <p14:tracePt t="35875" x="4524375" y="3648075"/>
          <p14:tracePt t="35879" x="4521200" y="3622675"/>
          <p14:tracePt t="35922" x="4425950" y="3463925"/>
          <p14:tracePt t="35969" x="4197350" y="3498850"/>
          <p14:tracePt t="36016" x="3946525" y="3736975"/>
          <p14:tracePt t="36072" x="3708400" y="4006850"/>
          <p14:tracePt t="36129" x="3159125" y="3984625"/>
          <p14:tracePt t="36176" x="3108325" y="3930650"/>
          <p14:tracePt t="36223" x="3117850" y="3844925"/>
          <p14:tracePt t="36271" x="3117850" y="3806825"/>
          <p14:tracePt t="36322" x="3133725" y="3740150"/>
          <p14:tracePt t="36376" x="3127375" y="3708400"/>
          <p14:tracePt t="36422" x="3067050" y="3663950"/>
          <p14:tracePt t="36468" x="3067050" y="3609975"/>
          <p14:tracePt t="36512" x="3067050" y="3524250"/>
          <p14:tracePt t="36558" x="3111500" y="3435350"/>
          <p14:tracePt t="36604" x="3114675" y="3406775"/>
          <p14:tracePt t="36649" x="3114675" y="3381375"/>
          <p14:tracePt t="36694" x="3114675" y="3352800"/>
          <p14:tracePt t="36741" x="3114675" y="3276600"/>
          <p14:tracePt t="36785" x="3127375" y="3200400"/>
          <p14:tracePt t="36830" x="3143250" y="3168650"/>
          <p14:tracePt t="36883" x="3146425" y="3165475"/>
          <p14:tracePt t="36983" x="3146425" y="3155950"/>
          <p14:tracePt t="37028" x="3133725" y="3124200"/>
          <p14:tracePt t="37074" x="3117850" y="3098800"/>
          <p14:tracePt t="38056" x="3114675" y="3098800"/>
          <p14:tracePt t="38074" x="3114675" y="3101975"/>
          <p14:tracePt t="38156" x="3194050" y="3101975"/>
          <p14:tracePt t="38205" x="3216275" y="3101975"/>
          <p14:tracePt t="38251" x="3200400" y="3098800"/>
          <p14:tracePt t="38256" x="3190875" y="3092450"/>
          <p14:tracePt t="38298" x="3035300" y="3086100"/>
          <p14:tracePt t="38343" x="3016250" y="3082925"/>
          <p14:tracePt t="38391" x="3025775" y="3082925"/>
          <p14:tracePt t="38437" x="3114675" y="3095625"/>
          <p14:tracePt t="38483" x="3149600" y="3101975"/>
          <p14:tracePt t="38574" x="3149600" y="3105150"/>
          <p14:tracePt t="38619" x="3149600" y="3108325"/>
          <p14:tracePt t="39553" x="3146425" y="3121025"/>
          <p14:tracePt t="39561" x="3155950" y="3136900"/>
          <p14:tracePt t="39574" x="3168650" y="3155950"/>
          <p14:tracePt t="39667" x="3603625" y="3346450"/>
          <p14:tracePt t="39714" x="3933825" y="3425825"/>
          <p14:tracePt t="39762" x="4337050" y="3508375"/>
          <p14:tracePt t="39810" x="4768850" y="3565525"/>
          <p14:tracePt t="39857" x="5403850" y="3590925"/>
          <p14:tracePt t="39904" x="5838825" y="3597275"/>
          <p14:tracePt t="39951" x="6369050" y="3603625"/>
          <p14:tracePt t="39998" x="6781800" y="3600450"/>
          <p14:tracePt t="40046" x="7092950" y="3533775"/>
          <p14:tracePt t="40094" x="7464425" y="3511550"/>
          <p14:tracePt t="40141" x="7908925" y="3479800"/>
          <p14:tracePt t="40188" x="8197850" y="3371850"/>
          <p14:tracePt t="40236" x="8534400" y="3244850"/>
          <p14:tracePt t="40283" x="8753475" y="3194050"/>
          <p14:tracePt t="40330" x="8785225" y="3159125"/>
          <p14:tracePt t="40378" x="8912225" y="3095625"/>
          <p14:tracePt t="40426" x="9293225" y="3003550"/>
          <p14:tracePt t="40429" x="9378950" y="2978150"/>
          <p14:tracePt t="40473" x="9518650" y="2879725"/>
          <p14:tracePt t="40518" x="9753600" y="2695575"/>
          <p14:tracePt t="40564" x="9883775" y="2632075"/>
          <p14:tracePt t="40610" x="9906000" y="2584450"/>
          <p14:tracePt t="40655" x="10033000" y="2473325"/>
          <p14:tracePt t="40702" x="10074275" y="2393950"/>
          <p14:tracePt t="40748" x="10156825" y="2311400"/>
          <p14:tracePt t="40793" x="10185400" y="2232025"/>
          <p14:tracePt t="40840" x="10140950" y="2162175"/>
          <p14:tracePt t="40888" x="10112375" y="2146300"/>
          <p14:tracePt t="40935" x="9994900" y="2124075"/>
          <p14:tracePt t="40981" x="9880600" y="2105025"/>
          <p14:tracePt t="41027" x="9807575" y="2105025"/>
          <p14:tracePt t="41074" x="9705975" y="2152650"/>
          <p14:tracePt t="41077" x="9677400" y="2184400"/>
          <p14:tracePt t="41121" x="9626600" y="2235200"/>
          <p14:tracePt t="41167" x="9588500" y="2308225"/>
          <p14:tracePt t="41216" x="9537700" y="2419350"/>
          <p14:tracePt t="41264" x="9521825" y="2498725"/>
          <p14:tracePt t="41322" x="9502775" y="2597150"/>
          <p14:tracePt t="41379" x="9509125" y="2676525"/>
          <p14:tracePt t="41427" x="9572625" y="2733675"/>
          <p14:tracePt t="41475" x="9642475" y="2733675"/>
          <p14:tracePt t="41523" x="9753600" y="2755900"/>
          <p14:tracePt t="41572" x="9807575" y="2755900"/>
          <p14:tracePt t="41620" x="9820275" y="2708275"/>
          <p14:tracePt t="41668" x="9832975" y="2660650"/>
          <p14:tracePt t="41715" x="9829800" y="2628900"/>
          <p14:tracePt t="41763" x="9785350" y="2578100"/>
          <p14:tracePt t="41813" x="9712325" y="2546350"/>
          <p14:tracePt t="41862" x="9696450" y="2546350"/>
          <p14:tracePt t="41909" x="9674225" y="2549525"/>
          <p14:tracePt t="41957" x="9664700" y="2555875"/>
          <p14:tracePt t="42096" x="9661525" y="2555875"/>
          <p14:tracePt t="44304" x="9642475" y="2555875"/>
          <p14:tracePt t="44310" x="9623425" y="2555875"/>
          <p14:tracePt t="44325" x="9604375" y="2555875"/>
          <p14:tracePt t="44428" x="9445625" y="2527300"/>
          <p14:tracePt t="44479" x="9290050" y="2495550"/>
          <p14:tracePt t="44527" x="9083675" y="2482850"/>
          <p14:tracePt t="44576" x="9001125" y="2482850"/>
          <p14:tracePt t="44623" x="8877300" y="2482850"/>
          <p14:tracePt t="44669" x="8810625" y="2466975"/>
          <p14:tracePt t="44715" x="8689975" y="2463800"/>
          <p14:tracePt t="44764" x="8601075" y="2466975"/>
          <p14:tracePt t="44808" x="8499475" y="2479675"/>
          <p14:tracePt t="44855" x="8366125" y="2498725"/>
          <p14:tracePt t="44901" x="8308975" y="2514600"/>
          <p14:tracePt t="44947" x="8229600" y="2524125"/>
          <p14:tracePt t="44993" x="8166100" y="2536825"/>
          <p14:tracePt t="45040" x="8124825" y="2546350"/>
          <p14:tracePt t="45086" x="8023225" y="2613025"/>
          <p14:tracePt t="45132" x="7931150" y="2673350"/>
          <p14:tracePt t="45178" x="7823200" y="2752725"/>
          <p14:tracePt t="45182" x="7810500" y="2765425"/>
          <p14:tracePt t="45225" x="7788275" y="2809875"/>
          <p14:tracePt t="45272" x="7778750" y="2828925"/>
          <p14:tracePt t="45321" x="7766050" y="2838450"/>
          <p14:tracePt t="45368" x="7715250" y="2863850"/>
          <p14:tracePt t="45416" x="7642225" y="2873375"/>
          <p14:tracePt t="45464" x="7607300" y="2876550"/>
          <p14:tracePt t="46930" x="7604125" y="2873375"/>
          <p14:tracePt t="46936" x="7581900" y="2854325"/>
          <p14:tracePt t="46945" x="7575550" y="2847975"/>
          <p14:tracePt t="47044" x="7385050" y="2743200"/>
          <p14:tracePt t="47093" x="7273925" y="2708275"/>
          <p14:tracePt t="47095" x="7242175" y="2708275"/>
          <p14:tracePt t="47139" x="7092950" y="2705100"/>
          <p14:tracePt t="47184" x="7045325" y="2705100"/>
          <p14:tracePt t="47230" x="6892925" y="2705100"/>
          <p14:tracePt t="47276" x="6775450" y="2705100"/>
          <p14:tracePt t="47322" x="6772275" y="2705100"/>
          <p14:tracePt t="47372" x="6731000" y="2717800"/>
          <p14:tracePt t="76093" x="6664325" y="2717800"/>
          <p14:tracePt t="76099" x="6534150" y="2714625"/>
          <p14:tracePt t="76108" x="6315075" y="2660650"/>
          <p14:tracePt t="76333" x="1857375" y="2095500"/>
          <p14:tracePt t="76408" x="1022350" y="2492375"/>
        </p14:tracePtLst>
      </p14:laserTraceLst>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29DA9-2F85-4BE0-A80C-D603346B35FD}"/>
              </a:ext>
            </a:extLst>
          </p:cNvPr>
          <p:cNvSpPr>
            <a:spLocks noGrp="1"/>
          </p:cNvSpPr>
          <p:nvPr>
            <p:ph type="title"/>
          </p:nvPr>
        </p:nvSpPr>
        <p:spPr/>
        <p:txBody>
          <a:bodyPr/>
          <a:lstStyle/>
          <a:p>
            <a:r>
              <a:rPr lang="en-US"/>
              <a:t>Costs</a:t>
            </a:r>
          </a:p>
        </p:txBody>
      </p:sp>
      <p:pic>
        <p:nvPicPr>
          <p:cNvPr id="3" name="Picture 2">
            <a:extLst>
              <a:ext uri="{FF2B5EF4-FFF2-40B4-BE49-F238E27FC236}">
                <a16:creationId xmlns:a16="http://schemas.microsoft.com/office/drawing/2014/main" id="{26AE5DAE-7298-4AE5-A2CC-CBB0A7D690E8}"/>
              </a:ext>
            </a:extLst>
          </p:cNvPr>
          <p:cNvPicPr>
            <a:picLocks noChangeAspect="1"/>
          </p:cNvPicPr>
          <p:nvPr/>
        </p:nvPicPr>
        <p:blipFill>
          <a:blip r:embed="rId2"/>
          <a:stretch>
            <a:fillRect/>
          </a:stretch>
        </p:blipFill>
        <p:spPr>
          <a:xfrm>
            <a:off x="4190337" y="1966115"/>
            <a:ext cx="7536511" cy="935188"/>
          </a:xfrm>
          <a:prstGeom prst="rect">
            <a:avLst/>
          </a:prstGeom>
        </p:spPr>
      </p:pic>
      <p:sp>
        <p:nvSpPr>
          <p:cNvPr id="4" name="TextBox 3">
            <a:extLst>
              <a:ext uri="{FF2B5EF4-FFF2-40B4-BE49-F238E27FC236}">
                <a16:creationId xmlns:a16="http://schemas.microsoft.com/office/drawing/2014/main" id="{2F612212-993C-4A36-8C5D-B0350A1BF57F}"/>
              </a:ext>
            </a:extLst>
          </p:cNvPr>
          <p:cNvSpPr txBox="1"/>
          <p:nvPr/>
        </p:nvSpPr>
        <p:spPr>
          <a:xfrm>
            <a:off x="326601" y="2190337"/>
            <a:ext cx="2917530" cy="369332"/>
          </a:xfrm>
          <a:prstGeom prst="rect">
            <a:avLst/>
          </a:prstGeom>
          <a:noFill/>
        </p:spPr>
        <p:txBody>
          <a:bodyPr wrap="none" rtlCol="0">
            <a:spAutoFit/>
          </a:bodyPr>
          <a:lstStyle/>
          <a:p>
            <a:r>
              <a:rPr lang="en-US"/>
              <a:t>Latency of plan computation </a:t>
            </a:r>
          </a:p>
        </p:txBody>
      </p:sp>
      <p:pic>
        <p:nvPicPr>
          <p:cNvPr id="5" name="Picture 4">
            <a:extLst>
              <a:ext uri="{FF2B5EF4-FFF2-40B4-BE49-F238E27FC236}">
                <a16:creationId xmlns:a16="http://schemas.microsoft.com/office/drawing/2014/main" id="{D6396CF7-2792-47F3-BAC5-A251FE49B335}"/>
              </a:ext>
            </a:extLst>
          </p:cNvPr>
          <p:cNvPicPr>
            <a:picLocks noChangeAspect="1"/>
          </p:cNvPicPr>
          <p:nvPr/>
        </p:nvPicPr>
        <p:blipFill>
          <a:blip r:embed="rId3"/>
          <a:stretch>
            <a:fillRect/>
          </a:stretch>
        </p:blipFill>
        <p:spPr>
          <a:xfrm>
            <a:off x="4190337" y="3848953"/>
            <a:ext cx="7178703" cy="1867846"/>
          </a:xfrm>
          <a:prstGeom prst="rect">
            <a:avLst/>
          </a:prstGeom>
        </p:spPr>
      </p:pic>
      <p:sp>
        <p:nvSpPr>
          <p:cNvPr id="6" name="TextBox 5">
            <a:extLst>
              <a:ext uri="{FF2B5EF4-FFF2-40B4-BE49-F238E27FC236}">
                <a16:creationId xmlns:a16="http://schemas.microsoft.com/office/drawing/2014/main" id="{AAECD9F4-3CC1-49D2-AE13-8D0D527247A0}"/>
              </a:ext>
            </a:extLst>
          </p:cNvPr>
          <p:cNvSpPr txBox="1"/>
          <p:nvPr/>
        </p:nvSpPr>
        <p:spPr>
          <a:xfrm>
            <a:off x="326601" y="4644639"/>
            <a:ext cx="1036951" cy="369332"/>
          </a:xfrm>
          <a:prstGeom prst="rect">
            <a:avLst/>
          </a:prstGeom>
          <a:noFill/>
        </p:spPr>
        <p:txBody>
          <a:bodyPr wrap="none" rtlCol="0">
            <a:spAutoFit/>
          </a:bodyPr>
          <a:lstStyle/>
          <a:p>
            <a:r>
              <a:rPr lang="en-US"/>
              <a:t>Stat sizes</a:t>
            </a:r>
          </a:p>
        </p:txBody>
      </p:sp>
      <p:sp>
        <p:nvSpPr>
          <p:cNvPr id="8" name="Slide Number Placeholder 7">
            <a:extLst>
              <a:ext uri="{FF2B5EF4-FFF2-40B4-BE49-F238E27FC236}">
                <a16:creationId xmlns:a16="http://schemas.microsoft.com/office/drawing/2014/main" id="{7A0F9F5F-A716-4401-AA4D-D60EEE6AE0A1}"/>
              </a:ext>
            </a:extLst>
          </p:cNvPr>
          <p:cNvSpPr>
            <a:spLocks noGrp="1"/>
          </p:cNvSpPr>
          <p:nvPr>
            <p:ph type="sldNum" sz="quarter" idx="12"/>
          </p:nvPr>
        </p:nvSpPr>
        <p:spPr/>
        <p:txBody>
          <a:bodyPr/>
          <a:lstStyle/>
          <a:p>
            <a:fld id="{EEC9366E-023C-4CFB-B1D7-201B963321B0}" type="slidenum">
              <a:rPr lang="en-US" smtClean="0"/>
              <a:t>30</a:t>
            </a:fld>
            <a:endParaRPr lang="en-US"/>
          </a:p>
        </p:txBody>
      </p:sp>
    </p:spTree>
    <p:extLst>
      <p:ext uri="{BB962C8B-B14F-4D97-AF65-F5344CB8AC3E}">
        <p14:creationId xmlns:p14="http://schemas.microsoft.com/office/powerpoint/2010/main" val="2690454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A427-43F6-45C7-B4B2-039FCC2CF4F1}"/>
              </a:ext>
            </a:extLst>
          </p:cNvPr>
          <p:cNvSpPr>
            <a:spLocks noGrp="1"/>
          </p:cNvSpPr>
          <p:nvPr>
            <p:ph type="title"/>
          </p:nvPr>
        </p:nvSpPr>
        <p:spPr/>
        <p:txBody>
          <a:bodyPr/>
          <a:lstStyle/>
          <a:p>
            <a:r>
              <a:rPr lang="en-US"/>
              <a:t>Effect of varying data layouts and skew</a:t>
            </a:r>
          </a:p>
        </p:txBody>
      </p:sp>
      <p:sp>
        <p:nvSpPr>
          <p:cNvPr id="3" name="Slide Number Placeholder 2">
            <a:extLst>
              <a:ext uri="{FF2B5EF4-FFF2-40B4-BE49-F238E27FC236}">
                <a16:creationId xmlns:a16="http://schemas.microsoft.com/office/drawing/2014/main" id="{58634A72-1731-43EE-B01C-D02193CF8D44}"/>
              </a:ext>
            </a:extLst>
          </p:cNvPr>
          <p:cNvSpPr>
            <a:spLocks noGrp="1"/>
          </p:cNvSpPr>
          <p:nvPr>
            <p:ph type="sldNum" sz="quarter" idx="12"/>
          </p:nvPr>
        </p:nvSpPr>
        <p:spPr/>
        <p:txBody>
          <a:bodyPr/>
          <a:lstStyle/>
          <a:p>
            <a:fld id="{EEC9366E-023C-4CFB-B1D7-201B963321B0}" type="slidenum">
              <a:rPr lang="en-US" smtClean="0"/>
              <a:t>31</a:t>
            </a:fld>
            <a:endParaRPr lang="en-US"/>
          </a:p>
        </p:txBody>
      </p:sp>
      <p:pic>
        <p:nvPicPr>
          <p:cNvPr id="5" name="Picture 4">
            <a:extLst>
              <a:ext uri="{FF2B5EF4-FFF2-40B4-BE49-F238E27FC236}">
                <a16:creationId xmlns:a16="http://schemas.microsoft.com/office/drawing/2014/main" id="{4C8B6BD2-3B26-4624-8724-A4DCDFEC0286}"/>
              </a:ext>
            </a:extLst>
          </p:cNvPr>
          <p:cNvPicPr>
            <a:picLocks noChangeAspect="1"/>
          </p:cNvPicPr>
          <p:nvPr/>
        </p:nvPicPr>
        <p:blipFill>
          <a:blip r:embed="rId2"/>
          <a:stretch>
            <a:fillRect/>
          </a:stretch>
        </p:blipFill>
        <p:spPr>
          <a:xfrm>
            <a:off x="1966452" y="1785994"/>
            <a:ext cx="7795326" cy="4935481"/>
          </a:xfrm>
          <a:prstGeom prst="rect">
            <a:avLst/>
          </a:prstGeom>
        </p:spPr>
      </p:pic>
    </p:spTree>
    <p:extLst>
      <p:ext uri="{BB962C8B-B14F-4D97-AF65-F5344CB8AC3E}">
        <p14:creationId xmlns:p14="http://schemas.microsoft.com/office/powerpoint/2010/main" val="4057925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ACBEA-8F1C-4633-8D71-7CD4EC802B7F}"/>
              </a:ext>
            </a:extLst>
          </p:cNvPr>
          <p:cNvSpPr>
            <a:spLocks noGrp="1"/>
          </p:cNvSpPr>
          <p:nvPr>
            <p:ph type="title"/>
          </p:nvPr>
        </p:nvSpPr>
        <p:spPr/>
        <p:txBody>
          <a:bodyPr/>
          <a:lstStyle/>
          <a:p>
            <a:r>
              <a:rPr lang="en-US"/>
              <a:t>Approximate updates to range-sets</a:t>
            </a:r>
          </a:p>
        </p:txBody>
      </p:sp>
      <p:sp>
        <p:nvSpPr>
          <p:cNvPr id="3" name="Slide Number Placeholder 2">
            <a:extLst>
              <a:ext uri="{FF2B5EF4-FFF2-40B4-BE49-F238E27FC236}">
                <a16:creationId xmlns:a16="http://schemas.microsoft.com/office/drawing/2014/main" id="{A6504608-DF1F-4F7D-8C29-B5AF3B7267E9}"/>
              </a:ext>
            </a:extLst>
          </p:cNvPr>
          <p:cNvSpPr>
            <a:spLocks noGrp="1"/>
          </p:cNvSpPr>
          <p:nvPr>
            <p:ph type="sldNum" sz="quarter" idx="12"/>
          </p:nvPr>
        </p:nvSpPr>
        <p:spPr/>
        <p:txBody>
          <a:bodyPr/>
          <a:lstStyle/>
          <a:p>
            <a:fld id="{EEC9366E-023C-4CFB-B1D7-201B963321B0}" type="slidenum">
              <a:rPr lang="en-US" smtClean="0"/>
              <a:t>32</a:t>
            </a:fld>
            <a:endParaRPr lang="en-US"/>
          </a:p>
        </p:txBody>
      </p:sp>
      <p:pic>
        <p:nvPicPr>
          <p:cNvPr id="5" name="Picture 4">
            <a:extLst>
              <a:ext uri="{FF2B5EF4-FFF2-40B4-BE49-F238E27FC236}">
                <a16:creationId xmlns:a16="http://schemas.microsoft.com/office/drawing/2014/main" id="{C8BB9CF0-2E03-4A26-BCEC-13E45B99B267}"/>
              </a:ext>
            </a:extLst>
          </p:cNvPr>
          <p:cNvPicPr>
            <a:picLocks noChangeAspect="1"/>
          </p:cNvPicPr>
          <p:nvPr/>
        </p:nvPicPr>
        <p:blipFill>
          <a:blip r:embed="rId2"/>
          <a:stretch>
            <a:fillRect/>
          </a:stretch>
        </p:blipFill>
        <p:spPr>
          <a:xfrm>
            <a:off x="1386348" y="4989336"/>
            <a:ext cx="7914968" cy="1292457"/>
          </a:xfrm>
          <a:prstGeom prst="rect">
            <a:avLst/>
          </a:prstGeom>
        </p:spPr>
      </p:pic>
      <p:pic>
        <p:nvPicPr>
          <p:cNvPr id="7" name="Picture 6">
            <a:extLst>
              <a:ext uri="{FF2B5EF4-FFF2-40B4-BE49-F238E27FC236}">
                <a16:creationId xmlns:a16="http://schemas.microsoft.com/office/drawing/2014/main" id="{F23CD7D4-2CF3-461C-945E-CEBBCEAE7A6C}"/>
              </a:ext>
            </a:extLst>
          </p:cNvPr>
          <p:cNvPicPr>
            <a:picLocks noChangeAspect="1"/>
          </p:cNvPicPr>
          <p:nvPr/>
        </p:nvPicPr>
        <p:blipFill>
          <a:blip r:embed="rId3"/>
          <a:stretch>
            <a:fillRect/>
          </a:stretch>
        </p:blipFill>
        <p:spPr>
          <a:xfrm>
            <a:off x="1386348" y="1728286"/>
            <a:ext cx="9419304" cy="2083293"/>
          </a:xfrm>
          <a:prstGeom prst="rect">
            <a:avLst/>
          </a:prstGeom>
        </p:spPr>
      </p:pic>
      <p:sp>
        <p:nvSpPr>
          <p:cNvPr id="8" name="TextBox 7">
            <a:extLst>
              <a:ext uri="{FF2B5EF4-FFF2-40B4-BE49-F238E27FC236}">
                <a16:creationId xmlns:a16="http://schemas.microsoft.com/office/drawing/2014/main" id="{95F3E2FC-1EB0-486C-BB28-378D520366D6}"/>
              </a:ext>
            </a:extLst>
          </p:cNvPr>
          <p:cNvSpPr txBox="1"/>
          <p:nvPr/>
        </p:nvSpPr>
        <p:spPr>
          <a:xfrm>
            <a:off x="313078" y="4391560"/>
            <a:ext cx="10526408" cy="523220"/>
          </a:xfrm>
          <a:prstGeom prst="rect">
            <a:avLst/>
          </a:prstGeom>
          <a:noFill/>
        </p:spPr>
        <p:txBody>
          <a:bodyPr wrap="none" rtlCol="0">
            <a:spAutoFit/>
          </a:bodyPr>
          <a:lstStyle/>
          <a:p>
            <a:r>
              <a:rPr lang="en-US" sz="2800"/>
              <a:t>Time (in nanoseconds) to update  range-set of different number of ranges</a:t>
            </a:r>
          </a:p>
        </p:txBody>
      </p:sp>
    </p:spTree>
    <p:extLst>
      <p:ext uri="{BB962C8B-B14F-4D97-AF65-F5344CB8AC3E}">
        <p14:creationId xmlns:p14="http://schemas.microsoft.com/office/powerpoint/2010/main" val="7628893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E7A3E-921D-43B9-AFCA-439B84826462}"/>
              </a:ext>
            </a:extLst>
          </p:cNvPr>
          <p:cNvSpPr>
            <a:spLocks noGrp="1"/>
          </p:cNvSpPr>
          <p:nvPr>
            <p:ph type="title"/>
          </p:nvPr>
        </p:nvSpPr>
        <p:spPr/>
        <p:txBody>
          <a:bodyPr/>
          <a:lstStyle/>
          <a:p>
            <a:r>
              <a:rPr lang="en-US"/>
              <a:t>Effect of varying #partitions</a:t>
            </a:r>
          </a:p>
        </p:txBody>
      </p:sp>
      <p:sp>
        <p:nvSpPr>
          <p:cNvPr id="3" name="Slide Number Placeholder 2">
            <a:extLst>
              <a:ext uri="{FF2B5EF4-FFF2-40B4-BE49-F238E27FC236}">
                <a16:creationId xmlns:a16="http://schemas.microsoft.com/office/drawing/2014/main" id="{78C923D3-7152-48C0-AF93-CBEF51D4D719}"/>
              </a:ext>
            </a:extLst>
          </p:cNvPr>
          <p:cNvSpPr>
            <a:spLocks noGrp="1"/>
          </p:cNvSpPr>
          <p:nvPr>
            <p:ph type="sldNum" sz="quarter" idx="12"/>
          </p:nvPr>
        </p:nvSpPr>
        <p:spPr/>
        <p:txBody>
          <a:bodyPr/>
          <a:lstStyle/>
          <a:p>
            <a:fld id="{EEC9366E-023C-4CFB-B1D7-201B963321B0}" type="slidenum">
              <a:rPr lang="en-US" smtClean="0"/>
              <a:t>33</a:t>
            </a:fld>
            <a:endParaRPr lang="en-US"/>
          </a:p>
        </p:txBody>
      </p:sp>
      <p:pic>
        <p:nvPicPr>
          <p:cNvPr id="5" name="Picture 4">
            <a:extLst>
              <a:ext uri="{FF2B5EF4-FFF2-40B4-BE49-F238E27FC236}">
                <a16:creationId xmlns:a16="http://schemas.microsoft.com/office/drawing/2014/main" id="{EB3ECB17-A83D-4BAE-8200-DA983D547DA9}"/>
              </a:ext>
            </a:extLst>
          </p:cNvPr>
          <p:cNvPicPr>
            <a:picLocks noChangeAspect="1"/>
          </p:cNvPicPr>
          <p:nvPr/>
        </p:nvPicPr>
        <p:blipFill>
          <a:blip r:embed="rId2"/>
          <a:stretch>
            <a:fillRect/>
          </a:stretch>
        </p:blipFill>
        <p:spPr>
          <a:xfrm>
            <a:off x="2021958" y="2168016"/>
            <a:ext cx="7960242" cy="4370896"/>
          </a:xfrm>
          <a:prstGeom prst="rect">
            <a:avLst/>
          </a:prstGeom>
        </p:spPr>
      </p:pic>
    </p:spTree>
    <p:extLst>
      <p:ext uri="{BB962C8B-B14F-4D97-AF65-F5344CB8AC3E}">
        <p14:creationId xmlns:p14="http://schemas.microsoft.com/office/powerpoint/2010/main" val="13166151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D8442-96C1-4872-93AE-DA92C760DFC5}"/>
              </a:ext>
            </a:extLst>
          </p:cNvPr>
          <p:cNvSpPr>
            <a:spLocks noGrp="1"/>
          </p:cNvSpPr>
          <p:nvPr>
            <p:ph type="title"/>
          </p:nvPr>
        </p:nvSpPr>
        <p:spPr/>
        <p:txBody>
          <a:bodyPr/>
          <a:lstStyle/>
          <a:p>
            <a:r>
              <a:rPr lang="en-US"/>
              <a:t>Impact of using different numbers of ranges</a:t>
            </a:r>
          </a:p>
        </p:txBody>
      </p:sp>
      <p:pic>
        <p:nvPicPr>
          <p:cNvPr id="3" name="Picture 2">
            <a:extLst>
              <a:ext uri="{FF2B5EF4-FFF2-40B4-BE49-F238E27FC236}">
                <a16:creationId xmlns:a16="http://schemas.microsoft.com/office/drawing/2014/main" id="{F906F679-4A0B-409F-916B-02DBE914A360}"/>
              </a:ext>
            </a:extLst>
          </p:cNvPr>
          <p:cNvPicPr>
            <a:picLocks noChangeAspect="1"/>
          </p:cNvPicPr>
          <p:nvPr/>
        </p:nvPicPr>
        <p:blipFill>
          <a:blip r:embed="rId2"/>
          <a:stretch>
            <a:fillRect/>
          </a:stretch>
        </p:blipFill>
        <p:spPr>
          <a:xfrm>
            <a:off x="1785068" y="1927380"/>
            <a:ext cx="7965426" cy="4783519"/>
          </a:xfrm>
          <a:prstGeom prst="rect">
            <a:avLst/>
          </a:prstGeom>
        </p:spPr>
      </p:pic>
    </p:spTree>
    <p:extLst>
      <p:ext uri="{BB962C8B-B14F-4D97-AF65-F5344CB8AC3E}">
        <p14:creationId xmlns:p14="http://schemas.microsoft.com/office/powerpoint/2010/main" val="3949663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A254D-CE2B-4ECF-9AEC-2A1A04CA3BFC}"/>
              </a:ext>
            </a:extLst>
          </p:cNvPr>
          <p:cNvSpPr>
            <a:spLocks noGrp="1"/>
          </p:cNvSpPr>
          <p:nvPr>
            <p:ph type="title"/>
          </p:nvPr>
        </p:nvSpPr>
        <p:spPr/>
        <p:txBody>
          <a:bodyPr/>
          <a:lstStyle/>
          <a:p>
            <a:r>
              <a:rPr lang="en-US"/>
              <a:t>Teasing apart gains from different parts of our scheme</a:t>
            </a:r>
          </a:p>
        </p:txBody>
      </p:sp>
      <p:pic>
        <p:nvPicPr>
          <p:cNvPr id="3" name="Picture 2">
            <a:extLst>
              <a:ext uri="{FF2B5EF4-FFF2-40B4-BE49-F238E27FC236}">
                <a16:creationId xmlns:a16="http://schemas.microsoft.com/office/drawing/2014/main" id="{E17518C1-0112-47BB-9935-E95F43C4446E}"/>
              </a:ext>
            </a:extLst>
          </p:cNvPr>
          <p:cNvPicPr>
            <a:picLocks noChangeAspect="1"/>
          </p:cNvPicPr>
          <p:nvPr/>
        </p:nvPicPr>
        <p:blipFill>
          <a:blip r:embed="rId2"/>
          <a:stretch>
            <a:fillRect/>
          </a:stretch>
        </p:blipFill>
        <p:spPr>
          <a:xfrm>
            <a:off x="1952045" y="1516103"/>
            <a:ext cx="8781891" cy="5147090"/>
          </a:xfrm>
          <a:prstGeom prst="rect">
            <a:avLst/>
          </a:prstGeom>
        </p:spPr>
      </p:pic>
    </p:spTree>
    <p:extLst>
      <p:ext uri="{BB962C8B-B14F-4D97-AF65-F5344CB8AC3E}">
        <p14:creationId xmlns:p14="http://schemas.microsoft.com/office/powerpoint/2010/main" val="2556160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F1BEB-8AA6-4E48-8740-19E16ABE43CC}"/>
              </a:ext>
            </a:extLst>
          </p:cNvPr>
          <p:cNvSpPr>
            <a:spLocks noGrp="1"/>
          </p:cNvSpPr>
          <p:nvPr>
            <p:ph type="title"/>
          </p:nvPr>
        </p:nvSpPr>
        <p:spPr>
          <a:xfrm>
            <a:off x="838199" y="365125"/>
            <a:ext cx="11351279" cy="1325563"/>
          </a:xfrm>
        </p:spPr>
        <p:txBody>
          <a:bodyPr>
            <a:normAutofit fontScale="90000"/>
          </a:bodyPr>
          <a:lstStyle/>
          <a:p>
            <a:r>
              <a:rPr lang="en-US"/>
              <a:t>“Delta” relative to </a:t>
            </a:r>
            <a:br>
              <a:rPr lang="en-US"/>
            </a:br>
            <a:r>
              <a:rPr lang="en-US"/>
              <a:t>sideways-information passing </a:t>
            </a:r>
            <a:br>
              <a:rPr lang="en-US"/>
            </a:br>
            <a:r>
              <a:rPr lang="en-US" i="1"/>
              <a:t>while query executes</a:t>
            </a:r>
            <a:r>
              <a:rPr lang="en-US" baseline="30000"/>
              <a:t>[2]</a:t>
            </a:r>
          </a:p>
        </p:txBody>
      </p:sp>
      <p:sp>
        <p:nvSpPr>
          <p:cNvPr id="10" name="Rectangle: Rounded Corners 9">
            <a:extLst>
              <a:ext uri="{FF2B5EF4-FFF2-40B4-BE49-F238E27FC236}">
                <a16:creationId xmlns:a16="http://schemas.microsoft.com/office/drawing/2014/main" id="{1CA69AFE-FABF-4439-87A5-505A2F2B5583}"/>
              </a:ext>
            </a:extLst>
          </p:cNvPr>
          <p:cNvSpPr/>
          <p:nvPr/>
        </p:nvSpPr>
        <p:spPr>
          <a:xfrm>
            <a:off x="8772699" y="2190544"/>
            <a:ext cx="2118230" cy="2300344"/>
          </a:xfrm>
          <a:prstGeom prst="roundRect">
            <a:avLst>
              <a:gd name="adj" fmla="val 92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2523C9EB-7C8C-4728-8259-C11BCFC60B90}"/>
                  </a:ext>
                </a:extLst>
              </p:cNvPr>
              <p:cNvSpPr txBox="1"/>
              <p:nvPr/>
            </p:nvSpPr>
            <p:spPr>
              <a:xfrm>
                <a:off x="9946539" y="2661123"/>
                <a:ext cx="1944058"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C00000"/>
                              </a:solidFill>
                              <a:latin typeface="Cambria Math" panose="02040503050406030204" pitchFamily="18" charset="0"/>
                              <a:ea typeface="Cambria Math" panose="02040503050406030204" pitchFamily="18" charset="0"/>
                            </a:rPr>
                          </m:ctrlPr>
                        </m:sSubPr>
                        <m:e>
                          <m:r>
                            <a:rPr lang="en-US" sz="4400" b="0" i="1" smtClean="0">
                              <a:solidFill>
                                <a:srgbClr val="C00000"/>
                              </a:solidFill>
                              <a:latin typeface="Cambria Math" panose="02040503050406030204" pitchFamily="18" charset="0"/>
                              <a:ea typeface="Cambria Math" panose="02040503050406030204" pitchFamily="18" charset="0"/>
                            </a:rPr>
                            <m:t>𝑏𝑙𝑜𝑜𝑚</m:t>
                          </m:r>
                        </m:e>
                        <m:sub>
                          <m:r>
                            <a:rPr lang="en-US" sz="4400" b="0" i="1" smtClean="0">
                              <a:solidFill>
                                <a:srgbClr val="C00000"/>
                              </a:solidFill>
                              <a:latin typeface="Cambria Math" panose="02040503050406030204" pitchFamily="18" charset="0"/>
                              <a:ea typeface="Cambria Math" panose="02040503050406030204" pitchFamily="18" charset="0"/>
                            </a:rPr>
                            <m:t>𝑐</m:t>
                          </m:r>
                        </m:sub>
                      </m:sSub>
                    </m:oMath>
                  </m:oMathPara>
                </a14:m>
                <a:endParaRPr lang="en-US" sz="1200"/>
              </a:p>
            </p:txBody>
          </p:sp>
        </mc:Choice>
        <mc:Fallback xmlns="">
          <p:sp>
            <p:nvSpPr>
              <p:cNvPr id="12" name="TextBox 11">
                <a:extLst>
                  <a:ext uri="{FF2B5EF4-FFF2-40B4-BE49-F238E27FC236}">
                    <a16:creationId xmlns:a16="http://schemas.microsoft.com/office/drawing/2014/main" id="{2523C9EB-7C8C-4728-8259-C11BCFC60B90}"/>
                  </a:ext>
                </a:extLst>
              </p:cNvPr>
              <p:cNvSpPr txBox="1">
                <a:spLocks noRot="1" noChangeAspect="1" noMove="1" noResize="1" noEditPoints="1" noAdjustHandles="1" noChangeArrowheads="1" noChangeShapeType="1" noTextEdit="1"/>
              </p:cNvSpPr>
              <p:nvPr/>
            </p:nvSpPr>
            <p:spPr>
              <a:xfrm>
                <a:off x="9946539" y="2661123"/>
                <a:ext cx="1944058"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58ABDC9F-8239-4DD3-A262-D5DD7E9FC6EB}"/>
                  </a:ext>
                </a:extLst>
              </p:cNvPr>
              <p:cNvSpPr/>
              <p:nvPr/>
            </p:nvSpPr>
            <p:spPr>
              <a:xfrm rot="5400000">
                <a:off x="9502388" y="2045140"/>
                <a:ext cx="83548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0" smtClean="0">
                          <a:solidFill>
                            <a:schemeClr val="tx1"/>
                          </a:solidFill>
                          <a:latin typeface="Cambria Math" panose="02040503050406030204" pitchFamily="18" charset="0"/>
                          <a:sym typeface="Symbol" panose="05050102010706020507" pitchFamily="18" charset="2"/>
                        </a:rPr>
                        <m:t></m:t>
                      </m:r>
                    </m:oMath>
                  </m:oMathPara>
                </a14:m>
                <a:endParaRPr lang="en-US" sz="5400">
                  <a:solidFill>
                    <a:schemeClr val="tx1"/>
                  </a:solidFill>
                </a:endParaRPr>
              </a:p>
            </p:txBody>
          </p:sp>
        </mc:Choice>
        <mc:Fallback xmlns="">
          <p:sp>
            <p:nvSpPr>
              <p:cNvPr id="34" name="Rectangle 33">
                <a:extLst>
                  <a:ext uri="{FF2B5EF4-FFF2-40B4-BE49-F238E27FC236}">
                    <a16:creationId xmlns:a16="http://schemas.microsoft.com/office/drawing/2014/main" id="{58ABDC9F-8239-4DD3-A262-D5DD7E9FC6EB}"/>
                  </a:ext>
                </a:extLst>
              </p:cNvPr>
              <p:cNvSpPr>
                <a:spLocks noRot="1" noChangeAspect="1" noMove="1" noResize="1" noEditPoints="1" noAdjustHandles="1" noChangeArrowheads="1" noChangeShapeType="1" noTextEdit="1"/>
              </p:cNvSpPr>
              <p:nvPr/>
            </p:nvSpPr>
            <p:spPr>
              <a:xfrm rot="5400000">
                <a:off x="9502388" y="2045140"/>
                <a:ext cx="835485"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Rectangle 34">
                <a:extLst>
                  <a:ext uri="{FF2B5EF4-FFF2-40B4-BE49-F238E27FC236}">
                    <a16:creationId xmlns:a16="http://schemas.microsoft.com/office/drawing/2014/main" id="{B6E3CA15-8A82-4475-AED5-84EA984D92C1}"/>
                  </a:ext>
                </a:extLst>
              </p:cNvPr>
              <p:cNvSpPr/>
              <p:nvPr/>
            </p:nvSpPr>
            <p:spPr>
              <a:xfrm rot="16200000">
                <a:off x="9144536" y="2045140"/>
                <a:ext cx="83548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0" smtClean="0">
                          <a:solidFill>
                            <a:schemeClr val="tx1"/>
                          </a:solidFill>
                          <a:latin typeface="Cambria Math" panose="02040503050406030204" pitchFamily="18" charset="0"/>
                          <a:sym typeface="Symbol" panose="05050102010706020507" pitchFamily="18" charset="2"/>
                        </a:rPr>
                        <m:t></m:t>
                      </m:r>
                    </m:oMath>
                  </m:oMathPara>
                </a14:m>
                <a:endParaRPr lang="en-US" sz="5400">
                  <a:solidFill>
                    <a:schemeClr val="tx1"/>
                  </a:solidFill>
                </a:endParaRPr>
              </a:p>
            </p:txBody>
          </p:sp>
        </mc:Choice>
        <mc:Fallback xmlns="">
          <p:sp>
            <p:nvSpPr>
              <p:cNvPr id="35" name="Rectangle 34">
                <a:extLst>
                  <a:ext uri="{FF2B5EF4-FFF2-40B4-BE49-F238E27FC236}">
                    <a16:creationId xmlns:a16="http://schemas.microsoft.com/office/drawing/2014/main" id="{B6E3CA15-8A82-4475-AED5-84EA984D92C1}"/>
                  </a:ext>
                </a:extLst>
              </p:cNvPr>
              <p:cNvSpPr>
                <a:spLocks noRot="1" noChangeAspect="1" noMove="1" noResize="1" noEditPoints="1" noAdjustHandles="1" noChangeArrowheads="1" noChangeShapeType="1" noTextEdit="1"/>
              </p:cNvSpPr>
              <p:nvPr/>
            </p:nvSpPr>
            <p:spPr>
              <a:xfrm rot="16200000">
                <a:off x="9144536" y="2045140"/>
                <a:ext cx="835485" cy="923330"/>
              </a:xfrm>
              <a:prstGeom prst="rect">
                <a:avLst/>
              </a:prstGeom>
              <a:blipFill>
                <a:blip r:embed="rId5"/>
                <a:stretch>
                  <a:fillRect/>
                </a:stretch>
              </a:blipFill>
            </p:spPr>
            <p:txBody>
              <a:bodyPr/>
              <a:lstStyle/>
              <a:p>
                <a:r>
                  <a:rPr lang="en-US">
                    <a:noFill/>
                  </a:rPr>
                  <a:t> </a:t>
                </a:r>
              </a:p>
            </p:txBody>
          </p:sp>
        </mc:Fallback>
      </mc:AlternateContent>
      <p:cxnSp>
        <p:nvCxnSpPr>
          <p:cNvPr id="36" name="Straight Arrow Connector 35">
            <a:extLst>
              <a:ext uri="{FF2B5EF4-FFF2-40B4-BE49-F238E27FC236}">
                <a16:creationId xmlns:a16="http://schemas.microsoft.com/office/drawing/2014/main" id="{50B7167D-31D2-4022-B45A-584286AC513F}"/>
              </a:ext>
            </a:extLst>
          </p:cNvPr>
          <p:cNvCxnSpPr>
            <a:cxnSpLocks/>
          </p:cNvCxnSpPr>
          <p:nvPr/>
        </p:nvCxnSpPr>
        <p:spPr>
          <a:xfrm flipV="1">
            <a:off x="9745495" y="1854173"/>
            <a:ext cx="2519" cy="539944"/>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1157FEB3-697B-49D2-8B11-0B48C050A42B}"/>
                  </a:ext>
                </a:extLst>
              </p:cNvPr>
              <p:cNvSpPr txBox="1"/>
              <p:nvPr/>
            </p:nvSpPr>
            <p:spPr>
              <a:xfrm>
                <a:off x="10457809" y="3258449"/>
                <a:ext cx="47224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𝜎</m:t>
                      </m:r>
                    </m:oMath>
                  </m:oMathPara>
                </a14:m>
                <a:endParaRPr lang="en-US" sz="1200"/>
              </a:p>
            </p:txBody>
          </p:sp>
        </mc:Choice>
        <mc:Fallback xmlns="">
          <p:sp>
            <p:nvSpPr>
              <p:cNvPr id="37" name="TextBox 36">
                <a:extLst>
                  <a:ext uri="{FF2B5EF4-FFF2-40B4-BE49-F238E27FC236}">
                    <a16:creationId xmlns:a16="http://schemas.microsoft.com/office/drawing/2014/main" id="{1157FEB3-697B-49D2-8B11-0B48C050A42B}"/>
                  </a:ext>
                </a:extLst>
              </p:cNvPr>
              <p:cNvSpPr txBox="1">
                <a:spLocks noRot="1" noChangeAspect="1" noMove="1" noResize="1" noEditPoints="1" noAdjustHandles="1" noChangeArrowheads="1" noChangeShapeType="1" noTextEdit="1"/>
              </p:cNvSpPr>
              <p:nvPr/>
            </p:nvSpPr>
            <p:spPr>
              <a:xfrm>
                <a:off x="10457809" y="3258449"/>
                <a:ext cx="472244" cy="677108"/>
              </a:xfrm>
              <a:prstGeom prst="rect">
                <a:avLst/>
              </a:prstGeom>
              <a:blipFill>
                <a:blip r:embed="rId6"/>
                <a:stretch>
                  <a:fillRect/>
                </a:stretch>
              </a:blipFill>
            </p:spPr>
            <p:txBody>
              <a:bodyPr/>
              <a:lstStyle/>
              <a:p>
                <a:r>
                  <a:rPr lang="en-US">
                    <a:noFill/>
                  </a:rPr>
                  <a:t> </a:t>
                </a:r>
              </a:p>
            </p:txBody>
          </p:sp>
        </mc:Fallback>
      </mc:AlternateContent>
      <p:cxnSp>
        <p:nvCxnSpPr>
          <p:cNvPr id="38" name="Straight Arrow Connector 37">
            <a:extLst>
              <a:ext uri="{FF2B5EF4-FFF2-40B4-BE49-F238E27FC236}">
                <a16:creationId xmlns:a16="http://schemas.microsoft.com/office/drawing/2014/main" id="{6C43FC00-32C0-4D25-BB4E-0E390F1C3244}"/>
              </a:ext>
            </a:extLst>
          </p:cNvPr>
          <p:cNvCxnSpPr>
            <a:cxnSpLocks/>
            <a:stCxn id="41" idx="0"/>
          </p:cNvCxnSpPr>
          <p:nvPr/>
        </p:nvCxnSpPr>
        <p:spPr>
          <a:xfrm flipV="1">
            <a:off x="9020263" y="2741113"/>
            <a:ext cx="318549" cy="1087112"/>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D2BA235B-DD96-4BC8-A739-B5A0B5E21EC9}"/>
              </a:ext>
            </a:extLst>
          </p:cNvPr>
          <p:cNvCxnSpPr>
            <a:cxnSpLocks/>
          </p:cNvCxnSpPr>
          <p:nvPr/>
        </p:nvCxnSpPr>
        <p:spPr>
          <a:xfrm flipH="1" flipV="1">
            <a:off x="10167724" y="2567995"/>
            <a:ext cx="203651" cy="261997"/>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EAB0B093-8672-41C3-989F-BCD6EEAFA6F0}"/>
              </a:ext>
            </a:extLst>
          </p:cNvPr>
          <p:cNvCxnSpPr>
            <a:cxnSpLocks/>
          </p:cNvCxnSpPr>
          <p:nvPr/>
        </p:nvCxnSpPr>
        <p:spPr>
          <a:xfrm flipV="1">
            <a:off x="10670907" y="3792203"/>
            <a:ext cx="0" cy="182880"/>
          </a:xfrm>
          <a:prstGeom prst="straightConnector1">
            <a:avLst/>
          </a:prstGeom>
          <a:ln w="79375">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053601A4-0DFA-43EE-A6C6-3018D6D25ACB}"/>
              </a:ext>
            </a:extLst>
          </p:cNvPr>
          <p:cNvSpPr txBox="1"/>
          <p:nvPr/>
        </p:nvSpPr>
        <p:spPr>
          <a:xfrm>
            <a:off x="8729959" y="3828225"/>
            <a:ext cx="580608" cy="769441"/>
          </a:xfrm>
          <a:prstGeom prst="rect">
            <a:avLst/>
          </a:prstGeom>
          <a:noFill/>
        </p:spPr>
        <p:txBody>
          <a:bodyPr wrap="none" rtlCol="0">
            <a:spAutoFit/>
          </a:bodyPr>
          <a:lstStyle/>
          <a:p>
            <a:r>
              <a:rPr lang="en-US" sz="4400">
                <a:latin typeface="Georgia" panose="02040502050405020303" pitchFamily="18" charset="0"/>
              </a:rPr>
              <a:t>R</a:t>
            </a:r>
          </a:p>
        </p:txBody>
      </p:sp>
      <p:sp>
        <p:nvSpPr>
          <p:cNvPr id="42" name="TextBox 41">
            <a:extLst>
              <a:ext uri="{FF2B5EF4-FFF2-40B4-BE49-F238E27FC236}">
                <a16:creationId xmlns:a16="http://schemas.microsoft.com/office/drawing/2014/main" id="{C1EBD3A0-1BF0-45A4-8B01-7D3F2703E3D6}"/>
              </a:ext>
            </a:extLst>
          </p:cNvPr>
          <p:cNvSpPr txBox="1"/>
          <p:nvPr/>
        </p:nvSpPr>
        <p:spPr>
          <a:xfrm>
            <a:off x="10397396" y="3828225"/>
            <a:ext cx="612668" cy="769441"/>
          </a:xfrm>
          <a:prstGeom prst="rect">
            <a:avLst/>
          </a:prstGeom>
          <a:noFill/>
        </p:spPr>
        <p:txBody>
          <a:bodyPr wrap="square" rtlCol="0">
            <a:spAutoFit/>
          </a:bodyPr>
          <a:lstStyle/>
          <a:p>
            <a:r>
              <a:rPr lang="en-US" sz="4400">
                <a:latin typeface="Georgia" panose="02040502050405020303" pitchFamily="18" charset="0"/>
              </a:rPr>
              <a:t>T</a:t>
            </a:r>
          </a:p>
        </p:txBody>
      </p:sp>
      <p:cxnSp>
        <p:nvCxnSpPr>
          <p:cNvPr id="43" name="Straight Arrow Connector 42">
            <a:extLst>
              <a:ext uri="{FF2B5EF4-FFF2-40B4-BE49-F238E27FC236}">
                <a16:creationId xmlns:a16="http://schemas.microsoft.com/office/drawing/2014/main" id="{5395CAF2-DEAE-4979-81EA-A1A03D32C73F}"/>
              </a:ext>
            </a:extLst>
          </p:cNvPr>
          <p:cNvCxnSpPr>
            <a:cxnSpLocks/>
          </p:cNvCxnSpPr>
          <p:nvPr/>
        </p:nvCxnSpPr>
        <p:spPr>
          <a:xfrm flipH="1" flipV="1">
            <a:off x="10581351" y="3258449"/>
            <a:ext cx="92823" cy="231661"/>
          </a:xfrm>
          <a:prstGeom prst="straightConnector1">
            <a:avLst/>
          </a:prstGeom>
          <a:ln w="793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5C9A091E-E8CE-405A-AFF7-99A810158A2C}"/>
              </a:ext>
            </a:extLst>
          </p:cNvPr>
          <p:cNvSpPr/>
          <p:nvPr/>
        </p:nvSpPr>
        <p:spPr>
          <a:xfrm>
            <a:off x="10351958" y="3244611"/>
            <a:ext cx="131746" cy="413755"/>
          </a:xfrm>
          <a:custGeom>
            <a:avLst/>
            <a:gdLst>
              <a:gd name="connsiteX0" fmla="*/ 131746 w 131746"/>
              <a:gd name="connsiteY0" fmla="*/ 413755 h 413755"/>
              <a:gd name="connsiteX1" fmla="*/ 3482 w 131746"/>
              <a:gd name="connsiteY1" fmla="*/ 285491 h 413755"/>
              <a:gd name="connsiteX2" fmla="*/ 48995 w 131746"/>
              <a:gd name="connsiteY2" fmla="*/ 0 h 413755"/>
            </a:gdLst>
            <a:ahLst/>
            <a:cxnLst>
              <a:cxn ang="0">
                <a:pos x="connsiteX0" y="connsiteY0"/>
              </a:cxn>
              <a:cxn ang="0">
                <a:pos x="connsiteX1" y="connsiteY1"/>
              </a:cxn>
              <a:cxn ang="0">
                <a:pos x="connsiteX2" y="connsiteY2"/>
              </a:cxn>
            </a:cxnLst>
            <a:rect l="l" t="t" r="r" b="b"/>
            <a:pathLst>
              <a:path w="131746" h="413755">
                <a:moveTo>
                  <a:pt x="131746" y="413755"/>
                </a:moveTo>
                <a:cubicBezTo>
                  <a:pt x="74510" y="384102"/>
                  <a:pt x="17274" y="354450"/>
                  <a:pt x="3482" y="285491"/>
                </a:cubicBezTo>
                <a:cubicBezTo>
                  <a:pt x="-10310" y="216532"/>
                  <a:pt x="19342" y="108266"/>
                  <a:pt x="48995" y="0"/>
                </a:cubicBezTo>
              </a:path>
            </a:pathLst>
          </a:custGeom>
          <a:noFill/>
          <a:ln w="28575">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3B4223A-1391-40E1-8C23-5972A1AF7EBE}"/>
              </a:ext>
            </a:extLst>
          </p:cNvPr>
          <p:cNvSpPr txBox="1"/>
          <p:nvPr/>
        </p:nvSpPr>
        <p:spPr>
          <a:xfrm>
            <a:off x="836983" y="2252952"/>
            <a:ext cx="6816720" cy="2862322"/>
          </a:xfrm>
          <a:prstGeom prst="rect">
            <a:avLst/>
          </a:prstGeom>
          <a:noFill/>
        </p:spPr>
        <p:txBody>
          <a:bodyPr wrap="square" rtlCol="0">
            <a:spAutoFit/>
          </a:bodyPr>
          <a:lstStyle/>
          <a:p>
            <a:r>
              <a:rPr lang="en-US"/>
              <a:t>Bloom filters</a:t>
            </a:r>
            <a:r>
              <a:rPr lang="en-US" baseline="30000"/>
              <a:t>[3]  </a:t>
            </a:r>
            <a:r>
              <a:rPr lang="en-US"/>
              <a:t>are available only after one join input is fully processed</a:t>
            </a:r>
            <a:endParaRPr lang="en-US">
              <a:sym typeface="Wingdings" panose="05000000000000000000" pitchFamily="2" charset="2"/>
            </a:endParaRPr>
          </a:p>
          <a:p>
            <a:pPr marL="742950" lvl="1" indent="-285750">
              <a:buFont typeface="Arial" panose="020B0604020202020204" pitchFamily="34" charset="0"/>
              <a:buChar char="•"/>
            </a:pPr>
            <a:r>
              <a:rPr lang="en-US">
                <a:sym typeface="Wingdings" panose="05000000000000000000" pitchFamily="2" charset="2"/>
              </a:rPr>
              <a:t>Fewer plan changes are possible</a:t>
            </a:r>
          </a:p>
          <a:p>
            <a:pPr marL="742950" lvl="1" indent="-285750">
              <a:buFont typeface="Arial" panose="020B0604020202020204" pitchFamily="34" charset="0"/>
              <a:buChar char="•"/>
            </a:pPr>
            <a:r>
              <a:rPr lang="en-US">
                <a:sym typeface="Wingdings" panose="05000000000000000000" pitchFamily="2" charset="2"/>
              </a:rPr>
              <a:t>High execution overheads or low gains </a:t>
            </a:r>
          </a:p>
          <a:p>
            <a:pPr marL="742950" lvl="1" indent="-285750">
              <a:buFont typeface="Arial" panose="020B0604020202020204" pitchFamily="34" charset="0"/>
              <a:buChar char="•"/>
            </a:pPr>
            <a:r>
              <a:rPr lang="en-US">
                <a:sym typeface="Wingdings" panose="05000000000000000000" pitchFamily="2" charset="2"/>
              </a:rPr>
              <a:t>Partition pruning may not happen</a:t>
            </a:r>
          </a:p>
          <a:p>
            <a:endParaRPr lang="en-US">
              <a:sym typeface="Wingdings" panose="05000000000000000000" pitchFamily="2" charset="2"/>
            </a:endParaRPr>
          </a:p>
          <a:p>
            <a:r>
              <a:rPr lang="en-US">
                <a:sym typeface="Wingdings" panose="05000000000000000000" pitchFamily="2" charset="2"/>
              </a:rPr>
              <a:t>diPs are also better when there are </a:t>
            </a:r>
          </a:p>
          <a:p>
            <a:pPr marL="742950" lvl="1" indent="-285750">
              <a:buFont typeface="Arial" panose="020B0604020202020204" pitchFamily="34" charset="0"/>
              <a:buChar char="•"/>
            </a:pPr>
            <a:r>
              <a:rPr lang="en-US">
                <a:sym typeface="Wingdings" panose="05000000000000000000" pitchFamily="2" charset="2"/>
              </a:rPr>
              <a:t>many joins, </a:t>
            </a:r>
          </a:p>
          <a:p>
            <a:pPr marL="742950" lvl="1" indent="-285750">
              <a:buFont typeface="Arial" panose="020B0604020202020204" pitchFamily="34" charset="0"/>
              <a:buChar char="•"/>
            </a:pPr>
            <a:r>
              <a:rPr lang="en-US">
                <a:sym typeface="Wingdings" panose="05000000000000000000" pitchFamily="2" charset="2"/>
              </a:rPr>
              <a:t>other interleaving operators, </a:t>
            </a:r>
          </a:p>
          <a:p>
            <a:pPr marL="742950" lvl="1" indent="-285750">
              <a:buFont typeface="Arial" panose="020B0604020202020204" pitchFamily="34" charset="0"/>
              <a:buChar char="•"/>
            </a:pPr>
            <a:r>
              <a:rPr lang="en-US">
                <a:sym typeface="Wingdings" panose="05000000000000000000" pitchFamily="2" charset="2"/>
              </a:rPr>
              <a:t>predicates on multiple tables, </a:t>
            </a:r>
          </a:p>
          <a:p>
            <a:pPr marL="742950" lvl="1" indent="-285750">
              <a:buFont typeface="Arial" panose="020B0604020202020204" pitchFamily="34" charset="0"/>
              <a:buChar char="•"/>
            </a:pPr>
            <a:r>
              <a:rPr lang="en-US">
                <a:sym typeface="Wingdings" panose="05000000000000000000" pitchFamily="2" charset="2"/>
              </a:rPr>
              <a:t>join columns with high distinctness</a:t>
            </a:r>
          </a:p>
        </p:txBody>
      </p:sp>
      <p:sp>
        <p:nvSpPr>
          <p:cNvPr id="48" name="TextBox 47">
            <a:extLst>
              <a:ext uri="{FF2B5EF4-FFF2-40B4-BE49-F238E27FC236}">
                <a16:creationId xmlns:a16="http://schemas.microsoft.com/office/drawing/2014/main" id="{CF3E3541-73B6-44A7-9F9D-29ED1AC8F884}"/>
              </a:ext>
            </a:extLst>
          </p:cNvPr>
          <p:cNvSpPr txBox="1"/>
          <p:nvPr/>
        </p:nvSpPr>
        <p:spPr>
          <a:xfrm>
            <a:off x="751398" y="6035193"/>
            <a:ext cx="5907386" cy="646331"/>
          </a:xfrm>
          <a:prstGeom prst="rect">
            <a:avLst/>
          </a:prstGeom>
          <a:noFill/>
        </p:spPr>
        <p:txBody>
          <a:bodyPr wrap="none" rtlCol="0">
            <a:spAutoFit/>
          </a:bodyPr>
          <a:lstStyle/>
          <a:p>
            <a:r>
              <a:rPr lang="en-US"/>
              <a:t>[2]: Implemented by all major database vendors</a:t>
            </a:r>
          </a:p>
          <a:p>
            <a:r>
              <a:rPr lang="en-US"/>
              <a:t>[3]: Or other datastructures such as bitmap filters and </a:t>
            </a:r>
            <a:r>
              <a:rPr lang="en-US" err="1"/>
              <a:t>bitvectors</a:t>
            </a:r>
            <a:endParaRPr lang="en-US"/>
          </a:p>
        </p:txBody>
      </p:sp>
      <p:sp>
        <p:nvSpPr>
          <p:cNvPr id="6" name="Slide Number Placeholder 5">
            <a:extLst>
              <a:ext uri="{FF2B5EF4-FFF2-40B4-BE49-F238E27FC236}">
                <a16:creationId xmlns:a16="http://schemas.microsoft.com/office/drawing/2014/main" id="{EADA8DB7-13F2-4F27-8D0F-D22479CE7F0B}"/>
              </a:ext>
            </a:extLst>
          </p:cNvPr>
          <p:cNvSpPr>
            <a:spLocks noGrp="1"/>
          </p:cNvSpPr>
          <p:nvPr>
            <p:ph type="sldNum" sz="quarter" idx="12"/>
          </p:nvPr>
        </p:nvSpPr>
        <p:spPr/>
        <p:txBody>
          <a:bodyPr/>
          <a:lstStyle/>
          <a:p>
            <a:fld id="{EEC9366E-023C-4CFB-B1D7-201B963321B0}" type="slidenum">
              <a:rPr lang="en-US" smtClean="0"/>
              <a:t>36</a:t>
            </a:fld>
            <a:endParaRPr lang="en-US"/>
          </a:p>
        </p:txBody>
      </p:sp>
    </p:spTree>
    <p:custDataLst>
      <p:tags r:id="rId1"/>
    </p:custDataLst>
    <p:extLst>
      <p:ext uri="{BB962C8B-B14F-4D97-AF65-F5344CB8AC3E}">
        <p14:creationId xmlns:p14="http://schemas.microsoft.com/office/powerpoint/2010/main" val="3736659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11A12-CA60-4516-B255-CBB8DFB04A45}"/>
              </a:ext>
            </a:extLst>
          </p:cNvPr>
          <p:cNvSpPr>
            <a:spLocks noGrp="1"/>
          </p:cNvSpPr>
          <p:nvPr>
            <p:ph type="title"/>
          </p:nvPr>
        </p:nvSpPr>
        <p:spPr/>
        <p:txBody>
          <a:bodyPr/>
          <a:lstStyle/>
          <a:p>
            <a:r>
              <a:rPr lang="en-US"/>
              <a:t>Other approaches</a:t>
            </a:r>
          </a:p>
        </p:txBody>
      </p:sp>
      <p:sp>
        <p:nvSpPr>
          <p:cNvPr id="3" name="TextBox 2">
            <a:extLst>
              <a:ext uri="{FF2B5EF4-FFF2-40B4-BE49-F238E27FC236}">
                <a16:creationId xmlns:a16="http://schemas.microsoft.com/office/drawing/2014/main" id="{987142CD-7608-4CE6-AAB0-80313F953152}"/>
              </a:ext>
            </a:extLst>
          </p:cNvPr>
          <p:cNvSpPr txBox="1"/>
          <p:nvPr/>
        </p:nvSpPr>
        <p:spPr>
          <a:xfrm>
            <a:off x="182880" y="345882"/>
            <a:ext cx="1711302" cy="369332"/>
          </a:xfrm>
          <a:prstGeom prst="rect">
            <a:avLst/>
          </a:prstGeom>
          <a:noFill/>
        </p:spPr>
        <p:txBody>
          <a:bodyPr wrap="none" rtlCol="0">
            <a:spAutoFit/>
          </a:bodyPr>
          <a:lstStyle/>
          <a:p>
            <a:r>
              <a:rPr lang="en-US" u="sng"/>
              <a:t>State-of-the-art:</a:t>
            </a:r>
          </a:p>
        </p:txBody>
      </p:sp>
      <p:sp>
        <p:nvSpPr>
          <p:cNvPr id="4" name="Rectangle 3">
            <a:extLst>
              <a:ext uri="{FF2B5EF4-FFF2-40B4-BE49-F238E27FC236}">
                <a16:creationId xmlns:a16="http://schemas.microsoft.com/office/drawing/2014/main" id="{0080BB91-F6E8-44BD-B25B-311EA90335DA}"/>
              </a:ext>
            </a:extLst>
          </p:cNvPr>
          <p:cNvSpPr/>
          <p:nvPr/>
        </p:nvSpPr>
        <p:spPr>
          <a:xfrm>
            <a:off x="686462" y="2003197"/>
            <a:ext cx="6467102" cy="1754326"/>
          </a:xfrm>
          <a:prstGeom prst="rect">
            <a:avLst/>
          </a:prstGeom>
        </p:spPr>
        <p:txBody>
          <a:bodyPr wrap="square">
            <a:spAutoFit/>
          </a:bodyPr>
          <a:lstStyle/>
          <a:p>
            <a:r>
              <a:rPr lang="en-US" sz="2400">
                <a:solidFill>
                  <a:srgbClr val="FF0000"/>
                </a:solidFill>
              </a:rPr>
              <a:t>Denormalize</a:t>
            </a:r>
            <a:r>
              <a:rPr lang="en-US" sz="2400"/>
              <a:t> joins </a:t>
            </a:r>
          </a:p>
          <a:p>
            <a:r>
              <a:rPr lang="en-US" sz="2400"/>
              <a:t>(so that all predicates are on one table)</a:t>
            </a:r>
          </a:p>
          <a:p>
            <a:pPr lvl="1">
              <a:buFont typeface="Symbol" panose="05050102010706020507" pitchFamily="18" charset="2"/>
              <a:buChar char="Þ"/>
            </a:pPr>
            <a:r>
              <a:rPr lang="en-US" sz="2000"/>
              <a:t> Table size bloats due to column repetition</a:t>
            </a:r>
          </a:p>
          <a:p>
            <a:pPr lvl="1">
              <a:buFont typeface="Symbol" panose="05050102010706020507" pitchFamily="18" charset="2"/>
              <a:buChar char="Þ"/>
            </a:pPr>
            <a:r>
              <a:rPr lang="en-US" sz="2000"/>
              <a:t> Any given denorm may not contain all queries </a:t>
            </a:r>
          </a:p>
          <a:p>
            <a:pPr lvl="1"/>
            <a:r>
              <a:rPr lang="en-US" sz="2000"/>
              <a:t>(e.g., ~6x larger row-store to cover 16/22 TPC-H queries)</a:t>
            </a:r>
          </a:p>
        </p:txBody>
      </p:sp>
      <p:sp>
        <p:nvSpPr>
          <p:cNvPr id="5" name="Rectangle 4">
            <a:extLst>
              <a:ext uri="{FF2B5EF4-FFF2-40B4-BE49-F238E27FC236}">
                <a16:creationId xmlns:a16="http://schemas.microsoft.com/office/drawing/2014/main" id="{4254FCE5-4236-4A7A-9385-0F6839E18F43}"/>
              </a:ext>
            </a:extLst>
          </p:cNvPr>
          <p:cNvSpPr/>
          <p:nvPr/>
        </p:nvSpPr>
        <p:spPr>
          <a:xfrm>
            <a:off x="7935784" y="2477682"/>
            <a:ext cx="3826725" cy="830997"/>
          </a:xfrm>
          <a:prstGeom prst="rect">
            <a:avLst/>
          </a:prstGeom>
        </p:spPr>
        <p:txBody>
          <a:bodyPr wrap="square">
            <a:spAutoFit/>
          </a:bodyPr>
          <a:lstStyle/>
          <a:p>
            <a:r>
              <a:rPr lang="en-US" sz="2400"/>
              <a:t>diPs achieve large gains w/o denorm</a:t>
            </a:r>
          </a:p>
        </p:txBody>
      </p:sp>
      <p:sp>
        <p:nvSpPr>
          <p:cNvPr id="6" name="Rectangle 5">
            <a:extLst>
              <a:ext uri="{FF2B5EF4-FFF2-40B4-BE49-F238E27FC236}">
                <a16:creationId xmlns:a16="http://schemas.microsoft.com/office/drawing/2014/main" id="{67DFE1CA-EDEA-4715-8D10-74262708188E}"/>
              </a:ext>
            </a:extLst>
          </p:cNvPr>
          <p:cNvSpPr/>
          <p:nvPr/>
        </p:nvSpPr>
        <p:spPr>
          <a:xfrm>
            <a:off x="658634" y="4429491"/>
            <a:ext cx="6467102" cy="1446550"/>
          </a:xfrm>
          <a:prstGeom prst="rect">
            <a:avLst/>
          </a:prstGeom>
        </p:spPr>
        <p:txBody>
          <a:bodyPr wrap="square">
            <a:spAutoFit/>
          </a:bodyPr>
          <a:lstStyle/>
          <a:p>
            <a:r>
              <a:rPr lang="en-US" sz="2400">
                <a:solidFill>
                  <a:srgbClr val="FF0000"/>
                </a:solidFill>
              </a:rPr>
              <a:t>Workload-aware adaptation </a:t>
            </a:r>
            <a:r>
              <a:rPr lang="en-US" sz="2400"/>
              <a:t>of denorm. data layout</a:t>
            </a:r>
          </a:p>
          <a:p>
            <a:r>
              <a:rPr lang="en-US" sz="2400"/>
              <a:t>(e.g., cluster rows matching the same predicates)</a:t>
            </a:r>
          </a:p>
          <a:p>
            <a:pPr lvl="1">
              <a:buFont typeface="Symbol" panose="05050102010706020507" pitchFamily="18" charset="2"/>
              <a:buChar char="Þ"/>
            </a:pPr>
            <a:r>
              <a:rPr lang="en-US" sz="2000"/>
              <a:t> Large speedups possible</a:t>
            </a:r>
          </a:p>
          <a:p>
            <a:pPr lvl="1">
              <a:buFont typeface="Symbol" panose="05050102010706020507" pitchFamily="18" charset="2"/>
              <a:buChar char="Þ"/>
            </a:pPr>
            <a:r>
              <a:rPr lang="en-US" sz="2000"/>
              <a:t> Does not generalize to diverse or unseen predicates</a:t>
            </a:r>
          </a:p>
        </p:txBody>
      </p:sp>
      <p:sp>
        <p:nvSpPr>
          <p:cNvPr id="7" name="Rectangle 6">
            <a:extLst>
              <a:ext uri="{FF2B5EF4-FFF2-40B4-BE49-F238E27FC236}">
                <a16:creationId xmlns:a16="http://schemas.microsoft.com/office/drawing/2014/main" id="{AD04E0A4-6CEC-4AB5-B941-48EF50DA22E8}"/>
              </a:ext>
            </a:extLst>
          </p:cNvPr>
          <p:cNvSpPr/>
          <p:nvPr/>
        </p:nvSpPr>
        <p:spPr>
          <a:xfrm>
            <a:off x="7935784" y="4544517"/>
            <a:ext cx="3597582" cy="830997"/>
          </a:xfrm>
          <a:prstGeom prst="rect">
            <a:avLst/>
          </a:prstGeom>
        </p:spPr>
        <p:txBody>
          <a:bodyPr wrap="square">
            <a:spAutoFit/>
          </a:bodyPr>
          <a:lstStyle/>
          <a:p>
            <a:r>
              <a:rPr lang="en-US" sz="2400"/>
              <a:t>diPs do not require layout change </a:t>
            </a:r>
          </a:p>
        </p:txBody>
      </p:sp>
      <p:sp>
        <p:nvSpPr>
          <p:cNvPr id="9" name="Slide Number Placeholder 8">
            <a:extLst>
              <a:ext uri="{FF2B5EF4-FFF2-40B4-BE49-F238E27FC236}">
                <a16:creationId xmlns:a16="http://schemas.microsoft.com/office/drawing/2014/main" id="{E6E4E3BE-6500-4B0C-A134-E73AEC676171}"/>
              </a:ext>
            </a:extLst>
          </p:cNvPr>
          <p:cNvSpPr>
            <a:spLocks noGrp="1"/>
          </p:cNvSpPr>
          <p:nvPr>
            <p:ph type="sldNum" sz="quarter" idx="12"/>
          </p:nvPr>
        </p:nvSpPr>
        <p:spPr/>
        <p:txBody>
          <a:bodyPr/>
          <a:lstStyle/>
          <a:p>
            <a:fld id="{EEC9366E-023C-4CFB-B1D7-201B963321B0}" type="slidenum">
              <a:rPr lang="en-US" smtClean="0"/>
              <a:t>37</a:t>
            </a:fld>
            <a:endParaRPr lang="en-US"/>
          </a:p>
        </p:txBody>
      </p:sp>
    </p:spTree>
    <p:custDataLst>
      <p:tags r:id="rId1"/>
    </p:custDataLst>
    <p:extLst>
      <p:ext uri="{BB962C8B-B14F-4D97-AF65-F5344CB8AC3E}">
        <p14:creationId xmlns:p14="http://schemas.microsoft.com/office/powerpoint/2010/main" val="186017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29A4-0C2F-4360-A0F3-A7AEBBA9CEE9}"/>
              </a:ext>
            </a:extLst>
          </p:cNvPr>
          <p:cNvSpPr>
            <a:spLocks noGrp="1"/>
          </p:cNvSpPr>
          <p:nvPr>
            <p:ph type="title"/>
          </p:nvPr>
        </p:nvSpPr>
        <p:spPr>
          <a:xfrm>
            <a:off x="838199" y="365125"/>
            <a:ext cx="11233107" cy="1325563"/>
          </a:xfrm>
        </p:spPr>
        <p:txBody>
          <a:bodyPr/>
          <a:lstStyle/>
          <a:p>
            <a:r>
              <a:rPr lang="en-US"/>
              <a:t>diPs offer sideways information passing in the QO</a:t>
            </a:r>
          </a:p>
        </p:txBody>
      </p:sp>
      <p:sp>
        <p:nvSpPr>
          <p:cNvPr id="3" name="TextBox 2">
            <a:extLst>
              <a:ext uri="{FF2B5EF4-FFF2-40B4-BE49-F238E27FC236}">
                <a16:creationId xmlns:a16="http://schemas.microsoft.com/office/drawing/2014/main" id="{60C07367-2600-46A3-A685-C3F3AD5DF39B}"/>
              </a:ext>
            </a:extLst>
          </p:cNvPr>
          <p:cNvSpPr txBox="1"/>
          <p:nvPr/>
        </p:nvSpPr>
        <p:spPr>
          <a:xfrm>
            <a:off x="721425" y="1807455"/>
            <a:ext cx="4654544" cy="1015663"/>
          </a:xfrm>
          <a:prstGeom prst="rect">
            <a:avLst/>
          </a:prstGeom>
          <a:noFill/>
        </p:spPr>
        <p:txBody>
          <a:bodyPr wrap="none" rtlCol="0">
            <a:spAutoFit/>
          </a:bodyPr>
          <a:lstStyle/>
          <a:p>
            <a:pPr marL="285750" indent="-285750">
              <a:buFont typeface="Arial" panose="020B0604020202020204" pitchFamily="34" charset="0"/>
              <a:buChar char="•"/>
            </a:pPr>
            <a:r>
              <a:rPr lang="en-US" sz="2000">
                <a:sym typeface="Wingdings" panose="05000000000000000000" pitchFamily="2" charset="2"/>
              </a:rPr>
              <a:t>Operate </a:t>
            </a:r>
            <a:r>
              <a:rPr lang="en-US" sz="2000">
                <a:solidFill>
                  <a:srgbClr val="0000FF"/>
                </a:solidFill>
                <a:sym typeface="Wingdings" panose="05000000000000000000" pitchFamily="2" charset="2"/>
              </a:rPr>
              <a:t>exclusively</a:t>
            </a:r>
            <a:r>
              <a:rPr lang="en-US" sz="2000">
                <a:sym typeface="Wingdings" panose="05000000000000000000" pitchFamily="2" charset="2"/>
              </a:rPr>
              <a:t> during query planning</a:t>
            </a:r>
          </a:p>
          <a:p>
            <a:pPr marL="285750" indent="-285750">
              <a:buFont typeface="Arial" panose="020B0604020202020204" pitchFamily="34" charset="0"/>
              <a:buChar char="•"/>
            </a:pPr>
            <a:r>
              <a:rPr lang="en-US" sz="2000">
                <a:sym typeface="Wingdings" panose="05000000000000000000" pitchFamily="2" charset="2"/>
              </a:rPr>
              <a:t>Rely only on </a:t>
            </a:r>
            <a:r>
              <a:rPr lang="en-US" sz="2000">
                <a:solidFill>
                  <a:srgbClr val="0000FF"/>
                </a:solidFill>
                <a:sym typeface="Wingdings" panose="05000000000000000000" pitchFamily="2" charset="2"/>
              </a:rPr>
              <a:t>coarse summary </a:t>
            </a:r>
            <a:r>
              <a:rPr lang="en-US" sz="2000">
                <a:sym typeface="Wingdings" panose="05000000000000000000" pitchFamily="2" charset="2"/>
              </a:rPr>
              <a:t>statistics</a:t>
            </a:r>
          </a:p>
          <a:p>
            <a:pPr marL="285750" indent="-285750">
              <a:buFont typeface="Arial" panose="020B0604020202020204" pitchFamily="34" charset="0"/>
              <a:buChar char="•"/>
            </a:pPr>
            <a:r>
              <a:rPr lang="en-US" sz="2000">
                <a:sym typeface="Wingdings" panose="05000000000000000000" pitchFamily="2" charset="2"/>
              </a:rPr>
              <a:t>Support </a:t>
            </a:r>
            <a:r>
              <a:rPr lang="en-US" sz="2000">
                <a:solidFill>
                  <a:srgbClr val="0000FF"/>
                </a:solidFill>
                <a:sym typeface="Wingdings" panose="05000000000000000000" pitchFamily="2" charset="2"/>
              </a:rPr>
              <a:t>arbitrary</a:t>
            </a:r>
            <a:r>
              <a:rPr lang="en-US" sz="2000">
                <a:sym typeface="Wingdings" panose="05000000000000000000" pitchFamily="2" charset="2"/>
              </a:rPr>
              <a:t> queries</a:t>
            </a:r>
            <a:endParaRPr lang="en-US" sz="2000" baseline="30000">
              <a:sym typeface="Wingdings" panose="05000000000000000000" pitchFamily="2" charset="2"/>
            </a:endParaRPr>
          </a:p>
        </p:txBody>
      </p:sp>
      <p:sp>
        <p:nvSpPr>
          <p:cNvPr id="45" name="Cloud 44">
            <a:extLst>
              <a:ext uri="{FF2B5EF4-FFF2-40B4-BE49-F238E27FC236}">
                <a16:creationId xmlns:a16="http://schemas.microsoft.com/office/drawing/2014/main" id="{B9E47AA2-D9E6-4C91-8031-5B210F555593}"/>
              </a:ext>
            </a:extLst>
          </p:cNvPr>
          <p:cNvSpPr/>
          <p:nvPr/>
        </p:nvSpPr>
        <p:spPr>
          <a:xfrm>
            <a:off x="7415735" y="1876913"/>
            <a:ext cx="1522674" cy="10137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Query</a:t>
            </a:r>
          </a:p>
        </p:txBody>
      </p:sp>
      <p:cxnSp>
        <p:nvCxnSpPr>
          <p:cNvPr id="47" name="Straight Arrow Connector 46">
            <a:extLst>
              <a:ext uri="{FF2B5EF4-FFF2-40B4-BE49-F238E27FC236}">
                <a16:creationId xmlns:a16="http://schemas.microsoft.com/office/drawing/2014/main" id="{6DAA2499-F186-4901-97B7-63D33E521C84}"/>
              </a:ext>
            </a:extLst>
          </p:cNvPr>
          <p:cNvCxnSpPr>
            <a:cxnSpLocks/>
          </p:cNvCxnSpPr>
          <p:nvPr/>
        </p:nvCxnSpPr>
        <p:spPr>
          <a:xfrm flipV="1">
            <a:off x="8185024" y="2908594"/>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97D0805B-3BF2-4D86-9DB3-F2D75ADC4483}"/>
                  </a:ext>
                </a:extLst>
              </p:cNvPr>
              <p:cNvSpPr txBox="1"/>
              <p:nvPr/>
            </p:nvSpPr>
            <p:spPr>
              <a:xfrm>
                <a:off x="7459467" y="3045754"/>
                <a:ext cx="1579471" cy="369332"/>
              </a:xfrm>
              <a:prstGeom prst="rect">
                <a:avLst/>
              </a:prstGeom>
              <a:noFill/>
            </p:spPr>
            <p:txBody>
              <a:bodyPr wrap="none" rtlCol="0">
                <a:spAutoFit/>
              </a:bodyPr>
              <a:lstStyle/>
              <a:p>
                <a:r>
                  <a:rPr lang="en-US" b="0"/>
                  <a:t>Tables: </a:t>
                </a:r>
                <a14:m>
                  <m:oMath xmlns:m="http://schemas.openxmlformats.org/officeDocument/2006/math">
                    <m:r>
                      <a:rPr lang="en-US" b="0" i="1" smtClean="0">
                        <a:latin typeface="Cambria Math" panose="02040503050406030204" pitchFamily="18" charset="0"/>
                      </a:rPr>
                      <m:t>𝑅</m:t>
                    </m:r>
                    <m:r>
                      <a:rPr lang="en-US" b="0" i="1" smtClean="0">
                        <a:latin typeface="Cambria Math" panose="02040503050406030204" pitchFamily="18" charset="0"/>
                      </a:rPr>
                      <m:t>, </m:t>
                    </m:r>
                    <m:r>
                      <a:rPr lang="en-US" b="0" i="1" smtClean="0">
                        <a:latin typeface="Cambria Math" panose="02040503050406030204" pitchFamily="18" charset="0"/>
                      </a:rPr>
                      <m:t>𝑇</m:t>
                    </m:r>
                    <m:r>
                      <a:rPr lang="en-US" b="0" i="1" smtClean="0">
                        <a:latin typeface="Cambria Math" panose="02040503050406030204" pitchFamily="18" charset="0"/>
                      </a:rPr>
                      <m:t>, … </m:t>
                    </m:r>
                  </m:oMath>
                </a14:m>
                <a:endParaRPr lang="en-US"/>
              </a:p>
            </p:txBody>
          </p:sp>
        </mc:Choice>
        <mc:Fallback xmlns="">
          <p:sp>
            <p:nvSpPr>
              <p:cNvPr id="49" name="TextBox 48">
                <a:extLst>
                  <a:ext uri="{FF2B5EF4-FFF2-40B4-BE49-F238E27FC236}">
                    <a16:creationId xmlns:a16="http://schemas.microsoft.com/office/drawing/2014/main" id="{97D0805B-3BF2-4D86-9DB3-F2D75ADC4483}"/>
                  </a:ext>
                </a:extLst>
              </p:cNvPr>
              <p:cNvSpPr txBox="1">
                <a:spLocks noRot="1" noChangeAspect="1" noMove="1" noResize="1" noEditPoints="1" noAdjustHandles="1" noChangeArrowheads="1" noChangeShapeType="1" noTextEdit="1"/>
              </p:cNvSpPr>
              <p:nvPr/>
            </p:nvSpPr>
            <p:spPr>
              <a:xfrm>
                <a:off x="7459467" y="3045754"/>
                <a:ext cx="1579471" cy="369332"/>
              </a:xfrm>
              <a:prstGeom prst="rect">
                <a:avLst/>
              </a:prstGeom>
              <a:blipFill>
                <a:blip r:embed="rId3"/>
                <a:stretch>
                  <a:fillRect l="-3475" t="-10000" b="-26667"/>
                </a:stretch>
              </a:blipFill>
            </p:spPr>
            <p:txBody>
              <a:bodyPr/>
              <a:lstStyle/>
              <a:p>
                <a:r>
                  <a:rPr lang="en-US">
                    <a:noFill/>
                  </a:rPr>
                  <a:t> </a:t>
                </a:r>
              </a:p>
            </p:txBody>
          </p:sp>
        </mc:Fallback>
      </mc:AlternateContent>
      <p:sp>
        <p:nvSpPr>
          <p:cNvPr id="50" name="Cloud 49">
            <a:extLst>
              <a:ext uri="{FF2B5EF4-FFF2-40B4-BE49-F238E27FC236}">
                <a16:creationId xmlns:a16="http://schemas.microsoft.com/office/drawing/2014/main" id="{1B18C9D2-E056-4531-AF48-4346416E31E1}"/>
              </a:ext>
            </a:extLst>
          </p:cNvPr>
          <p:cNvSpPr/>
          <p:nvPr/>
        </p:nvSpPr>
        <p:spPr>
          <a:xfrm>
            <a:off x="10060869" y="1843120"/>
            <a:ext cx="1522674" cy="1013791"/>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Query</a:t>
            </a:r>
          </a:p>
        </p:txBody>
      </p:sp>
      <p:cxnSp>
        <p:nvCxnSpPr>
          <p:cNvPr id="51" name="Straight Arrow Connector 50">
            <a:extLst>
              <a:ext uri="{FF2B5EF4-FFF2-40B4-BE49-F238E27FC236}">
                <a16:creationId xmlns:a16="http://schemas.microsoft.com/office/drawing/2014/main" id="{73478815-5DB2-497F-A581-54BD6222DD35}"/>
              </a:ext>
            </a:extLst>
          </p:cNvPr>
          <p:cNvCxnSpPr>
            <a:cxnSpLocks/>
          </p:cNvCxnSpPr>
          <p:nvPr/>
        </p:nvCxnSpPr>
        <p:spPr>
          <a:xfrm flipV="1">
            <a:off x="10828170" y="2823118"/>
            <a:ext cx="0" cy="2226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0180000-82A2-4062-86EE-438CE7C5FF53}"/>
                  </a:ext>
                </a:extLst>
              </p:cNvPr>
              <p:cNvSpPr txBox="1"/>
              <p:nvPr/>
            </p:nvSpPr>
            <p:spPr>
              <a:xfrm>
                <a:off x="9905818" y="3059668"/>
                <a:ext cx="2652136" cy="369332"/>
              </a:xfrm>
              <a:prstGeom prst="rect">
                <a:avLst/>
              </a:prstGeom>
              <a:noFill/>
            </p:spPr>
            <p:txBody>
              <a:bodyPr wrap="none" rtlCol="0">
                <a:spAutoFit/>
              </a:bodyPr>
              <a:lstStyle/>
              <a:p>
                <a:r>
                  <a:rPr lang="en-US"/>
                  <a:t>Partition subsets: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𝑅</m:t>
                        </m:r>
                      </m:e>
                      <m:sup>
                        <m:r>
                          <a:rPr lang="en-US" b="0" i="1" smtClean="0">
                            <a:latin typeface="Cambria Math" panose="02040503050406030204" pitchFamily="18" charset="0"/>
                          </a:rPr>
                          <m:t>′</m:t>
                        </m:r>
                      </m:sup>
                    </m:sSup>
                    <m:r>
                      <a:rPr lang="en-US" b="0" i="1" smtClean="0">
                        <a:latin typeface="Cambria Math" panose="02040503050406030204" pitchFamily="18" charset="0"/>
                      </a:rPr>
                      <m:t>, </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𝑇</m:t>
                        </m:r>
                      </m:e>
                      <m:sup>
                        <m:r>
                          <a:rPr lang="en-US" b="0" i="1" smtClean="0">
                            <a:latin typeface="Cambria Math" panose="02040503050406030204" pitchFamily="18" charset="0"/>
                          </a:rPr>
                          <m:t>′</m:t>
                        </m:r>
                      </m:sup>
                    </m:sSup>
                    <m:r>
                      <a:rPr lang="en-US" b="0" i="1" smtClean="0">
                        <a:latin typeface="Cambria Math" panose="02040503050406030204" pitchFamily="18" charset="0"/>
                      </a:rPr>
                      <m:t>, …</m:t>
                    </m:r>
                  </m:oMath>
                </a14:m>
                <a:endParaRPr lang="en-US"/>
              </a:p>
            </p:txBody>
          </p:sp>
        </mc:Choice>
        <mc:Fallback xmlns="">
          <p:sp>
            <p:nvSpPr>
              <p:cNvPr id="52" name="TextBox 51">
                <a:extLst>
                  <a:ext uri="{FF2B5EF4-FFF2-40B4-BE49-F238E27FC236}">
                    <a16:creationId xmlns:a16="http://schemas.microsoft.com/office/drawing/2014/main" id="{B0180000-82A2-4062-86EE-438CE7C5FF53}"/>
                  </a:ext>
                </a:extLst>
              </p:cNvPr>
              <p:cNvSpPr txBox="1">
                <a:spLocks noRot="1" noChangeAspect="1" noMove="1" noResize="1" noEditPoints="1" noAdjustHandles="1" noChangeArrowheads="1" noChangeShapeType="1" noTextEdit="1"/>
              </p:cNvSpPr>
              <p:nvPr/>
            </p:nvSpPr>
            <p:spPr>
              <a:xfrm>
                <a:off x="9905818" y="3059668"/>
                <a:ext cx="2652136" cy="369332"/>
              </a:xfrm>
              <a:prstGeom prst="rect">
                <a:avLst/>
              </a:prstGeom>
              <a:blipFill>
                <a:blip r:embed="rId4"/>
                <a:stretch>
                  <a:fillRect l="-2069" t="-9836" b="-24590"/>
                </a:stretch>
              </a:blipFill>
            </p:spPr>
            <p:txBody>
              <a:bodyPr/>
              <a:lstStyle/>
              <a:p>
                <a:r>
                  <a:rPr lang="en-US">
                    <a:noFill/>
                  </a:rPr>
                  <a:t> </a:t>
                </a:r>
              </a:p>
            </p:txBody>
          </p:sp>
        </mc:Fallback>
      </mc:AlternateContent>
      <p:sp>
        <p:nvSpPr>
          <p:cNvPr id="53" name="TextBox 52">
            <a:extLst>
              <a:ext uri="{FF2B5EF4-FFF2-40B4-BE49-F238E27FC236}">
                <a16:creationId xmlns:a16="http://schemas.microsoft.com/office/drawing/2014/main" id="{7E2BC191-E00C-4FD7-A189-48BA4A5BA046}"/>
              </a:ext>
            </a:extLst>
          </p:cNvPr>
          <p:cNvSpPr txBox="1"/>
          <p:nvPr/>
        </p:nvSpPr>
        <p:spPr>
          <a:xfrm>
            <a:off x="7834670" y="1367874"/>
            <a:ext cx="684803" cy="369332"/>
          </a:xfrm>
          <a:prstGeom prst="rect">
            <a:avLst/>
          </a:prstGeom>
          <a:noFill/>
        </p:spPr>
        <p:txBody>
          <a:bodyPr wrap="none" rtlCol="0">
            <a:spAutoFit/>
          </a:bodyPr>
          <a:lstStyle/>
          <a:p>
            <a:r>
              <a:rPr lang="en-US" u="sng"/>
              <a:t>Input</a:t>
            </a:r>
          </a:p>
        </p:txBody>
      </p:sp>
      <p:sp>
        <p:nvSpPr>
          <p:cNvPr id="54" name="TextBox 53">
            <a:extLst>
              <a:ext uri="{FF2B5EF4-FFF2-40B4-BE49-F238E27FC236}">
                <a16:creationId xmlns:a16="http://schemas.microsoft.com/office/drawing/2014/main" id="{AE7AFF84-5C82-4AD4-8AE4-E15BEB860031}"/>
              </a:ext>
            </a:extLst>
          </p:cNvPr>
          <p:cNvSpPr txBox="1"/>
          <p:nvPr/>
        </p:nvSpPr>
        <p:spPr>
          <a:xfrm>
            <a:off x="10479804" y="1367874"/>
            <a:ext cx="856325" cy="369332"/>
          </a:xfrm>
          <a:prstGeom prst="rect">
            <a:avLst/>
          </a:prstGeom>
          <a:noFill/>
        </p:spPr>
        <p:txBody>
          <a:bodyPr wrap="none" rtlCol="0">
            <a:spAutoFit/>
          </a:bodyPr>
          <a:lstStyle/>
          <a:p>
            <a:r>
              <a:rPr lang="en-US" u="sng"/>
              <a:t>Output</a:t>
            </a:r>
          </a:p>
        </p:txBody>
      </p:sp>
      <p:sp>
        <p:nvSpPr>
          <p:cNvPr id="56" name="TextBox 55">
            <a:extLst>
              <a:ext uri="{FF2B5EF4-FFF2-40B4-BE49-F238E27FC236}">
                <a16:creationId xmlns:a16="http://schemas.microsoft.com/office/drawing/2014/main" id="{BE25711C-BE99-44AA-A4D2-EEE5D873C06D}"/>
              </a:ext>
            </a:extLst>
          </p:cNvPr>
          <p:cNvSpPr txBox="1"/>
          <p:nvPr/>
        </p:nvSpPr>
        <p:spPr>
          <a:xfrm>
            <a:off x="182880" y="345882"/>
            <a:ext cx="1077090" cy="369332"/>
          </a:xfrm>
          <a:prstGeom prst="rect">
            <a:avLst/>
          </a:prstGeom>
          <a:noFill/>
        </p:spPr>
        <p:txBody>
          <a:bodyPr wrap="none" rtlCol="0">
            <a:spAutoFit/>
          </a:bodyPr>
          <a:lstStyle/>
          <a:p>
            <a:r>
              <a:rPr lang="en-US" u="sng"/>
              <a:t>Summary</a:t>
            </a:r>
          </a:p>
        </p:txBody>
      </p:sp>
      <p:sp>
        <p:nvSpPr>
          <p:cNvPr id="58" name="Arrow: Right 57">
            <a:extLst>
              <a:ext uri="{FF2B5EF4-FFF2-40B4-BE49-F238E27FC236}">
                <a16:creationId xmlns:a16="http://schemas.microsoft.com/office/drawing/2014/main" id="{2C972188-2F55-4242-BE26-7E7A5CA3E7CD}"/>
              </a:ext>
            </a:extLst>
          </p:cNvPr>
          <p:cNvSpPr/>
          <p:nvPr/>
        </p:nvSpPr>
        <p:spPr>
          <a:xfrm>
            <a:off x="9302844" y="2245037"/>
            <a:ext cx="580445" cy="369332"/>
          </a:xfrm>
          <a:prstGeom prst="rightArrow">
            <a:avLst/>
          </a:prstGeom>
          <a:solidFill>
            <a:schemeClr val="bg1">
              <a:lumMod val="6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6C23FD4-0485-4254-9152-3BA7B2CC34DA}"/>
              </a:ext>
            </a:extLst>
          </p:cNvPr>
          <p:cNvSpPr txBox="1"/>
          <p:nvPr/>
        </p:nvSpPr>
        <p:spPr>
          <a:xfrm>
            <a:off x="678167" y="2995463"/>
            <a:ext cx="6397649" cy="3416320"/>
          </a:xfrm>
          <a:prstGeom prst="rect">
            <a:avLst/>
          </a:prstGeom>
          <a:noFill/>
        </p:spPr>
        <p:txBody>
          <a:bodyPr wrap="none" rtlCol="0">
            <a:spAutoFit/>
          </a:bodyPr>
          <a:lstStyle/>
          <a:p>
            <a:pPr marL="457200" indent="-457200">
              <a:buFont typeface="+mj-lt"/>
              <a:buAutoNum type="arabicPeriod"/>
            </a:pPr>
            <a:r>
              <a:rPr lang="en-US" sz="2400">
                <a:solidFill>
                  <a:srgbClr val="0000FF"/>
                </a:solidFill>
              </a:rPr>
              <a:t>Fast derivation </a:t>
            </a:r>
            <a:r>
              <a:rPr lang="en-US" sz="2400"/>
              <a:t>of diPs for SJ expressions</a:t>
            </a:r>
          </a:p>
          <a:p>
            <a:pPr marL="457200" indent="-457200">
              <a:buFont typeface="+mj-lt"/>
              <a:buAutoNum type="arabicPeriod"/>
            </a:pPr>
            <a:r>
              <a:rPr lang="en-US" sz="2400"/>
              <a:t>Use </a:t>
            </a:r>
            <a:r>
              <a:rPr lang="en-US" sz="2400" i="1">
                <a:solidFill>
                  <a:srgbClr val="0000FF"/>
                </a:solidFill>
              </a:rPr>
              <a:t>QO rules </a:t>
            </a:r>
            <a:r>
              <a:rPr lang="en-US" sz="2400">
                <a:solidFill>
                  <a:srgbClr val="0000FF"/>
                </a:solidFill>
              </a:rPr>
              <a:t>to move diPs </a:t>
            </a:r>
            <a:r>
              <a:rPr lang="en-US" sz="2400"/>
              <a:t>past other ops.</a:t>
            </a:r>
          </a:p>
          <a:p>
            <a:pPr marL="457200" indent="-457200">
              <a:buFont typeface="+mj-lt"/>
              <a:buAutoNum type="arabicPeriod"/>
            </a:pPr>
            <a:r>
              <a:rPr lang="en-US" sz="2400"/>
              <a:t>A new stat, </a:t>
            </a:r>
            <a:r>
              <a:rPr lang="en-US" sz="2400">
                <a:solidFill>
                  <a:srgbClr val="0000FF"/>
                </a:solidFill>
              </a:rPr>
              <a:t>range-set</a:t>
            </a:r>
            <a:r>
              <a:rPr lang="en-US" sz="2400"/>
              <a:t>, that leads to more cut</a:t>
            </a:r>
          </a:p>
          <a:p>
            <a:pPr marL="457200" indent="-457200">
              <a:buFont typeface="+mj-lt"/>
              <a:buAutoNum type="arabicPeriod"/>
            </a:pPr>
            <a:r>
              <a:rPr lang="en-US" sz="2400">
                <a:solidFill>
                  <a:srgbClr val="0000FF"/>
                </a:solidFill>
              </a:rPr>
              <a:t>(Approximate) updates </a:t>
            </a:r>
            <a:r>
              <a:rPr lang="en-US" sz="2400"/>
              <a:t>to stats are trivially easy</a:t>
            </a:r>
          </a:p>
          <a:p>
            <a:endParaRPr lang="en-US" sz="2400"/>
          </a:p>
          <a:p>
            <a:r>
              <a:rPr lang="en-US" sz="2400"/>
              <a:t>Experiments vs strong prod. baselines show </a:t>
            </a:r>
          </a:p>
          <a:p>
            <a:pPr lvl="1"/>
            <a:r>
              <a:rPr lang="en-US" sz="2400">
                <a:solidFill>
                  <a:srgbClr val="0000FF"/>
                </a:solidFill>
              </a:rPr>
              <a:t>sizable gains </a:t>
            </a:r>
            <a:r>
              <a:rPr lang="en-US" sz="2400"/>
              <a:t>with a </a:t>
            </a:r>
          </a:p>
          <a:p>
            <a:pPr lvl="1"/>
            <a:r>
              <a:rPr lang="en-US" sz="2400">
                <a:solidFill>
                  <a:srgbClr val="0000FF"/>
                </a:solidFill>
              </a:rPr>
              <a:t>small stat size </a:t>
            </a:r>
            <a:r>
              <a:rPr lang="en-US" sz="2400"/>
              <a:t>and a </a:t>
            </a:r>
          </a:p>
          <a:p>
            <a:pPr lvl="1"/>
            <a:r>
              <a:rPr lang="en-US" sz="2400">
                <a:solidFill>
                  <a:srgbClr val="0000FF"/>
                </a:solidFill>
              </a:rPr>
              <a:t>small increase </a:t>
            </a:r>
            <a:r>
              <a:rPr lang="en-US" sz="2400"/>
              <a:t>in query optimization time</a:t>
            </a:r>
          </a:p>
        </p:txBody>
      </p:sp>
      <p:sp>
        <p:nvSpPr>
          <p:cNvPr id="16" name="TextBox 15">
            <a:extLst>
              <a:ext uri="{FF2B5EF4-FFF2-40B4-BE49-F238E27FC236}">
                <a16:creationId xmlns:a16="http://schemas.microsoft.com/office/drawing/2014/main" id="{D8C52163-898B-4184-8317-385826BD809F}"/>
              </a:ext>
            </a:extLst>
          </p:cNvPr>
          <p:cNvSpPr txBox="1"/>
          <p:nvPr/>
        </p:nvSpPr>
        <p:spPr>
          <a:xfrm rot="16200000">
            <a:off x="-295957" y="3507923"/>
            <a:ext cx="1486584" cy="461665"/>
          </a:xfrm>
          <a:prstGeom prst="rect">
            <a:avLst/>
          </a:prstGeom>
          <a:noFill/>
        </p:spPr>
        <p:txBody>
          <a:bodyPr wrap="square">
            <a:spAutoFit/>
          </a:bodyPr>
          <a:lstStyle/>
          <a:p>
            <a:r>
              <a:rPr lang="en-US" sz="2400"/>
              <a:t>Key ideas</a:t>
            </a:r>
          </a:p>
        </p:txBody>
      </p:sp>
      <p:sp>
        <p:nvSpPr>
          <p:cNvPr id="18" name="TextBox 17">
            <a:extLst>
              <a:ext uri="{FF2B5EF4-FFF2-40B4-BE49-F238E27FC236}">
                <a16:creationId xmlns:a16="http://schemas.microsoft.com/office/drawing/2014/main" id="{F33C00FC-6855-4A03-B498-E73B64542241}"/>
              </a:ext>
            </a:extLst>
          </p:cNvPr>
          <p:cNvSpPr txBox="1"/>
          <p:nvPr/>
        </p:nvSpPr>
        <p:spPr>
          <a:xfrm>
            <a:off x="123640" y="6486870"/>
            <a:ext cx="9679441" cy="338554"/>
          </a:xfrm>
          <a:prstGeom prst="rect">
            <a:avLst/>
          </a:prstGeom>
          <a:noFill/>
        </p:spPr>
        <p:txBody>
          <a:bodyPr wrap="square">
            <a:spAutoFit/>
          </a:bodyPr>
          <a:lstStyle/>
          <a:p>
            <a:r>
              <a:rPr lang="en-US" sz="1600"/>
              <a:t>S. Kandula, L. Orr and S. Chaudhuri. Pushing data-induced predicates through joins in big-data clusters. In VLDB 2020.</a:t>
            </a:r>
          </a:p>
        </p:txBody>
      </p:sp>
      <p:sp>
        <p:nvSpPr>
          <p:cNvPr id="7" name="Slide Number Placeholder 6">
            <a:extLst>
              <a:ext uri="{FF2B5EF4-FFF2-40B4-BE49-F238E27FC236}">
                <a16:creationId xmlns:a16="http://schemas.microsoft.com/office/drawing/2014/main" id="{1CF66362-5CD8-43CE-85AB-AF03FA6E24E6}"/>
              </a:ext>
            </a:extLst>
          </p:cNvPr>
          <p:cNvSpPr>
            <a:spLocks noGrp="1"/>
          </p:cNvSpPr>
          <p:nvPr>
            <p:ph type="sldNum" sz="quarter" idx="12"/>
          </p:nvPr>
        </p:nvSpPr>
        <p:spPr/>
        <p:txBody>
          <a:bodyPr/>
          <a:lstStyle/>
          <a:p>
            <a:fld id="{EEC9366E-023C-4CFB-B1D7-201B963321B0}" type="slidenum">
              <a:rPr lang="en-US" smtClean="0"/>
              <a:t>38</a:t>
            </a:fld>
            <a:endParaRPr lang="en-US"/>
          </a:p>
        </p:txBody>
      </p:sp>
    </p:spTree>
    <p:custDataLst>
      <p:tags r:id="rId1"/>
    </p:custDataLst>
    <p:extLst>
      <p:ext uri="{BB962C8B-B14F-4D97-AF65-F5344CB8AC3E}">
        <p14:creationId xmlns:p14="http://schemas.microsoft.com/office/powerpoint/2010/main" val="2265127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BC0AF889-57A0-43F1-A036-A270E30C19EB}"/>
              </a:ext>
            </a:extLst>
          </p:cNvPr>
          <p:cNvSpPr/>
          <p:nvPr/>
        </p:nvSpPr>
        <p:spPr>
          <a:xfrm>
            <a:off x="283659" y="3746863"/>
            <a:ext cx="705709" cy="7386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08D3CE-8A2F-478B-82CC-62E47817B4F2}"/>
              </a:ext>
            </a:extLst>
          </p:cNvPr>
          <p:cNvSpPr>
            <a:spLocks noGrp="1"/>
          </p:cNvSpPr>
          <p:nvPr>
            <p:ph type="title"/>
          </p:nvPr>
        </p:nvSpPr>
        <p:spPr/>
        <p:txBody>
          <a:bodyPr/>
          <a:lstStyle/>
          <a:p>
            <a:r>
              <a:rPr lang="en-US"/>
              <a:t>Treeify</a:t>
            </a:r>
          </a:p>
        </p:txBody>
      </p:sp>
      <p:sp>
        <p:nvSpPr>
          <p:cNvPr id="3" name="TextBox 2">
            <a:extLst>
              <a:ext uri="{FF2B5EF4-FFF2-40B4-BE49-F238E27FC236}">
                <a16:creationId xmlns:a16="http://schemas.microsoft.com/office/drawing/2014/main" id="{FB2AA391-F2EF-40E8-AB94-04D6D496A789}"/>
              </a:ext>
            </a:extLst>
          </p:cNvPr>
          <p:cNvSpPr txBox="1"/>
          <p:nvPr/>
        </p:nvSpPr>
        <p:spPr>
          <a:xfrm>
            <a:off x="3311122" y="1420683"/>
            <a:ext cx="2098973" cy="646331"/>
          </a:xfrm>
          <a:prstGeom prst="rect">
            <a:avLst/>
          </a:prstGeom>
          <a:noFill/>
        </p:spPr>
        <p:txBody>
          <a:bodyPr wrap="none" rtlCol="0">
            <a:spAutoFit/>
          </a:bodyPr>
          <a:lstStyle/>
          <a:p>
            <a:r>
              <a:rPr lang="en-US" u="sng"/>
              <a:t>Input</a:t>
            </a:r>
          </a:p>
          <a:p>
            <a:r>
              <a:rPr lang="en-US"/>
              <a:t>An acyclic join graph</a:t>
            </a:r>
          </a:p>
        </p:txBody>
      </p:sp>
      <p:grpSp>
        <p:nvGrpSpPr>
          <p:cNvPr id="11" name="Group 10">
            <a:extLst>
              <a:ext uri="{FF2B5EF4-FFF2-40B4-BE49-F238E27FC236}">
                <a16:creationId xmlns:a16="http://schemas.microsoft.com/office/drawing/2014/main" id="{638C13AF-8AB1-45E6-9D3D-FFF040D6D51C}"/>
              </a:ext>
            </a:extLst>
          </p:cNvPr>
          <p:cNvGrpSpPr/>
          <p:nvPr/>
        </p:nvGrpSpPr>
        <p:grpSpPr>
          <a:xfrm>
            <a:off x="450163" y="2962870"/>
            <a:ext cx="2781989" cy="1522657"/>
            <a:chOff x="450163" y="2962870"/>
            <a:chExt cx="2781989" cy="1522657"/>
          </a:xfrm>
        </p:grpSpPr>
        <p:sp>
          <p:nvSpPr>
            <p:cNvPr id="5" name="TextBox 4">
              <a:extLst>
                <a:ext uri="{FF2B5EF4-FFF2-40B4-BE49-F238E27FC236}">
                  <a16:creationId xmlns:a16="http://schemas.microsoft.com/office/drawing/2014/main" id="{72C0BC9E-D354-41DB-AC77-108201165FF0}"/>
                </a:ext>
              </a:extLst>
            </p:cNvPr>
            <p:cNvSpPr txBox="1"/>
            <p:nvPr/>
          </p:nvSpPr>
          <p:spPr>
            <a:xfrm>
              <a:off x="1682461" y="3746863"/>
              <a:ext cx="258084" cy="738664"/>
            </a:xfrm>
            <a:prstGeom prst="rect">
              <a:avLst/>
            </a:prstGeom>
            <a:noFill/>
          </p:spPr>
          <p:txBody>
            <a:bodyPr wrap="none" lIns="0" tIns="0" rIns="0" bIns="0" rtlCol="0">
              <a:spAutoFit/>
            </a:bodyPr>
            <a:lstStyle/>
            <a:p>
              <a:r>
                <a:rPr lang="en-US" sz="4800"/>
                <a:t>L</a:t>
              </a:r>
            </a:p>
          </p:txBody>
        </p:sp>
        <p:sp>
          <p:nvSpPr>
            <p:cNvPr id="6" name="TextBox 5">
              <a:extLst>
                <a:ext uri="{FF2B5EF4-FFF2-40B4-BE49-F238E27FC236}">
                  <a16:creationId xmlns:a16="http://schemas.microsoft.com/office/drawing/2014/main" id="{F0EFD559-29A6-4765-89E7-DCB5DD67AE97}"/>
                </a:ext>
              </a:extLst>
            </p:cNvPr>
            <p:cNvSpPr txBox="1"/>
            <p:nvPr/>
          </p:nvSpPr>
          <p:spPr>
            <a:xfrm>
              <a:off x="2231284" y="3746863"/>
              <a:ext cx="407163" cy="738664"/>
            </a:xfrm>
            <a:prstGeom prst="rect">
              <a:avLst/>
            </a:prstGeom>
            <a:noFill/>
          </p:spPr>
          <p:txBody>
            <a:bodyPr wrap="none" lIns="0" tIns="0" rIns="0" bIns="0" rtlCol="0">
              <a:spAutoFit/>
            </a:bodyPr>
            <a:lstStyle/>
            <a:p>
              <a:r>
                <a:rPr lang="en-US" sz="4800"/>
                <a:t>O</a:t>
              </a:r>
            </a:p>
          </p:txBody>
        </p:sp>
        <p:sp>
          <p:nvSpPr>
            <p:cNvPr id="7" name="TextBox 6">
              <a:extLst>
                <a:ext uri="{FF2B5EF4-FFF2-40B4-BE49-F238E27FC236}">
                  <a16:creationId xmlns:a16="http://schemas.microsoft.com/office/drawing/2014/main" id="{21951BC8-90D1-426A-9247-1EB049315BA7}"/>
                </a:ext>
              </a:extLst>
            </p:cNvPr>
            <p:cNvSpPr txBox="1"/>
            <p:nvPr/>
          </p:nvSpPr>
          <p:spPr>
            <a:xfrm>
              <a:off x="2903536" y="3746863"/>
              <a:ext cx="328616" cy="738664"/>
            </a:xfrm>
            <a:prstGeom prst="rect">
              <a:avLst/>
            </a:prstGeom>
            <a:noFill/>
          </p:spPr>
          <p:txBody>
            <a:bodyPr wrap="none" lIns="0" tIns="0" rIns="0" bIns="0" rtlCol="0">
              <a:spAutoFit/>
            </a:bodyPr>
            <a:lstStyle/>
            <a:p>
              <a:r>
                <a:rPr lang="en-US" sz="4800"/>
                <a:t>C</a:t>
              </a:r>
            </a:p>
          </p:txBody>
        </p:sp>
        <p:sp>
          <p:nvSpPr>
            <p:cNvPr id="8" name="TextBox 7">
              <a:extLst>
                <a:ext uri="{FF2B5EF4-FFF2-40B4-BE49-F238E27FC236}">
                  <a16:creationId xmlns:a16="http://schemas.microsoft.com/office/drawing/2014/main" id="{5BABE4AD-3EF4-465E-A96F-810C2EE88584}"/>
                </a:ext>
              </a:extLst>
            </p:cNvPr>
            <p:cNvSpPr txBox="1"/>
            <p:nvPr/>
          </p:nvSpPr>
          <p:spPr>
            <a:xfrm>
              <a:off x="1114402" y="3746863"/>
              <a:ext cx="282129" cy="738664"/>
            </a:xfrm>
            <a:prstGeom prst="rect">
              <a:avLst/>
            </a:prstGeom>
            <a:noFill/>
          </p:spPr>
          <p:txBody>
            <a:bodyPr wrap="none" lIns="0" tIns="0" rIns="0" bIns="0" rtlCol="0">
              <a:spAutoFit/>
            </a:bodyPr>
            <a:lstStyle/>
            <a:p>
              <a:r>
                <a:rPr lang="en-US" sz="4800"/>
                <a:t>S</a:t>
              </a:r>
            </a:p>
          </p:txBody>
        </p:sp>
        <p:sp>
          <p:nvSpPr>
            <p:cNvPr id="9" name="TextBox 8">
              <a:extLst>
                <a:ext uri="{FF2B5EF4-FFF2-40B4-BE49-F238E27FC236}">
                  <a16:creationId xmlns:a16="http://schemas.microsoft.com/office/drawing/2014/main" id="{523A81C5-D538-4E03-B949-BC7C021BBEF4}"/>
                </a:ext>
              </a:extLst>
            </p:cNvPr>
            <p:cNvSpPr txBox="1"/>
            <p:nvPr/>
          </p:nvSpPr>
          <p:spPr>
            <a:xfrm>
              <a:off x="1623150" y="2962870"/>
              <a:ext cx="317395" cy="738664"/>
            </a:xfrm>
            <a:prstGeom prst="rect">
              <a:avLst/>
            </a:prstGeom>
            <a:noFill/>
          </p:spPr>
          <p:txBody>
            <a:bodyPr wrap="none" lIns="0" tIns="0" rIns="0" bIns="0" rtlCol="0">
              <a:spAutoFit/>
            </a:bodyPr>
            <a:lstStyle/>
            <a:p>
              <a:r>
                <a:rPr lang="en-US" sz="4800"/>
                <a:t>P</a:t>
              </a:r>
            </a:p>
          </p:txBody>
        </p:sp>
        <p:sp>
          <p:nvSpPr>
            <p:cNvPr id="10" name="TextBox 9">
              <a:extLst>
                <a:ext uri="{FF2B5EF4-FFF2-40B4-BE49-F238E27FC236}">
                  <a16:creationId xmlns:a16="http://schemas.microsoft.com/office/drawing/2014/main" id="{20DDCDB3-0853-4D30-BFB5-AC92BC0ED644}"/>
                </a:ext>
              </a:extLst>
            </p:cNvPr>
            <p:cNvSpPr txBox="1"/>
            <p:nvPr/>
          </p:nvSpPr>
          <p:spPr>
            <a:xfrm>
              <a:off x="450163" y="3746863"/>
              <a:ext cx="397545" cy="738664"/>
            </a:xfrm>
            <a:prstGeom prst="rect">
              <a:avLst/>
            </a:prstGeom>
            <a:noFill/>
          </p:spPr>
          <p:txBody>
            <a:bodyPr wrap="none" lIns="0" tIns="0" rIns="0" bIns="0" rtlCol="0">
              <a:spAutoFit/>
            </a:bodyPr>
            <a:lstStyle/>
            <a:p>
              <a:r>
                <a:rPr lang="en-US" sz="4800"/>
                <a:t>N</a:t>
              </a:r>
            </a:p>
          </p:txBody>
        </p:sp>
        <p:cxnSp>
          <p:nvCxnSpPr>
            <p:cNvPr id="12" name="Straight Connector 11">
              <a:extLst>
                <a:ext uri="{FF2B5EF4-FFF2-40B4-BE49-F238E27FC236}">
                  <a16:creationId xmlns:a16="http://schemas.microsoft.com/office/drawing/2014/main" id="{D94DE11F-1592-43AD-A41E-4855E4FFA5B7}"/>
                </a:ext>
              </a:extLst>
            </p:cNvPr>
            <p:cNvCxnSpPr>
              <a:stCxn id="10" idx="3"/>
              <a:endCxn id="8" idx="1"/>
            </p:cNvCxnSpPr>
            <p:nvPr/>
          </p:nvCxnSpPr>
          <p:spPr>
            <a:xfrm>
              <a:off x="847708" y="4116195"/>
              <a:ext cx="266694"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AA20E51-D646-4EEF-8A01-CABCA458109F}"/>
                </a:ext>
              </a:extLst>
            </p:cNvPr>
            <p:cNvCxnSpPr>
              <a:cxnSpLocks/>
              <a:stCxn id="8" idx="3"/>
              <a:endCxn id="5" idx="1"/>
            </p:cNvCxnSpPr>
            <p:nvPr/>
          </p:nvCxnSpPr>
          <p:spPr>
            <a:xfrm>
              <a:off x="1396531" y="4116195"/>
              <a:ext cx="28593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06845BB-C76D-4109-BDD3-02C0D1768F70}"/>
                </a:ext>
              </a:extLst>
            </p:cNvPr>
            <p:cNvCxnSpPr>
              <a:cxnSpLocks/>
            </p:cNvCxnSpPr>
            <p:nvPr/>
          </p:nvCxnSpPr>
          <p:spPr>
            <a:xfrm>
              <a:off x="1790664" y="3581400"/>
              <a:ext cx="0" cy="3048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BFBD95C-546D-4B1B-B1E1-E06F84981072}"/>
                </a:ext>
              </a:extLst>
            </p:cNvPr>
            <p:cNvCxnSpPr>
              <a:cxnSpLocks/>
              <a:stCxn id="5" idx="3"/>
              <a:endCxn id="6" idx="1"/>
            </p:cNvCxnSpPr>
            <p:nvPr/>
          </p:nvCxnSpPr>
          <p:spPr>
            <a:xfrm>
              <a:off x="1940545" y="4116195"/>
              <a:ext cx="290739"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7B0706-BBC4-47E7-9CA2-6B4AA1E96C46}"/>
                </a:ext>
              </a:extLst>
            </p:cNvPr>
            <p:cNvCxnSpPr>
              <a:cxnSpLocks/>
              <a:stCxn id="6" idx="3"/>
              <a:endCxn id="7" idx="1"/>
            </p:cNvCxnSpPr>
            <p:nvPr/>
          </p:nvCxnSpPr>
          <p:spPr>
            <a:xfrm>
              <a:off x="2638447" y="4116195"/>
              <a:ext cx="265089"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25" name="TextBox 24">
            <a:extLst>
              <a:ext uri="{FF2B5EF4-FFF2-40B4-BE49-F238E27FC236}">
                <a16:creationId xmlns:a16="http://schemas.microsoft.com/office/drawing/2014/main" id="{65ED2907-1BAF-4AED-B443-9045FE2E85F6}"/>
              </a:ext>
            </a:extLst>
          </p:cNvPr>
          <p:cNvSpPr txBox="1"/>
          <p:nvPr/>
        </p:nvSpPr>
        <p:spPr>
          <a:xfrm>
            <a:off x="781985" y="5391150"/>
            <a:ext cx="8676734" cy="646331"/>
          </a:xfrm>
          <a:prstGeom prst="rect">
            <a:avLst/>
          </a:prstGeom>
          <a:noFill/>
        </p:spPr>
        <p:txBody>
          <a:bodyPr wrap="none" rtlCol="0">
            <a:spAutoFit/>
          </a:bodyPr>
          <a:lstStyle/>
          <a:p>
            <a:pPr marL="342900" indent="-342900">
              <a:buFont typeface="+mj-lt"/>
              <a:buAutoNum type="arabicPeriod"/>
            </a:pPr>
            <a:r>
              <a:rPr lang="en-US"/>
              <a:t>Starting at a random root, assign heights to nodes</a:t>
            </a:r>
          </a:p>
          <a:p>
            <a:pPr marL="342900" indent="-342900">
              <a:buFont typeface="+mj-lt"/>
              <a:buAutoNum type="arabicPeriod"/>
            </a:pPr>
            <a:r>
              <a:rPr lang="en-US"/>
              <a:t>Recursively, substitute current root with a child of that root that lowers total tree height</a:t>
            </a:r>
          </a:p>
        </p:txBody>
      </p:sp>
      <p:sp>
        <p:nvSpPr>
          <p:cNvPr id="27" name="TextBox 26">
            <a:extLst>
              <a:ext uri="{FF2B5EF4-FFF2-40B4-BE49-F238E27FC236}">
                <a16:creationId xmlns:a16="http://schemas.microsoft.com/office/drawing/2014/main" id="{9201DCA2-3213-4FB7-AE92-1190C9116589}"/>
              </a:ext>
            </a:extLst>
          </p:cNvPr>
          <p:cNvSpPr txBox="1"/>
          <p:nvPr/>
        </p:nvSpPr>
        <p:spPr>
          <a:xfrm>
            <a:off x="1940545" y="2962870"/>
            <a:ext cx="340158" cy="461665"/>
          </a:xfrm>
          <a:prstGeom prst="rect">
            <a:avLst/>
          </a:prstGeom>
          <a:noFill/>
        </p:spPr>
        <p:txBody>
          <a:bodyPr wrap="none" rtlCol="0">
            <a:spAutoFit/>
          </a:bodyPr>
          <a:lstStyle/>
          <a:p>
            <a:r>
              <a:rPr lang="en-US" sz="2400"/>
              <a:t>1</a:t>
            </a:r>
          </a:p>
        </p:txBody>
      </p:sp>
      <p:sp>
        <p:nvSpPr>
          <p:cNvPr id="29" name="TextBox 28">
            <a:extLst>
              <a:ext uri="{FF2B5EF4-FFF2-40B4-BE49-F238E27FC236}">
                <a16:creationId xmlns:a16="http://schemas.microsoft.com/office/drawing/2014/main" id="{5ACF83E1-5ACA-47CE-AD0D-2866765CCD87}"/>
              </a:ext>
            </a:extLst>
          </p:cNvPr>
          <p:cNvSpPr txBox="1"/>
          <p:nvPr/>
        </p:nvSpPr>
        <p:spPr>
          <a:xfrm>
            <a:off x="3148611" y="3577862"/>
            <a:ext cx="340158" cy="461665"/>
          </a:xfrm>
          <a:prstGeom prst="rect">
            <a:avLst/>
          </a:prstGeom>
          <a:noFill/>
        </p:spPr>
        <p:txBody>
          <a:bodyPr wrap="none" rtlCol="0">
            <a:spAutoFit/>
          </a:bodyPr>
          <a:lstStyle/>
          <a:p>
            <a:r>
              <a:rPr lang="en-US" sz="2400"/>
              <a:t>1</a:t>
            </a:r>
          </a:p>
        </p:txBody>
      </p:sp>
      <p:sp>
        <p:nvSpPr>
          <p:cNvPr id="30" name="TextBox 29">
            <a:extLst>
              <a:ext uri="{FF2B5EF4-FFF2-40B4-BE49-F238E27FC236}">
                <a16:creationId xmlns:a16="http://schemas.microsoft.com/office/drawing/2014/main" id="{3AAC0DC9-A9C2-4525-A091-748C420C017D}"/>
              </a:ext>
            </a:extLst>
          </p:cNvPr>
          <p:cNvSpPr txBox="1"/>
          <p:nvPr/>
        </p:nvSpPr>
        <p:spPr>
          <a:xfrm>
            <a:off x="2468368" y="3577861"/>
            <a:ext cx="340158" cy="461665"/>
          </a:xfrm>
          <a:prstGeom prst="rect">
            <a:avLst/>
          </a:prstGeom>
          <a:noFill/>
        </p:spPr>
        <p:txBody>
          <a:bodyPr wrap="none" rtlCol="0">
            <a:spAutoFit/>
          </a:bodyPr>
          <a:lstStyle/>
          <a:p>
            <a:r>
              <a:rPr lang="en-US" sz="2400"/>
              <a:t>2</a:t>
            </a:r>
          </a:p>
        </p:txBody>
      </p:sp>
      <p:sp>
        <p:nvSpPr>
          <p:cNvPr id="31" name="TextBox 30">
            <a:extLst>
              <a:ext uri="{FF2B5EF4-FFF2-40B4-BE49-F238E27FC236}">
                <a16:creationId xmlns:a16="http://schemas.microsoft.com/office/drawing/2014/main" id="{E1986318-8500-4B30-95D3-4D2F4C36876C}"/>
              </a:ext>
            </a:extLst>
          </p:cNvPr>
          <p:cNvSpPr txBox="1"/>
          <p:nvPr/>
        </p:nvSpPr>
        <p:spPr>
          <a:xfrm>
            <a:off x="1838883" y="3588781"/>
            <a:ext cx="340158" cy="461665"/>
          </a:xfrm>
          <a:prstGeom prst="rect">
            <a:avLst/>
          </a:prstGeom>
          <a:noFill/>
        </p:spPr>
        <p:txBody>
          <a:bodyPr wrap="none" rtlCol="0">
            <a:spAutoFit/>
          </a:bodyPr>
          <a:lstStyle/>
          <a:p>
            <a:r>
              <a:rPr lang="en-US" sz="2400"/>
              <a:t>3</a:t>
            </a:r>
          </a:p>
        </p:txBody>
      </p:sp>
      <p:sp>
        <p:nvSpPr>
          <p:cNvPr id="32" name="TextBox 31">
            <a:extLst>
              <a:ext uri="{FF2B5EF4-FFF2-40B4-BE49-F238E27FC236}">
                <a16:creationId xmlns:a16="http://schemas.microsoft.com/office/drawing/2014/main" id="{04B6A024-1A2B-4DD3-92ED-EB94027996CE}"/>
              </a:ext>
            </a:extLst>
          </p:cNvPr>
          <p:cNvSpPr txBox="1"/>
          <p:nvPr/>
        </p:nvSpPr>
        <p:spPr>
          <a:xfrm>
            <a:off x="1212795" y="3588781"/>
            <a:ext cx="340158" cy="461665"/>
          </a:xfrm>
          <a:prstGeom prst="rect">
            <a:avLst/>
          </a:prstGeom>
          <a:noFill/>
        </p:spPr>
        <p:txBody>
          <a:bodyPr wrap="none" rtlCol="0">
            <a:spAutoFit/>
          </a:bodyPr>
          <a:lstStyle/>
          <a:p>
            <a:r>
              <a:rPr lang="en-US" sz="2400"/>
              <a:t>4</a:t>
            </a:r>
          </a:p>
        </p:txBody>
      </p:sp>
      <p:sp>
        <p:nvSpPr>
          <p:cNvPr id="33" name="TextBox 32">
            <a:extLst>
              <a:ext uri="{FF2B5EF4-FFF2-40B4-BE49-F238E27FC236}">
                <a16:creationId xmlns:a16="http://schemas.microsoft.com/office/drawing/2014/main" id="{AEE61203-979C-4E5D-A30A-4F6057E561BA}"/>
              </a:ext>
            </a:extLst>
          </p:cNvPr>
          <p:cNvSpPr txBox="1"/>
          <p:nvPr/>
        </p:nvSpPr>
        <p:spPr>
          <a:xfrm>
            <a:off x="853951" y="3579256"/>
            <a:ext cx="340158" cy="461665"/>
          </a:xfrm>
          <a:prstGeom prst="rect">
            <a:avLst/>
          </a:prstGeom>
          <a:noFill/>
        </p:spPr>
        <p:txBody>
          <a:bodyPr wrap="none" rtlCol="0">
            <a:spAutoFit/>
          </a:bodyPr>
          <a:lstStyle/>
          <a:p>
            <a:r>
              <a:rPr lang="en-US" sz="2400"/>
              <a:t>5</a:t>
            </a:r>
          </a:p>
        </p:txBody>
      </p:sp>
      <p:sp>
        <p:nvSpPr>
          <p:cNvPr id="4" name="Rectangle 3">
            <a:extLst>
              <a:ext uri="{FF2B5EF4-FFF2-40B4-BE49-F238E27FC236}">
                <a16:creationId xmlns:a16="http://schemas.microsoft.com/office/drawing/2014/main" id="{7FAFAECB-3A88-4A5B-A76A-099D04C10DC9}"/>
              </a:ext>
            </a:extLst>
          </p:cNvPr>
          <p:cNvSpPr/>
          <p:nvPr/>
        </p:nvSpPr>
        <p:spPr>
          <a:xfrm>
            <a:off x="6670809" y="1367522"/>
            <a:ext cx="3223703" cy="646331"/>
          </a:xfrm>
          <a:prstGeom prst="rect">
            <a:avLst/>
          </a:prstGeom>
        </p:spPr>
        <p:txBody>
          <a:bodyPr wrap="none">
            <a:spAutoFit/>
          </a:bodyPr>
          <a:lstStyle/>
          <a:p>
            <a:r>
              <a:rPr lang="en-US" u="sng"/>
              <a:t>Output</a:t>
            </a:r>
            <a:br>
              <a:rPr lang="en-US"/>
            </a:br>
            <a:r>
              <a:rPr lang="en-US"/>
              <a:t>A tree-order over that join graph</a:t>
            </a:r>
          </a:p>
        </p:txBody>
      </p:sp>
      <p:sp>
        <p:nvSpPr>
          <p:cNvPr id="26" name="Oval 25">
            <a:extLst>
              <a:ext uri="{FF2B5EF4-FFF2-40B4-BE49-F238E27FC236}">
                <a16:creationId xmlns:a16="http://schemas.microsoft.com/office/drawing/2014/main" id="{A1641146-FD31-4B63-8063-B05961389135}"/>
              </a:ext>
            </a:extLst>
          </p:cNvPr>
          <p:cNvSpPr/>
          <p:nvPr/>
        </p:nvSpPr>
        <p:spPr>
          <a:xfrm>
            <a:off x="4500527" y="3837460"/>
            <a:ext cx="705709" cy="7386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587C660-3040-44B3-B703-E73F280C9DFB}"/>
              </a:ext>
            </a:extLst>
          </p:cNvPr>
          <p:cNvGrpSpPr/>
          <p:nvPr/>
        </p:nvGrpSpPr>
        <p:grpSpPr>
          <a:xfrm>
            <a:off x="4019100" y="3016250"/>
            <a:ext cx="2781989" cy="1522657"/>
            <a:chOff x="450163" y="2962870"/>
            <a:chExt cx="2781989" cy="1522657"/>
          </a:xfrm>
        </p:grpSpPr>
        <p:sp>
          <p:nvSpPr>
            <p:cNvPr id="35" name="TextBox 34">
              <a:extLst>
                <a:ext uri="{FF2B5EF4-FFF2-40B4-BE49-F238E27FC236}">
                  <a16:creationId xmlns:a16="http://schemas.microsoft.com/office/drawing/2014/main" id="{35D5E27A-D523-4665-A9AE-60EDB050F94E}"/>
                </a:ext>
              </a:extLst>
            </p:cNvPr>
            <p:cNvSpPr txBox="1"/>
            <p:nvPr/>
          </p:nvSpPr>
          <p:spPr>
            <a:xfrm>
              <a:off x="1682461" y="3746863"/>
              <a:ext cx="258084" cy="738664"/>
            </a:xfrm>
            <a:prstGeom prst="rect">
              <a:avLst/>
            </a:prstGeom>
            <a:noFill/>
          </p:spPr>
          <p:txBody>
            <a:bodyPr wrap="none" lIns="0" tIns="0" rIns="0" bIns="0" rtlCol="0">
              <a:spAutoFit/>
            </a:bodyPr>
            <a:lstStyle/>
            <a:p>
              <a:r>
                <a:rPr lang="en-US" sz="4800"/>
                <a:t>L</a:t>
              </a:r>
            </a:p>
          </p:txBody>
        </p:sp>
        <p:sp>
          <p:nvSpPr>
            <p:cNvPr id="36" name="TextBox 35">
              <a:extLst>
                <a:ext uri="{FF2B5EF4-FFF2-40B4-BE49-F238E27FC236}">
                  <a16:creationId xmlns:a16="http://schemas.microsoft.com/office/drawing/2014/main" id="{9646E9C2-7F68-4789-A080-C3F694F2569C}"/>
                </a:ext>
              </a:extLst>
            </p:cNvPr>
            <p:cNvSpPr txBox="1"/>
            <p:nvPr/>
          </p:nvSpPr>
          <p:spPr>
            <a:xfrm>
              <a:off x="2231284" y="3746863"/>
              <a:ext cx="407163" cy="738664"/>
            </a:xfrm>
            <a:prstGeom prst="rect">
              <a:avLst/>
            </a:prstGeom>
            <a:noFill/>
          </p:spPr>
          <p:txBody>
            <a:bodyPr wrap="none" lIns="0" tIns="0" rIns="0" bIns="0" rtlCol="0">
              <a:spAutoFit/>
            </a:bodyPr>
            <a:lstStyle/>
            <a:p>
              <a:r>
                <a:rPr lang="en-US" sz="4800"/>
                <a:t>O</a:t>
              </a:r>
            </a:p>
          </p:txBody>
        </p:sp>
        <p:sp>
          <p:nvSpPr>
            <p:cNvPr id="37" name="TextBox 36">
              <a:extLst>
                <a:ext uri="{FF2B5EF4-FFF2-40B4-BE49-F238E27FC236}">
                  <a16:creationId xmlns:a16="http://schemas.microsoft.com/office/drawing/2014/main" id="{629DDA0E-B7AF-42F4-9E65-86C1B2A4F10D}"/>
                </a:ext>
              </a:extLst>
            </p:cNvPr>
            <p:cNvSpPr txBox="1"/>
            <p:nvPr/>
          </p:nvSpPr>
          <p:spPr>
            <a:xfrm>
              <a:off x="2903536" y="3746863"/>
              <a:ext cx="328616" cy="738664"/>
            </a:xfrm>
            <a:prstGeom prst="rect">
              <a:avLst/>
            </a:prstGeom>
            <a:noFill/>
          </p:spPr>
          <p:txBody>
            <a:bodyPr wrap="none" lIns="0" tIns="0" rIns="0" bIns="0" rtlCol="0">
              <a:spAutoFit/>
            </a:bodyPr>
            <a:lstStyle/>
            <a:p>
              <a:r>
                <a:rPr lang="en-US" sz="4800"/>
                <a:t>C</a:t>
              </a:r>
            </a:p>
          </p:txBody>
        </p:sp>
        <p:sp>
          <p:nvSpPr>
            <p:cNvPr id="38" name="TextBox 37">
              <a:extLst>
                <a:ext uri="{FF2B5EF4-FFF2-40B4-BE49-F238E27FC236}">
                  <a16:creationId xmlns:a16="http://schemas.microsoft.com/office/drawing/2014/main" id="{96CACFE2-0EFC-426D-AB8F-F36E30245431}"/>
                </a:ext>
              </a:extLst>
            </p:cNvPr>
            <p:cNvSpPr txBox="1"/>
            <p:nvPr/>
          </p:nvSpPr>
          <p:spPr>
            <a:xfrm>
              <a:off x="1114402" y="3746863"/>
              <a:ext cx="282129" cy="738664"/>
            </a:xfrm>
            <a:prstGeom prst="rect">
              <a:avLst/>
            </a:prstGeom>
            <a:noFill/>
          </p:spPr>
          <p:txBody>
            <a:bodyPr wrap="none" lIns="0" tIns="0" rIns="0" bIns="0" rtlCol="0">
              <a:spAutoFit/>
            </a:bodyPr>
            <a:lstStyle/>
            <a:p>
              <a:r>
                <a:rPr lang="en-US" sz="4800"/>
                <a:t>S</a:t>
              </a:r>
            </a:p>
          </p:txBody>
        </p:sp>
        <p:sp>
          <p:nvSpPr>
            <p:cNvPr id="39" name="TextBox 38">
              <a:extLst>
                <a:ext uri="{FF2B5EF4-FFF2-40B4-BE49-F238E27FC236}">
                  <a16:creationId xmlns:a16="http://schemas.microsoft.com/office/drawing/2014/main" id="{E8E10180-8E75-4D2A-A4DE-30935C285DE6}"/>
                </a:ext>
              </a:extLst>
            </p:cNvPr>
            <p:cNvSpPr txBox="1"/>
            <p:nvPr/>
          </p:nvSpPr>
          <p:spPr>
            <a:xfrm>
              <a:off x="1623150" y="2962870"/>
              <a:ext cx="317395" cy="738664"/>
            </a:xfrm>
            <a:prstGeom prst="rect">
              <a:avLst/>
            </a:prstGeom>
            <a:noFill/>
          </p:spPr>
          <p:txBody>
            <a:bodyPr wrap="none" lIns="0" tIns="0" rIns="0" bIns="0" rtlCol="0">
              <a:spAutoFit/>
            </a:bodyPr>
            <a:lstStyle/>
            <a:p>
              <a:r>
                <a:rPr lang="en-US" sz="4800"/>
                <a:t>P</a:t>
              </a:r>
            </a:p>
          </p:txBody>
        </p:sp>
        <p:sp>
          <p:nvSpPr>
            <p:cNvPr id="40" name="TextBox 39">
              <a:extLst>
                <a:ext uri="{FF2B5EF4-FFF2-40B4-BE49-F238E27FC236}">
                  <a16:creationId xmlns:a16="http://schemas.microsoft.com/office/drawing/2014/main" id="{5DA4AC0F-52E3-47D4-AB14-FB7BE60E5697}"/>
                </a:ext>
              </a:extLst>
            </p:cNvPr>
            <p:cNvSpPr txBox="1"/>
            <p:nvPr/>
          </p:nvSpPr>
          <p:spPr>
            <a:xfrm>
              <a:off x="450163" y="3746863"/>
              <a:ext cx="397545" cy="738664"/>
            </a:xfrm>
            <a:prstGeom prst="rect">
              <a:avLst/>
            </a:prstGeom>
            <a:noFill/>
          </p:spPr>
          <p:txBody>
            <a:bodyPr wrap="none" lIns="0" tIns="0" rIns="0" bIns="0" rtlCol="0">
              <a:spAutoFit/>
            </a:bodyPr>
            <a:lstStyle/>
            <a:p>
              <a:r>
                <a:rPr lang="en-US" sz="4800"/>
                <a:t>N</a:t>
              </a:r>
            </a:p>
          </p:txBody>
        </p:sp>
        <p:cxnSp>
          <p:nvCxnSpPr>
            <p:cNvPr id="41" name="Straight Connector 40">
              <a:extLst>
                <a:ext uri="{FF2B5EF4-FFF2-40B4-BE49-F238E27FC236}">
                  <a16:creationId xmlns:a16="http://schemas.microsoft.com/office/drawing/2014/main" id="{DC44F868-B48C-4B12-95E9-CF62BBE8EDDA}"/>
                </a:ext>
              </a:extLst>
            </p:cNvPr>
            <p:cNvCxnSpPr>
              <a:stCxn id="40" idx="3"/>
              <a:endCxn id="38" idx="1"/>
            </p:cNvCxnSpPr>
            <p:nvPr/>
          </p:nvCxnSpPr>
          <p:spPr>
            <a:xfrm>
              <a:off x="847708" y="4116195"/>
              <a:ext cx="266694"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8D365312-1488-411A-A43A-64D99ADD1587}"/>
                </a:ext>
              </a:extLst>
            </p:cNvPr>
            <p:cNvCxnSpPr>
              <a:cxnSpLocks/>
              <a:stCxn id="38" idx="3"/>
              <a:endCxn id="35" idx="1"/>
            </p:cNvCxnSpPr>
            <p:nvPr/>
          </p:nvCxnSpPr>
          <p:spPr>
            <a:xfrm>
              <a:off x="1396531" y="4116195"/>
              <a:ext cx="28593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FF02ADE-80B0-4337-BC53-B4F0F4BB9D7B}"/>
                </a:ext>
              </a:extLst>
            </p:cNvPr>
            <p:cNvCxnSpPr>
              <a:cxnSpLocks/>
            </p:cNvCxnSpPr>
            <p:nvPr/>
          </p:nvCxnSpPr>
          <p:spPr>
            <a:xfrm>
              <a:off x="1790664" y="3581400"/>
              <a:ext cx="0" cy="3048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7DF2D86-AAC7-4881-87CB-115836C07136}"/>
                </a:ext>
              </a:extLst>
            </p:cNvPr>
            <p:cNvCxnSpPr>
              <a:cxnSpLocks/>
              <a:stCxn id="35" idx="3"/>
              <a:endCxn id="36" idx="1"/>
            </p:cNvCxnSpPr>
            <p:nvPr/>
          </p:nvCxnSpPr>
          <p:spPr>
            <a:xfrm>
              <a:off x="1940545" y="4116195"/>
              <a:ext cx="290739"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F45B86EE-80F6-4578-B16B-0E44C010E379}"/>
                </a:ext>
              </a:extLst>
            </p:cNvPr>
            <p:cNvCxnSpPr>
              <a:cxnSpLocks/>
              <a:stCxn id="36" idx="3"/>
              <a:endCxn id="37" idx="1"/>
            </p:cNvCxnSpPr>
            <p:nvPr/>
          </p:nvCxnSpPr>
          <p:spPr>
            <a:xfrm>
              <a:off x="2638447" y="4116195"/>
              <a:ext cx="265089"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E470EA75-9289-4CD7-A9BA-2AB4652E5D6F}"/>
              </a:ext>
            </a:extLst>
          </p:cNvPr>
          <p:cNvSpPr txBox="1"/>
          <p:nvPr/>
        </p:nvSpPr>
        <p:spPr>
          <a:xfrm>
            <a:off x="5509482" y="3016250"/>
            <a:ext cx="340158" cy="461665"/>
          </a:xfrm>
          <a:prstGeom prst="rect">
            <a:avLst/>
          </a:prstGeom>
          <a:noFill/>
        </p:spPr>
        <p:txBody>
          <a:bodyPr wrap="none" rtlCol="0">
            <a:spAutoFit/>
          </a:bodyPr>
          <a:lstStyle/>
          <a:p>
            <a:r>
              <a:rPr lang="en-US" sz="2400"/>
              <a:t>1</a:t>
            </a:r>
          </a:p>
        </p:txBody>
      </p:sp>
      <p:sp>
        <p:nvSpPr>
          <p:cNvPr id="47" name="TextBox 46">
            <a:extLst>
              <a:ext uri="{FF2B5EF4-FFF2-40B4-BE49-F238E27FC236}">
                <a16:creationId xmlns:a16="http://schemas.microsoft.com/office/drawing/2014/main" id="{6BFD1A73-D721-42F8-85BD-19ED1409B5AC}"/>
              </a:ext>
            </a:extLst>
          </p:cNvPr>
          <p:cNvSpPr txBox="1"/>
          <p:nvPr/>
        </p:nvSpPr>
        <p:spPr>
          <a:xfrm>
            <a:off x="6717548" y="3631242"/>
            <a:ext cx="340158" cy="461665"/>
          </a:xfrm>
          <a:prstGeom prst="rect">
            <a:avLst/>
          </a:prstGeom>
          <a:noFill/>
        </p:spPr>
        <p:txBody>
          <a:bodyPr wrap="none" rtlCol="0">
            <a:spAutoFit/>
          </a:bodyPr>
          <a:lstStyle/>
          <a:p>
            <a:r>
              <a:rPr lang="en-US" sz="2400"/>
              <a:t>1</a:t>
            </a:r>
          </a:p>
        </p:txBody>
      </p:sp>
      <p:sp>
        <p:nvSpPr>
          <p:cNvPr id="48" name="TextBox 47">
            <a:extLst>
              <a:ext uri="{FF2B5EF4-FFF2-40B4-BE49-F238E27FC236}">
                <a16:creationId xmlns:a16="http://schemas.microsoft.com/office/drawing/2014/main" id="{0E6EB7BB-A50F-468C-B774-0E0C3B097A2B}"/>
              </a:ext>
            </a:extLst>
          </p:cNvPr>
          <p:cNvSpPr txBox="1"/>
          <p:nvPr/>
        </p:nvSpPr>
        <p:spPr>
          <a:xfrm>
            <a:off x="6037305" y="3631241"/>
            <a:ext cx="340158" cy="461665"/>
          </a:xfrm>
          <a:prstGeom prst="rect">
            <a:avLst/>
          </a:prstGeom>
          <a:noFill/>
        </p:spPr>
        <p:txBody>
          <a:bodyPr wrap="none" rtlCol="0">
            <a:spAutoFit/>
          </a:bodyPr>
          <a:lstStyle/>
          <a:p>
            <a:r>
              <a:rPr lang="en-US" sz="2400"/>
              <a:t>2</a:t>
            </a:r>
          </a:p>
        </p:txBody>
      </p:sp>
      <p:sp>
        <p:nvSpPr>
          <p:cNvPr id="49" name="TextBox 48">
            <a:extLst>
              <a:ext uri="{FF2B5EF4-FFF2-40B4-BE49-F238E27FC236}">
                <a16:creationId xmlns:a16="http://schemas.microsoft.com/office/drawing/2014/main" id="{448A01BA-6151-43C2-A561-B65B41399114}"/>
              </a:ext>
            </a:extLst>
          </p:cNvPr>
          <p:cNvSpPr txBox="1"/>
          <p:nvPr/>
        </p:nvSpPr>
        <p:spPr>
          <a:xfrm>
            <a:off x="5407820" y="3642161"/>
            <a:ext cx="340158" cy="461665"/>
          </a:xfrm>
          <a:prstGeom prst="rect">
            <a:avLst/>
          </a:prstGeom>
          <a:noFill/>
        </p:spPr>
        <p:txBody>
          <a:bodyPr wrap="none" rtlCol="0">
            <a:spAutoFit/>
          </a:bodyPr>
          <a:lstStyle/>
          <a:p>
            <a:r>
              <a:rPr lang="en-US" sz="2400"/>
              <a:t>3</a:t>
            </a:r>
          </a:p>
        </p:txBody>
      </p:sp>
      <p:sp>
        <p:nvSpPr>
          <p:cNvPr id="50" name="TextBox 49">
            <a:extLst>
              <a:ext uri="{FF2B5EF4-FFF2-40B4-BE49-F238E27FC236}">
                <a16:creationId xmlns:a16="http://schemas.microsoft.com/office/drawing/2014/main" id="{16CF92CE-486C-4D6B-989B-2FD9A7194015}"/>
              </a:ext>
            </a:extLst>
          </p:cNvPr>
          <p:cNvSpPr txBox="1"/>
          <p:nvPr/>
        </p:nvSpPr>
        <p:spPr>
          <a:xfrm>
            <a:off x="4781732" y="3642161"/>
            <a:ext cx="340158" cy="461665"/>
          </a:xfrm>
          <a:prstGeom prst="rect">
            <a:avLst/>
          </a:prstGeom>
          <a:noFill/>
        </p:spPr>
        <p:txBody>
          <a:bodyPr wrap="none" rtlCol="0">
            <a:spAutoFit/>
          </a:bodyPr>
          <a:lstStyle/>
          <a:p>
            <a:r>
              <a:rPr lang="en-US" sz="2400"/>
              <a:t>4</a:t>
            </a:r>
          </a:p>
        </p:txBody>
      </p:sp>
      <p:sp>
        <p:nvSpPr>
          <p:cNvPr id="51" name="TextBox 50">
            <a:extLst>
              <a:ext uri="{FF2B5EF4-FFF2-40B4-BE49-F238E27FC236}">
                <a16:creationId xmlns:a16="http://schemas.microsoft.com/office/drawing/2014/main" id="{B65B6837-60ED-49FF-B8A1-90F96CB712CE}"/>
              </a:ext>
            </a:extLst>
          </p:cNvPr>
          <p:cNvSpPr txBox="1"/>
          <p:nvPr/>
        </p:nvSpPr>
        <p:spPr>
          <a:xfrm>
            <a:off x="4422888" y="3632636"/>
            <a:ext cx="340158" cy="461665"/>
          </a:xfrm>
          <a:prstGeom prst="rect">
            <a:avLst/>
          </a:prstGeom>
          <a:noFill/>
        </p:spPr>
        <p:txBody>
          <a:bodyPr wrap="none" rtlCol="0">
            <a:spAutoFit/>
          </a:bodyPr>
          <a:lstStyle/>
          <a:p>
            <a:r>
              <a:rPr lang="en-US" sz="2400">
                <a:solidFill>
                  <a:srgbClr val="FF0000"/>
                </a:solidFill>
              </a:rPr>
              <a:t>1</a:t>
            </a:r>
          </a:p>
        </p:txBody>
      </p:sp>
      <p:sp>
        <p:nvSpPr>
          <p:cNvPr id="52" name="Oval 51">
            <a:extLst>
              <a:ext uri="{FF2B5EF4-FFF2-40B4-BE49-F238E27FC236}">
                <a16:creationId xmlns:a16="http://schemas.microsoft.com/office/drawing/2014/main" id="{4614145D-E078-4E1B-A67B-61FD70331697}"/>
              </a:ext>
            </a:extLst>
          </p:cNvPr>
          <p:cNvSpPr/>
          <p:nvPr/>
        </p:nvSpPr>
        <p:spPr>
          <a:xfrm>
            <a:off x="8763946" y="3779823"/>
            <a:ext cx="705709" cy="738664"/>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06717149-7F58-41B8-B44B-8A51F661DF06}"/>
              </a:ext>
            </a:extLst>
          </p:cNvPr>
          <p:cNvGrpSpPr/>
          <p:nvPr/>
        </p:nvGrpSpPr>
        <p:grpSpPr>
          <a:xfrm>
            <a:off x="7772715" y="3016250"/>
            <a:ext cx="2781989" cy="1522657"/>
            <a:chOff x="450163" y="2962870"/>
            <a:chExt cx="2781989" cy="1522657"/>
          </a:xfrm>
        </p:grpSpPr>
        <p:sp>
          <p:nvSpPr>
            <p:cNvPr id="54" name="TextBox 53">
              <a:extLst>
                <a:ext uri="{FF2B5EF4-FFF2-40B4-BE49-F238E27FC236}">
                  <a16:creationId xmlns:a16="http://schemas.microsoft.com/office/drawing/2014/main" id="{C279B68F-30FD-48E3-9D95-EC8E478614DD}"/>
                </a:ext>
              </a:extLst>
            </p:cNvPr>
            <p:cNvSpPr txBox="1"/>
            <p:nvPr/>
          </p:nvSpPr>
          <p:spPr>
            <a:xfrm>
              <a:off x="1682461" y="3746863"/>
              <a:ext cx="258084" cy="738664"/>
            </a:xfrm>
            <a:prstGeom prst="rect">
              <a:avLst/>
            </a:prstGeom>
            <a:noFill/>
          </p:spPr>
          <p:txBody>
            <a:bodyPr wrap="none" lIns="0" tIns="0" rIns="0" bIns="0" rtlCol="0">
              <a:spAutoFit/>
            </a:bodyPr>
            <a:lstStyle/>
            <a:p>
              <a:r>
                <a:rPr lang="en-US" sz="4800"/>
                <a:t>L</a:t>
              </a:r>
            </a:p>
          </p:txBody>
        </p:sp>
        <p:sp>
          <p:nvSpPr>
            <p:cNvPr id="55" name="TextBox 54">
              <a:extLst>
                <a:ext uri="{FF2B5EF4-FFF2-40B4-BE49-F238E27FC236}">
                  <a16:creationId xmlns:a16="http://schemas.microsoft.com/office/drawing/2014/main" id="{8804CB83-71DF-47F2-869E-EB94A1AE6218}"/>
                </a:ext>
              </a:extLst>
            </p:cNvPr>
            <p:cNvSpPr txBox="1"/>
            <p:nvPr/>
          </p:nvSpPr>
          <p:spPr>
            <a:xfrm>
              <a:off x="2231284" y="3746863"/>
              <a:ext cx="407163" cy="738664"/>
            </a:xfrm>
            <a:prstGeom prst="rect">
              <a:avLst/>
            </a:prstGeom>
            <a:noFill/>
          </p:spPr>
          <p:txBody>
            <a:bodyPr wrap="none" lIns="0" tIns="0" rIns="0" bIns="0" rtlCol="0">
              <a:spAutoFit/>
            </a:bodyPr>
            <a:lstStyle/>
            <a:p>
              <a:r>
                <a:rPr lang="en-US" sz="4800"/>
                <a:t>O</a:t>
              </a:r>
            </a:p>
          </p:txBody>
        </p:sp>
        <p:sp>
          <p:nvSpPr>
            <p:cNvPr id="56" name="TextBox 55">
              <a:extLst>
                <a:ext uri="{FF2B5EF4-FFF2-40B4-BE49-F238E27FC236}">
                  <a16:creationId xmlns:a16="http://schemas.microsoft.com/office/drawing/2014/main" id="{898FCB95-8A1B-45F5-B537-55A446031158}"/>
                </a:ext>
              </a:extLst>
            </p:cNvPr>
            <p:cNvSpPr txBox="1"/>
            <p:nvPr/>
          </p:nvSpPr>
          <p:spPr>
            <a:xfrm>
              <a:off x="2903536" y="3746863"/>
              <a:ext cx="328616" cy="738664"/>
            </a:xfrm>
            <a:prstGeom prst="rect">
              <a:avLst/>
            </a:prstGeom>
            <a:noFill/>
          </p:spPr>
          <p:txBody>
            <a:bodyPr wrap="none" lIns="0" tIns="0" rIns="0" bIns="0" rtlCol="0">
              <a:spAutoFit/>
            </a:bodyPr>
            <a:lstStyle/>
            <a:p>
              <a:r>
                <a:rPr lang="en-US" sz="4800"/>
                <a:t>C</a:t>
              </a:r>
            </a:p>
          </p:txBody>
        </p:sp>
        <p:sp>
          <p:nvSpPr>
            <p:cNvPr id="57" name="TextBox 56">
              <a:extLst>
                <a:ext uri="{FF2B5EF4-FFF2-40B4-BE49-F238E27FC236}">
                  <a16:creationId xmlns:a16="http://schemas.microsoft.com/office/drawing/2014/main" id="{2CB145DF-1A28-4ACC-B8E6-1620825D144A}"/>
                </a:ext>
              </a:extLst>
            </p:cNvPr>
            <p:cNvSpPr txBox="1"/>
            <p:nvPr/>
          </p:nvSpPr>
          <p:spPr>
            <a:xfrm>
              <a:off x="1114402" y="3746863"/>
              <a:ext cx="282129" cy="738664"/>
            </a:xfrm>
            <a:prstGeom prst="rect">
              <a:avLst/>
            </a:prstGeom>
            <a:noFill/>
          </p:spPr>
          <p:txBody>
            <a:bodyPr wrap="none" lIns="0" tIns="0" rIns="0" bIns="0" rtlCol="0">
              <a:spAutoFit/>
            </a:bodyPr>
            <a:lstStyle/>
            <a:p>
              <a:r>
                <a:rPr lang="en-US" sz="4800"/>
                <a:t>S</a:t>
              </a:r>
            </a:p>
          </p:txBody>
        </p:sp>
        <p:sp>
          <p:nvSpPr>
            <p:cNvPr id="58" name="TextBox 57">
              <a:extLst>
                <a:ext uri="{FF2B5EF4-FFF2-40B4-BE49-F238E27FC236}">
                  <a16:creationId xmlns:a16="http://schemas.microsoft.com/office/drawing/2014/main" id="{177150C1-777B-4B75-B92C-9692C48E4637}"/>
                </a:ext>
              </a:extLst>
            </p:cNvPr>
            <p:cNvSpPr txBox="1"/>
            <p:nvPr/>
          </p:nvSpPr>
          <p:spPr>
            <a:xfrm>
              <a:off x="1623150" y="2962870"/>
              <a:ext cx="317395" cy="738664"/>
            </a:xfrm>
            <a:prstGeom prst="rect">
              <a:avLst/>
            </a:prstGeom>
            <a:noFill/>
          </p:spPr>
          <p:txBody>
            <a:bodyPr wrap="none" lIns="0" tIns="0" rIns="0" bIns="0" rtlCol="0">
              <a:spAutoFit/>
            </a:bodyPr>
            <a:lstStyle/>
            <a:p>
              <a:r>
                <a:rPr lang="en-US" sz="4800"/>
                <a:t>P</a:t>
              </a:r>
            </a:p>
          </p:txBody>
        </p:sp>
        <p:sp>
          <p:nvSpPr>
            <p:cNvPr id="59" name="TextBox 58">
              <a:extLst>
                <a:ext uri="{FF2B5EF4-FFF2-40B4-BE49-F238E27FC236}">
                  <a16:creationId xmlns:a16="http://schemas.microsoft.com/office/drawing/2014/main" id="{DA719614-FBB5-4227-8EDE-DD1216C48F28}"/>
                </a:ext>
              </a:extLst>
            </p:cNvPr>
            <p:cNvSpPr txBox="1"/>
            <p:nvPr/>
          </p:nvSpPr>
          <p:spPr>
            <a:xfrm>
              <a:off x="450163" y="3746863"/>
              <a:ext cx="397545" cy="738664"/>
            </a:xfrm>
            <a:prstGeom prst="rect">
              <a:avLst/>
            </a:prstGeom>
            <a:noFill/>
          </p:spPr>
          <p:txBody>
            <a:bodyPr wrap="none" lIns="0" tIns="0" rIns="0" bIns="0" rtlCol="0">
              <a:spAutoFit/>
            </a:bodyPr>
            <a:lstStyle/>
            <a:p>
              <a:r>
                <a:rPr lang="en-US" sz="4800"/>
                <a:t>N</a:t>
              </a:r>
            </a:p>
          </p:txBody>
        </p:sp>
        <p:cxnSp>
          <p:nvCxnSpPr>
            <p:cNvPr id="60" name="Straight Connector 59">
              <a:extLst>
                <a:ext uri="{FF2B5EF4-FFF2-40B4-BE49-F238E27FC236}">
                  <a16:creationId xmlns:a16="http://schemas.microsoft.com/office/drawing/2014/main" id="{D124EA23-9002-4D96-839B-BC0FD9D986B3}"/>
                </a:ext>
              </a:extLst>
            </p:cNvPr>
            <p:cNvCxnSpPr>
              <a:stCxn id="59" idx="3"/>
              <a:endCxn id="57" idx="1"/>
            </p:cNvCxnSpPr>
            <p:nvPr/>
          </p:nvCxnSpPr>
          <p:spPr>
            <a:xfrm>
              <a:off x="847708" y="4116195"/>
              <a:ext cx="266694"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1DF6C20-D352-43D5-B19D-9CA4F4ED7D08}"/>
                </a:ext>
              </a:extLst>
            </p:cNvPr>
            <p:cNvCxnSpPr>
              <a:cxnSpLocks/>
              <a:stCxn id="57" idx="3"/>
              <a:endCxn id="54" idx="1"/>
            </p:cNvCxnSpPr>
            <p:nvPr/>
          </p:nvCxnSpPr>
          <p:spPr>
            <a:xfrm>
              <a:off x="1396531" y="4116195"/>
              <a:ext cx="285930"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2EB0DEA-7ED6-455C-BBDC-B441824CE378}"/>
                </a:ext>
              </a:extLst>
            </p:cNvPr>
            <p:cNvCxnSpPr>
              <a:cxnSpLocks/>
            </p:cNvCxnSpPr>
            <p:nvPr/>
          </p:nvCxnSpPr>
          <p:spPr>
            <a:xfrm>
              <a:off x="1790664" y="3581400"/>
              <a:ext cx="0" cy="30480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F3ABF1F-CFBE-4DDE-B079-85E7B09BF6DD}"/>
                </a:ext>
              </a:extLst>
            </p:cNvPr>
            <p:cNvCxnSpPr>
              <a:cxnSpLocks/>
              <a:stCxn id="54" idx="3"/>
              <a:endCxn id="55" idx="1"/>
            </p:cNvCxnSpPr>
            <p:nvPr/>
          </p:nvCxnSpPr>
          <p:spPr>
            <a:xfrm>
              <a:off x="1940545" y="4116195"/>
              <a:ext cx="290739"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AAEB416-6FAD-47B9-9523-D59DA98BF502}"/>
                </a:ext>
              </a:extLst>
            </p:cNvPr>
            <p:cNvCxnSpPr>
              <a:cxnSpLocks/>
              <a:stCxn id="55" idx="3"/>
              <a:endCxn id="56" idx="1"/>
            </p:cNvCxnSpPr>
            <p:nvPr/>
          </p:nvCxnSpPr>
          <p:spPr>
            <a:xfrm>
              <a:off x="2638447" y="4116195"/>
              <a:ext cx="265089" cy="0"/>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AA2366EF-1EC4-4CDB-B65C-B9155A5A9EE8}"/>
              </a:ext>
            </a:extLst>
          </p:cNvPr>
          <p:cNvSpPr txBox="1"/>
          <p:nvPr/>
        </p:nvSpPr>
        <p:spPr>
          <a:xfrm>
            <a:off x="9263097" y="3016250"/>
            <a:ext cx="340158" cy="461665"/>
          </a:xfrm>
          <a:prstGeom prst="rect">
            <a:avLst/>
          </a:prstGeom>
          <a:noFill/>
        </p:spPr>
        <p:txBody>
          <a:bodyPr wrap="none" rtlCol="0">
            <a:spAutoFit/>
          </a:bodyPr>
          <a:lstStyle/>
          <a:p>
            <a:r>
              <a:rPr lang="en-US" sz="2400"/>
              <a:t>1</a:t>
            </a:r>
          </a:p>
        </p:txBody>
      </p:sp>
      <p:sp>
        <p:nvSpPr>
          <p:cNvPr id="66" name="TextBox 65">
            <a:extLst>
              <a:ext uri="{FF2B5EF4-FFF2-40B4-BE49-F238E27FC236}">
                <a16:creationId xmlns:a16="http://schemas.microsoft.com/office/drawing/2014/main" id="{E5F122F9-7674-4BE7-A102-93A2EF37BDF1}"/>
              </a:ext>
            </a:extLst>
          </p:cNvPr>
          <p:cNvSpPr txBox="1"/>
          <p:nvPr/>
        </p:nvSpPr>
        <p:spPr>
          <a:xfrm>
            <a:off x="10471163" y="3631242"/>
            <a:ext cx="340158" cy="461665"/>
          </a:xfrm>
          <a:prstGeom prst="rect">
            <a:avLst/>
          </a:prstGeom>
          <a:noFill/>
        </p:spPr>
        <p:txBody>
          <a:bodyPr wrap="none" rtlCol="0">
            <a:spAutoFit/>
          </a:bodyPr>
          <a:lstStyle/>
          <a:p>
            <a:r>
              <a:rPr lang="en-US" sz="2400"/>
              <a:t>1</a:t>
            </a:r>
          </a:p>
        </p:txBody>
      </p:sp>
      <p:sp>
        <p:nvSpPr>
          <p:cNvPr id="67" name="TextBox 66">
            <a:extLst>
              <a:ext uri="{FF2B5EF4-FFF2-40B4-BE49-F238E27FC236}">
                <a16:creationId xmlns:a16="http://schemas.microsoft.com/office/drawing/2014/main" id="{B788804E-931C-4228-9813-9FC042CB389E}"/>
              </a:ext>
            </a:extLst>
          </p:cNvPr>
          <p:cNvSpPr txBox="1"/>
          <p:nvPr/>
        </p:nvSpPr>
        <p:spPr>
          <a:xfrm>
            <a:off x="9790920" y="3631241"/>
            <a:ext cx="340158" cy="461665"/>
          </a:xfrm>
          <a:prstGeom prst="rect">
            <a:avLst/>
          </a:prstGeom>
          <a:noFill/>
        </p:spPr>
        <p:txBody>
          <a:bodyPr wrap="none" rtlCol="0">
            <a:spAutoFit/>
          </a:bodyPr>
          <a:lstStyle/>
          <a:p>
            <a:r>
              <a:rPr lang="en-US" sz="2400"/>
              <a:t>2</a:t>
            </a:r>
          </a:p>
        </p:txBody>
      </p:sp>
      <p:sp>
        <p:nvSpPr>
          <p:cNvPr id="68" name="TextBox 67">
            <a:extLst>
              <a:ext uri="{FF2B5EF4-FFF2-40B4-BE49-F238E27FC236}">
                <a16:creationId xmlns:a16="http://schemas.microsoft.com/office/drawing/2014/main" id="{00D6D48F-1A26-45C1-9235-306CCC08F259}"/>
              </a:ext>
            </a:extLst>
          </p:cNvPr>
          <p:cNvSpPr txBox="1"/>
          <p:nvPr/>
        </p:nvSpPr>
        <p:spPr>
          <a:xfrm>
            <a:off x="9161435" y="3642161"/>
            <a:ext cx="340158" cy="461665"/>
          </a:xfrm>
          <a:prstGeom prst="rect">
            <a:avLst/>
          </a:prstGeom>
          <a:noFill/>
        </p:spPr>
        <p:txBody>
          <a:bodyPr wrap="none" rtlCol="0">
            <a:spAutoFit/>
          </a:bodyPr>
          <a:lstStyle/>
          <a:p>
            <a:r>
              <a:rPr lang="en-US" sz="2400"/>
              <a:t>3</a:t>
            </a:r>
          </a:p>
        </p:txBody>
      </p:sp>
      <p:sp>
        <p:nvSpPr>
          <p:cNvPr id="69" name="TextBox 68">
            <a:extLst>
              <a:ext uri="{FF2B5EF4-FFF2-40B4-BE49-F238E27FC236}">
                <a16:creationId xmlns:a16="http://schemas.microsoft.com/office/drawing/2014/main" id="{D723AFDB-B479-4B83-8351-8A65BFA51F97}"/>
              </a:ext>
            </a:extLst>
          </p:cNvPr>
          <p:cNvSpPr txBox="1"/>
          <p:nvPr/>
        </p:nvSpPr>
        <p:spPr>
          <a:xfrm>
            <a:off x="8535347" y="3642161"/>
            <a:ext cx="340158" cy="461665"/>
          </a:xfrm>
          <a:prstGeom prst="rect">
            <a:avLst/>
          </a:prstGeom>
          <a:noFill/>
        </p:spPr>
        <p:txBody>
          <a:bodyPr wrap="none" rtlCol="0">
            <a:spAutoFit/>
          </a:bodyPr>
          <a:lstStyle/>
          <a:p>
            <a:r>
              <a:rPr lang="en-US" sz="2400">
                <a:solidFill>
                  <a:srgbClr val="FF0000"/>
                </a:solidFill>
              </a:rPr>
              <a:t>2</a:t>
            </a:r>
          </a:p>
        </p:txBody>
      </p:sp>
      <p:sp>
        <p:nvSpPr>
          <p:cNvPr id="70" name="TextBox 69">
            <a:extLst>
              <a:ext uri="{FF2B5EF4-FFF2-40B4-BE49-F238E27FC236}">
                <a16:creationId xmlns:a16="http://schemas.microsoft.com/office/drawing/2014/main" id="{F0FDE968-D33D-4956-BF64-6639C50E5FFB}"/>
              </a:ext>
            </a:extLst>
          </p:cNvPr>
          <p:cNvSpPr txBox="1"/>
          <p:nvPr/>
        </p:nvSpPr>
        <p:spPr>
          <a:xfrm>
            <a:off x="8176503" y="3632636"/>
            <a:ext cx="340158" cy="461665"/>
          </a:xfrm>
          <a:prstGeom prst="rect">
            <a:avLst/>
          </a:prstGeom>
          <a:noFill/>
        </p:spPr>
        <p:txBody>
          <a:bodyPr wrap="none" rtlCol="0">
            <a:spAutoFit/>
          </a:bodyPr>
          <a:lstStyle/>
          <a:p>
            <a:r>
              <a:rPr lang="en-US" sz="2400"/>
              <a:t>1</a:t>
            </a:r>
          </a:p>
        </p:txBody>
      </p:sp>
    </p:spTree>
    <p:extLst>
      <p:ext uri="{BB962C8B-B14F-4D97-AF65-F5344CB8AC3E}">
        <p14:creationId xmlns:p14="http://schemas.microsoft.com/office/powerpoint/2010/main" val="676359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5" grpId="0"/>
      <p:bldP spid="27" grpId="0"/>
      <p:bldP spid="29" grpId="0"/>
      <p:bldP spid="30" grpId="0"/>
      <p:bldP spid="31" grpId="0"/>
      <p:bldP spid="32" grpId="0"/>
      <p:bldP spid="33" grpId="0"/>
      <p:bldP spid="26" grpId="0" animBg="1"/>
      <p:bldP spid="46" grpId="0"/>
      <p:bldP spid="47" grpId="0"/>
      <p:bldP spid="48" grpId="0"/>
      <p:bldP spid="49" grpId="0"/>
      <p:bldP spid="50" grpId="0"/>
      <p:bldP spid="51" grpId="0"/>
      <p:bldP spid="52" grpId="0" animBg="1"/>
      <p:bldP spid="65" grpId="0"/>
      <p:bldP spid="66" grpId="0"/>
      <p:bldP spid="67" grpId="0"/>
      <p:bldP spid="68" grpId="0"/>
      <p:bldP spid="69" grpId="0"/>
      <p:bldP spid="7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610D24-259F-4F7D-9512-AF82FB9A4E04}"/>
              </a:ext>
            </a:extLst>
          </p:cNvPr>
          <p:cNvSpPr>
            <a:spLocks noGrp="1"/>
          </p:cNvSpPr>
          <p:nvPr>
            <p:ph type="title"/>
          </p:nvPr>
        </p:nvSpPr>
        <p:spPr>
          <a:xfrm>
            <a:off x="369072" y="420633"/>
            <a:ext cx="11262624" cy="1325563"/>
          </a:xfrm>
        </p:spPr>
        <p:txBody>
          <a:bodyPr>
            <a:normAutofit/>
          </a:bodyPr>
          <a:lstStyle/>
          <a:p>
            <a:r>
              <a:rPr lang="en-US"/>
              <a:t>Convert any predicate on a table </a:t>
            </a:r>
            <a:br>
              <a:rPr lang="en-US"/>
            </a:br>
            <a:r>
              <a:rPr lang="en-US"/>
              <a:t>to a new predicate over just the join column</a:t>
            </a:r>
          </a:p>
        </p:txBody>
      </p:sp>
      <p:grpSp>
        <p:nvGrpSpPr>
          <p:cNvPr id="45" name="Group 44">
            <a:extLst>
              <a:ext uri="{FF2B5EF4-FFF2-40B4-BE49-F238E27FC236}">
                <a16:creationId xmlns:a16="http://schemas.microsoft.com/office/drawing/2014/main" id="{63EC13B6-1807-4BA2-9590-8B0B2451B537}"/>
              </a:ext>
            </a:extLst>
          </p:cNvPr>
          <p:cNvGrpSpPr/>
          <p:nvPr/>
        </p:nvGrpSpPr>
        <p:grpSpPr>
          <a:xfrm>
            <a:off x="1761936" y="2483448"/>
            <a:ext cx="7742591" cy="2743493"/>
            <a:chOff x="1368346" y="1958662"/>
            <a:chExt cx="7742591" cy="2743493"/>
          </a:xfrm>
        </p:grpSpPr>
        <p:grpSp>
          <p:nvGrpSpPr>
            <p:cNvPr id="5" name="Group 4">
              <a:extLst>
                <a:ext uri="{FF2B5EF4-FFF2-40B4-BE49-F238E27FC236}">
                  <a16:creationId xmlns:a16="http://schemas.microsoft.com/office/drawing/2014/main" id="{49298CED-2D5C-4EB8-8535-B63C6D093D91}"/>
                </a:ext>
              </a:extLst>
            </p:cNvPr>
            <p:cNvGrpSpPr/>
            <p:nvPr/>
          </p:nvGrpSpPr>
          <p:grpSpPr>
            <a:xfrm>
              <a:off x="1368346" y="1958662"/>
              <a:ext cx="7742591" cy="2743493"/>
              <a:chOff x="314799" y="682478"/>
              <a:chExt cx="7742591" cy="2743493"/>
            </a:xfrm>
          </p:grpSpPr>
          <p:sp>
            <p:nvSpPr>
              <p:cNvPr id="6" name="Rectangle: Rounded Corners 5">
                <a:extLst>
                  <a:ext uri="{FF2B5EF4-FFF2-40B4-BE49-F238E27FC236}">
                    <a16:creationId xmlns:a16="http://schemas.microsoft.com/office/drawing/2014/main" id="{91A5ACB0-EE65-48A4-9A52-6EAFE8A2626F}"/>
                  </a:ext>
                </a:extLst>
              </p:cNvPr>
              <p:cNvSpPr/>
              <p:nvPr/>
            </p:nvSpPr>
            <p:spPr>
              <a:xfrm>
                <a:off x="5933825" y="1018848"/>
                <a:ext cx="2118230" cy="2300345"/>
              </a:xfrm>
              <a:prstGeom prst="roundRect">
                <a:avLst>
                  <a:gd name="adj" fmla="val 92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F6FE8730-D0BD-4E37-8B9E-912A78EA94AD}"/>
                  </a:ext>
                </a:extLst>
              </p:cNvPr>
              <p:cNvSpPr/>
              <p:nvPr/>
            </p:nvSpPr>
            <p:spPr>
              <a:xfrm>
                <a:off x="2960296" y="1018849"/>
                <a:ext cx="2118230" cy="2300344"/>
              </a:xfrm>
              <a:prstGeom prst="roundRect">
                <a:avLst>
                  <a:gd name="adj" fmla="val 92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E5E48E2-4966-47F8-A7A0-085A4E8504FA}"/>
                  </a:ext>
                </a:extLst>
              </p:cNvPr>
              <p:cNvSpPr/>
              <p:nvPr/>
            </p:nvSpPr>
            <p:spPr>
              <a:xfrm>
                <a:off x="356383" y="1018848"/>
                <a:ext cx="2118230" cy="2305817"/>
              </a:xfrm>
              <a:prstGeom prst="roundRect">
                <a:avLst>
                  <a:gd name="adj" fmla="val 922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CA298A3-D489-4BA9-9B93-2A7850C9E4F8}"/>
                      </a:ext>
                    </a:extLst>
                  </p:cNvPr>
                  <p:cNvSpPr txBox="1"/>
                  <p:nvPr/>
                </p:nvSpPr>
                <p:spPr>
                  <a:xfrm>
                    <a:off x="4413207" y="1453800"/>
                    <a:ext cx="70012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C00000"/>
                                  </a:solidFill>
                                  <a:latin typeface="Cambria Math" panose="02040503050406030204" pitchFamily="18" charset="0"/>
                                  <a:ea typeface="Cambria Math" panose="02040503050406030204" pitchFamily="18" charset="0"/>
                                </a:rPr>
                              </m:ctrlPr>
                            </m:sSubPr>
                            <m:e>
                              <m:r>
                                <a:rPr lang="en-US" sz="4400" b="0" i="1" smtClean="0">
                                  <a:solidFill>
                                    <a:srgbClr val="C00000"/>
                                  </a:solidFill>
                                  <a:latin typeface="Cambria Math" panose="02040503050406030204" pitchFamily="18" charset="0"/>
                                  <a:ea typeface="Cambria Math" panose="02040503050406030204" pitchFamily="18" charset="0"/>
                                </a:rPr>
                                <m:t>𝑑</m:t>
                              </m:r>
                            </m:e>
                            <m:sub>
                              <m:r>
                                <a:rPr lang="en-US" sz="4400" b="0" i="1" smtClean="0">
                                  <a:solidFill>
                                    <a:srgbClr val="C00000"/>
                                  </a:solidFill>
                                  <a:latin typeface="Cambria Math" panose="02040503050406030204" pitchFamily="18" charset="0"/>
                                  <a:ea typeface="Cambria Math" panose="02040503050406030204" pitchFamily="18" charset="0"/>
                                </a:rPr>
                                <m:t>𝑐</m:t>
                              </m:r>
                            </m:sub>
                          </m:sSub>
                        </m:oMath>
                      </m:oMathPara>
                    </a14:m>
                    <a:endParaRPr lang="en-US" sz="1200"/>
                  </a:p>
                </p:txBody>
              </p:sp>
            </mc:Choice>
            <mc:Fallback xmlns="">
              <p:sp>
                <p:nvSpPr>
                  <p:cNvPr id="9" name="TextBox 8">
                    <a:extLst>
                      <a:ext uri="{FF2B5EF4-FFF2-40B4-BE49-F238E27FC236}">
                        <a16:creationId xmlns:a16="http://schemas.microsoft.com/office/drawing/2014/main" id="{0CA298A3-D489-4BA9-9B93-2A7850C9E4F8}"/>
                      </a:ext>
                    </a:extLst>
                  </p:cNvPr>
                  <p:cNvSpPr txBox="1">
                    <a:spLocks noRot="1" noChangeAspect="1" noMove="1" noResize="1" noEditPoints="1" noAdjustHandles="1" noChangeArrowheads="1" noChangeShapeType="1" noTextEdit="1"/>
                  </p:cNvSpPr>
                  <p:nvPr/>
                </p:nvSpPr>
                <p:spPr>
                  <a:xfrm>
                    <a:off x="4413207" y="1453800"/>
                    <a:ext cx="700127" cy="67710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94DB070B-11C8-4A32-A1A1-6E0D9988F1D7}"/>
                      </a:ext>
                    </a:extLst>
                  </p:cNvPr>
                  <p:cNvSpPr/>
                  <p:nvPr/>
                </p:nvSpPr>
                <p:spPr>
                  <a:xfrm rot="5400000">
                    <a:off x="1087228" y="873445"/>
                    <a:ext cx="83548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0" smtClean="0">
                              <a:solidFill>
                                <a:schemeClr val="tx1"/>
                              </a:solidFill>
                              <a:latin typeface="Cambria Math" panose="02040503050406030204" pitchFamily="18" charset="0"/>
                              <a:sym typeface="Symbol" panose="05050102010706020507" pitchFamily="18" charset="2"/>
                            </a:rPr>
                            <m:t></m:t>
                          </m:r>
                        </m:oMath>
                      </m:oMathPara>
                    </a14:m>
                    <a:endParaRPr lang="en-US" sz="5400">
                      <a:solidFill>
                        <a:schemeClr val="tx1"/>
                      </a:solidFill>
                    </a:endParaRPr>
                  </a:p>
                </p:txBody>
              </p:sp>
            </mc:Choice>
            <mc:Fallback xmlns="">
              <p:sp>
                <p:nvSpPr>
                  <p:cNvPr id="10" name="Rectangle 9">
                    <a:extLst>
                      <a:ext uri="{FF2B5EF4-FFF2-40B4-BE49-F238E27FC236}">
                        <a16:creationId xmlns:a16="http://schemas.microsoft.com/office/drawing/2014/main" id="{94DB070B-11C8-4A32-A1A1-6E0D9988F1D7}"/>
                      </a:ext>
                    </a:extLst>
                  </p:cNvPr>
                  <p:cNvSpPr>
                    <a:spLocks noRot="1" noChangeAspect="1" noMove="1" noResize="1" noEditPoints="1" noAdjustHandles="1" noChangeArrowheads="1" noChangeShapeType="1" noTextEdit="1"/>
                  </p:cNvSpPr>
                  <p:nvPr/>
                </p:nvSpPr>
                <p:spPr>
                  <a:xfrm rot="5400000">
                    <a:off x="1087228" y="873445"/>
                    <a:ext cx="835485" cy="92333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6C8A57BE-F336-475D-81D2-FF3619292D57}"/>
                      </a:ext>
                    </a:extLst>
                  </p:cNvPr>
                  <p:cNvSpPr/>
                  <p:nvPr/>
                </p:nvSpPr>
                <p:spPr>
                  <a:xfrm rot="16200000">
                    <a:off x="729376" y="873445"/>
                    <a:ext cx="83548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0" smtClean="0">
                              <a:solidFill>
                                <a:schemeClr val="tx1"/>
                              </a:solidFill>
                              <a:latin typeface="Cambria Math" panose="02040503050406030204" pitchFamily="18" charset="0"/>
                              <a:sym typeface="Symbol" panose="05050102010706020507" pitchFamily="18" charset="2"/>
                            </a:rPr>
                            <m:t></m:t>
                          </m:r>
                        </m:oMath>
                      </m:oMathPara>
                    </a14:m>
                    <a:endParaRPr lang="en-US" sz="5400">
                      <a:solidFill>
                        <a:schemeClr val="tx1"/>
                      </a:solidFill>
                    </a:endParaRPr>
                  </a:p>
                </p:txBody>
              </p:sp>
            </mc:Choice>
            <mc:Fallback xmlns="">
              <p:sp>
                <p:nvSpPr>
                  <p:cNvPr id="11" name="Rectangle 10">
                    <a:extLst>
                      <a:ext uri="{FF2B5EF4-FFF2-40B4-BE49-F238E27FC236}">
                        <a16:creationId xmlns:a16="http://schemas.microsoft.com/office/drawing/2014/main" id="{6C8A57BE-F336-475D-81D2-FF3619292D57}"/>
                      </a:ext>
                    </a:extLst>
                  </p:cNvPr>
                  <p:cNvSpPr>
                    <a:spLocks noRot="1" noChangeAspect="1" noMove="1" noResize="1" noEditPoints="1" noAdjustHandles="1" noChangeArrowheads="1" noChangeShapeType="1" noTextEdit="1"/>
                  </p:cNvSpPr>
                  <p:nvPr/>
                </p:nvSpPr>
                <p:spPr>
                  <a:xfrm rot="16200000">
                    <a:off x="729376" y="873445"/>
                    <a:ext cx="835485" cy="923330"/>
                  </a:xfrm>
                  <a:prstGeom prst="rect">
                    <a:avLst/>
                  </a:prstGeom>
                  <a:blipFill>
                    <a:blip r:embed="rId5"/>
                    <a:stretch>
                      <a:fillRect/>
                    </a:stretch>
                  </a:blipFill>
                </p:spPr>
                <p:txBody>
                  <a:bodyPr/>
                  <a:lstStyle/>
                  <a:p>
                    <a:r>
                      <a:rPr lang="en-US">
                        <a:noFill/>
                      </a:rPr>
                      <a:t> </a:t>
                    </a:r>
                  </a:p>
                </p:txBody>
              </p:sp>
            </mc:Fallback>
          </mc:AlternateContent>
          <p:cxnSp>
            <p:nvCxnSpPr>
              <p:cNvPr id="12" name="Straight Arrow Connector 11">
                <a:extLst>
                  <a:ext uri="{FF2B5EF4-FFF2-40B4-BE49-F238E27FC236}">
                    <a16:creationId xmlns:a16="http://schemas.microsoft.com/office/drawing/2014/main" id="{D9520EE4-2726-46D8-A024-F8D7174E000C}"/>
                  </a:ext>
                </a:extLst>
              </p:cNvPr>
              <p:cNvCxnSpPr>
                <a:cxnSpLocks/>
              </p:cNvCxnSpPr>
              <p:nvPr/>
            </p:nvCxnSpPr>
            <p:spPr>
              <a:xfrm flipV="1">
                <a:off x="1330335" y="682478"/>
                <a:ext cx="2519" cy="539944"/>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3A5EE43-40E2-404E-891C-A61F89D928A8}"/>
                      </a:ext>
                    </a:extLst>
                  </p:cNvPr>
                  <p:cNvSpPr txBox="1"/>
                  <p:nvPr/>
                </p:nvSpPr>
                <p:spPr>
                  <a:xfrm>
                    <a:off x="1973082" y="1779916"/>
                    <a:ext cx="47224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𝜎</m:t>
                          </m:r>
                        </m:oMath>
                      </m:oMathPara>
                    </a14:m>
                    <a:endParaRPr lang="en-US" sz="1200"/>
                  </a:p>
                </p:txBody>
              </p:sp>
            </mc:Choice>
            <mc:Fallback xmlns="">
              <p:sp>
                <p:nvSpPr>
                  <p:cNvPr id="13" name="TextBox 12">
                    <a:extLst>
                      <a:ext uri="{FF2B5EF4-FFF2-40B4-BE49-F238E27FC236}">
                        <a16:creationId xmlns:a16="http://schemas.microsoft.com/office/drawing/2014/main" id="{F3A5EE43-40E2-404E-891C-A61F89D928A8}"/>
                      </a:ext>
                    </a:extLst>
                  </p:cNvPr>
                  <p:cNvSpPr txBox="1">
                    <a:spLocks noRot="1" noChangeAspect="1" noMove="1" noResize="1" noEditPoints="1" noAdjustHandles="1" noChangeArrowheads="1" noChangeShapeType="1" noTextEdit="1"/>
                  </p:cNvSpPr>
                  <p:nvPr/>
                </p:nvSpPr>
                <p:spPr>
                  <a:xfrm>
                    <a:off x="1973082" y="1779916"/>
                    <a:ext cx="472244" cy="677108"/>
                  </a:xfrm>
                  <a:prstGeom prst="rect">
                    <a:avLst/>
                  </a:prstGeom>
                  <a:blipFill>
                    <a:blip r:embed="rId6"/>
                    <a:stretch>
                      <a:fillRect/>
                    </a:stretch>
                  </a:blipFill>
                </p:spPr>
                <p:txBody>
                  <a:bodyPr/>
                  <a:lstStyle/>
                  <a:p>
                    <a:r>
                      <a:rPr lang="en-US">
                        <a:noFill/>
                      </a:rPr>
                      <a:t> </a:t>
                    </a:r>
                  </a:p>
                </p:txBody>
              </p:sp>
            </mc:Fallback>
          </mc:AlternateContent>
          <p:cxnSp>
            <p:nvCxnSpPr>
              <p:cNvPr id="14" name="Straight Arrow Connector 13">
                <a:extLst>
                  <a:ext uri="{FF2B5EF4-FFF2-40B4-BE49-F238E27FC236}">
                    <a16:creationId xmlns:a16="http://schemas.microsoft.com/office/drawing/2014/main" id="{D99B3749-B7C2-48D6-B38E-992ED76117D0}"/>
                  </a:ext>
                </a:extLst>
              </p:cNvPr>
              <p:cNvCxnSpPr>
                <a:cxnSpLocks/>
                <a:stCxn id="17" idx="0"/>
              </p:cNvCxnSpPr>
              <p:nvPr/>
            </p:nvCxnSpPr>
            <p:spPr>
              <a:xfrm flipV="1">
                <a:off x="605103" y="1527298"/>
                <a:ext cx="527505" cy="1129232"/>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20989AFD-2B95-49F5-8567-8790FC360F76}"/>
                  </a:ext>
                </a:extLst>
              </p:cNvPr>
              <p:cNvCxnSpPr>
                <a:cxnSpLocks/>
              </p:cNvCxnSpPr>
              <p:nvPr/>
            </p:nvCxnSpPr>
            <p:spPr>
              <a:xfrm flipH="1" flipV="1">
                <a:off x="2000448" y="1629258"/>
                <a:ext cx="209034" cy="282018"/>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E3C95A0C-72FE-4A56-9F1C-F0AE4C9F55C2}"/>
                  </a:ext>
                </a:extLst>
              </p:cNvPr>
              <p:cNvCxnSpPr>
                <a:cxnSpLocks/>
              </p:cNvCxnSpPr>
              <p:nvPr/>
            </p:nvCxnSpPr>
            <p:spPr>
              <a:xfrm flipV="1">
                <a:off x="2219437" y="2335405"/>
                <a:ext cx="0" cy="430123"/>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2D7871B-C13B-4C6E-A1ED-FD40072F19E1}"/>
                  </a:ext>
                </a:extLst>
              </p:cNvPr>
              <p:cNvSpPr txBox="1"/>
              <p:nvPr/>
            </p:nvSpPr>
            <p:spPr>
              <a:xfrm>
                <a:off x="314799" y="2656530"/>
                <a:ext cx="580608" cy="769441"/>
              </a:xfrm>
              <a:prstGeom prst="rect">
                <a:avLst/>
              </a:prstGeom>
              <a:noFill/>
            </p:spPr>
            <p:txBody>
              <a:bodyPr wrap="none" rtlCol="0">
                <a:spAutoFit/>
              </a:bodyPr>
              <a:lstStyle/>
              <a:p>
                <a:r>
                  <a:rPr lang="en-US" sz="4400">
                    <a:latin typeface="Georgia" panose="02040502050405020303" pitchFamily="18" charset="0"/>
                  </a:rPr>
                  <a:t>R</a:t>
                </a:r>
              </a:p>
            </p:txBody>
          </p:sp>
          <p:sp>
            <p:nvSpPr>
              <p:cNvPr id="18" name="TextBox 17">
                <a:extLst>
                  <a:ext uri="{FF2B5EF4-FFF2-40B4-BE49-F238E27FC236}">
                    <a16:creationId xmlns:a16="http://schemas.microsoft.com/office/drawing/2014/main" id="{DE95A9AD-FC73-4645-BE37-32E805E39F76}"/>
                  </a:ext>
                </a:extLst>
              </p:cNvPr>
              <p:cNvSpPr txBox="1"/>
              <p:nvPr/>
            </p:nvSpPr>
            <p:spPr>
              <a:xfrm>
                <a:off x="1940439" y="2656530"/>
                <a:ext cx="612668" cy="769441"/>
              </a:xfrm>
              <a:prstGeom prst="rect">
                <a:avLst/>
              </a:prstGeom>
              <a:noFill/>
            </p:spPr>
            <p:txBody>
              <a:bodyPr wrap="square" rtlCol="0">
                <a:spAutoFit/>
              </a:bodyPr>
              <a:lstStyle/>
              <a:p>
                <a:r>
                  <a:rPr lang="en-US" sz="4400">
                    <a:latin typeface="Georgia" panose="02040502050405020303" pitchFamily="18" charset="0"/>
                  </a:rPr>
                  <a:t>T</a:t>
                </a:r>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F1522BDC-FEA2-443C-88E9-BB73FF64B3C6}"/>
                      </a:ext>
                    </a:extLst>
                  </p:cNvPr>
                  <p:cNvSpPr/>
                  <p:nvPr/>
                </p:nvSpPr>
                <p:spPr>
                  <a:xfrm rot="5400000">
                    <a:off x="6794146" y="873445"/>
                    <a:ext cx="83548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0" smtClean="0">
                              <a:solidFill>
                                <a:schemeClr val="tx1"/>
                              </a:solidFill>
                              <a:latin typeface="Cambria Math" panose="02040503050406030204" pitchFamily="18" charset="0"/>
                              <a:sym typeface="Symbol" panose="05050102010706020507" pitchFamily="18" charset="2"/>
                            </a:rPr>
                            <m:t></m:t>
                          </m:r>
                        </m:oMath>
                      </m:oMathPara>
                    </a14:m>
                    <a:endParaRPr lang="en-US" sz="5400">
                      <a:solidFill>
                        <a:schemeClr val="tx1"/>
                      </a:solidFill>
                    </a:endParaRPr>
                  </a:p>
                </p:txBody>
              </p:sp>
            </mc:Choice>
            <mc:Fallback xmlns="">
              <p:sp>
                <p:nvSpPr>
                  <p:cNvPr id="19" name="Rectangle 18">
                    <a:extLst>
                      <a:ext uri="{FF2B5EF4-FFF2-40B4-BE49-F238E27FC236}">
                        <a16:creationId xmlns:a16="http://schemas.microsoft.com/office/drawing/2014/main" id="{F1522BDC-FEA2-443C-88E9-BB73FF64B3C6}"/>
                      </a:ext>
                    </a:extLst>
                  </p:cNvPr>
                  <p:cNvSpPr>
                    <a:spLocks noRot="1" noChangeAspect="1" noMove="1" noResize="1" noEditPoints="1" noAdjustHandles="1" noChangeArrowheads="1" noChangeShapeType="1" noTextEdit="1"/>
                  </p:cNvSpPr>
                  <p:nvPr/>
                </p:nvSpPr>
                <p:spPr>
                  <a:xfrm rot="5400000">
                    <a:off x="6794146" y="873445"/>
                    <a:ext cx="835485" cy="923330"/>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B49BDF3-E076-4D28-BC23-165F2FFB8B03}"/>
                      </a:ext>
                    </a:extLst>
                  </p:cNvPr>
                  <p:cNvSpPr/>
                  <p:nvPr/>
                </p:nvSpPr>
                <p:spPr>
                  <a:xfrm rot="16200000">
                    <a:off x="6436294" y="873445"/>
                    <a:ext cx="83548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0" smtClean="0">
                              <a:solidFill>
                                <a:schemeClr val="tx1"/>
                              </a:solidFill>
                              <a:latin typeface="Cambria Math" panose="02040503050406030204" pitchFamily="18" charset="0"/>
                              <a:sym typeface="Symbol" panose="05050102010706020507" pitchFamily="18" charset="2"/>
                            </a:rPr>
                            <m:t></m:t>
                          </m:r>
                        </m:oMath>
                      </m:oMathPara>
                    </a14:m>
                    <a:endParaRPr lang="en-US" sz="5400">
                      <a:solidFill>
                        <a:schemeClr val="tx1"/>
                      </a:solidFill>
                    </a:endParaRPr>
                  </a:p>
                </p:txBody>
              </p:sp>
            </mc:Choice>
            <mc:Fallback xmlns="">
              <p:sp>
                <p:nvSpPr>
                  <p:cNvPr id="20" name="Rectangle 19">
                    <a:extLst>
                      <a:ext uri="{FF2B5EF4-FFF2-40B4-BE49-F238E27FC236}">
                        <a16:creationId xmlns:a16="http://schemas.microsoft.com/office/drawing/2014/main" id="{AB49BDF3-E076-4D28-BC23-165F2FFB8B03}"/>
                      </a:ext>
                    </a:extLst>
                  </p:cNvPr>
                  <p:cNvSpPr>
                    <a:spLocks noRot="1" noChangeAspect="1" noMove="1" noResize="1" noEditPoints="1" noAdjustHandles="1" noChangeArrowheads="1" noChangeShapeType="1" noTextEdit="1"/>
                  </p:cNvSpPr>
                  <p:nvPr/>
                </p:nvSpPr>
                <p:spPr>
                  <a:xfrm rot="16200000">
                    <a:off x="6436294" y="873445"/>
                    <a:ext cx="835485" cy="923330"/>
                  </a:xfrm>
                  <a:prstGeom prst="rect">
                    <a:avLst/>
                  </a:prstGeom>
                  <a:blipFill>
                    <a:blip r:embed="rId8"/>
                    <a:stretch>
                      <a:fillRect/>
                    </a:stretch>
                  </a:blipFill>
                </p:spPr>
                <p:txBody>
                  <a:bodyPr/>
                  <a:lstStyle/>
                  <a:p>
                    <a:r>
                      <a:rPr lang="en-US">
                        <a:noFill/>
                      </a:rPr>
                      <a:t> </a:t>
                    </a:r>
                  </a:p>
                </p:txBody>
              </p:sp>
            </mc:Fallback>
          </mc:AlternateContent>
          <p:cxnSp>
            <p:nvCxnSpPr>
              <p:cNvPr id="21" name="Straight Arrow Connector 20">
                <a:extLst>
                  <a:ext uri="{FF2B5EF4-FFF2-40B4-BE49-F238E27FC236}">
                    <a16:creationId xmlns:a16="http://schemas.microsoft.com/office/drawing/2014/main" id="{B4CFFDBB-9F58-4BDE-B338-1D6A0C7B8744}"/>
                  </a:ext>
                </a:extLst>
              </p:cNvPr>
              <p:cNvCxnSpPr>
                <a:cxnSpLocks/>
              </p:cNvCxnSpPr>
              <p:nvPr/>
            </p:nvCxnSpPr>
            <p:spPr>
              <a:xfrm flipV="1">
                <a:off x="7008008" y="682478"/>
                <a:ext cx="2519" cy="539944"/>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A3676100-EC30-4A8A-8911-8CF6103F8D63}"/>
                      </a:ext>
                    </a:extLst>
                  </p:cNvPr>
                  <p:cNvSpPr txBox="1"/>
                  <p:nvPr/>
                </p:nvSpPr>
                <p:spPr>
                  <a:xfrm>
                    <a:off x="7526742" y="1658297"/>
                    <a:ext cx="472245"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𝜎</m:t>
                          </m:r>
                        </m:oMath>
                      </m:oMathPara>
                    </a14:m>
                    <a:endParaRPr lang="en-US" sz="1200"/>
                  </a:p>
                </p:txBody>
              </p:sp>
            </mc:Choice>
            <mc:Fallback xmlns="">
              <p:sp>
                <p:nvSpPr>
                  <p:cNvPr id="22" name="TextBox 21">
                    <a:extLst>
                      <a:ext uri="{FF2B5EF4-FFF2-40B4-BE49-F238E27FC236}">
                        <a16:creationId xmlns:a16="http://schemas.microsoft.com/office/drawing/2014/main" id="{A3676100-EC30-4A8A-8911-8CF6103F8D63}"/>
                      </a:ext>
                    </a:extLst>
                  </p:cNvPr>
                  <p:cNvSpPr txBox="1">
                    <a:spLocks noRot="1" noChangeAspect="1" noMove="1" noResize="1" noEditPoints="1" noAdjustHandles="1" noChangeArrowheads="1" noChangeShapeType="1" noTextEdit="1"/>
                  </p:cNvSpPr>
                  <p:nvPr/>
                </p:nvSpPr>
                <p:spPr>
                  <a:xfrm>
                    <a:off x="7526742" y="1658297"/>
                    <a:ext cx="472245" cy="677108"/>
                  </a:xfrm>
                  <a:prstGeom prst="rect">
                    <a:avLst/>
                  </a:prstGeom>
                  <a:blipFill>
                    <a:blip r:embed="rId9"/>
                    <a:stretch>
                      <a:fillRect/>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id="{5053C0D8-BD78-4380-A68F-4A38E32C987D}"/>
                  </a:ext>
                </a:extLst>
              </p:cNvPr>
              <p:cNvCxnSpPr>
                <a:cxnSpLocks/>
              </p:cNvCxnSpPr>
              <p:nvPr/>
            </p:nvCxnSpPr>
            <p:spPr>
              <a:xfrm flipV="1">
                <a:off x="6145735" y="2260209"/>
                <a:ext cx="12663" cy="480931"/>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F94BB23C-96C6-493C-8050-38CCDFE0C3CA}"/>
                  </a:ext>
                </a:extLst>
              </p:cNvPr>
              <p:cNvCxnSpPr>
                <a:cxnSpLocks/>
              </p:cNvCxnSpPr>
              <p:nvPr/>
            </p:nvCxnSpPr>
            <p:spPr>
              <a:xfrm flipH="1" flipV="1">
                <a:off x="7472823" y="1466479"/>
                <a:ext cx="231179" cy="370422"/>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0197DC27-95F3-47E5-A5BB-009C8EF340A7}"/>
                  </a:ext>
                </a:extLst>
              </p:cNvPr>
              <p:cNvCxnSpPr>
                <a:cxnSpLocks/>
              </p:cNvCxnSpPr>
              <p:nvPr/>
            </p:nvCxnSpPr>
            <p:spPr>
              <a:xfrm flipH="1" flipV="1">
                <a:off x="7673554" y="2260209"/>
                <a:ext cx="30448" cy="464495"/>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CF0E492-83A1-41B3-9699-A1513F46EAEB}"/>
                  </a:ext>
                </a:extLst>
              </p:cNvPr>
              <p:cNvSpPr txBox="1"/>
              <p:nvPr/>
            </p:nvSpPr>
            <p:spPr>
              <a:xfrm>
                <a:off x="5903377" y="2656530"/>
                <a:ext cx="580608" cy="769441"/>
              </a:xfrm>
              <a:prstGeom prst="rect">
                <a:avLst/>
              </a:prstGeom>
              <a:noFill/>
            </p:spPr>
            <p:txBody>
              <a:bodyPr wrap="none" rtlCol="0">
                <a:spAutoFit/>
              </a:bodyPr>
              <a:lstStyle/>
              <a:p>
                <a:r>
                  <a:rPr lang="en-US" sz="4400">
                    <a:latin typeface="Georgia" panose="02040502050405020303" pitchFamily="18" charset="0"/>
                  </a:rPr>
                  <a:t>R</a:t>
                </a:r>
              </a:p>
            </p:txBody>
          </p:sp>
          <p:sp>
            <p:nvSpPr>
              <p:cNvPr id="27" name="TextBox 26">
                <a:extLst>
                  <a:ext uri="{FF2B5EF4-FFF2-40B4-BE49-F238E27FC236}">
                    <a16:creationId xmlns:a16="http://schemas.microsoft.com/office/drawing/2014/main" id="{61467382-E16B-4174-B0A5-883D24FFD649}"/>
                  </a:ext>
                </a:extLst>
              </p:cNvPr>
              <p:cNvSpPr txBox="1"/>
              <p:nvPr/>
            </p:nvSpPr>
            <p:spPr>
              <a:xfrm>
                <a:off x="7444722" y="2656530"/>
                <a:ext cx="612668" cy="769441"/>
              </a:xfrm>
              <a:prstGeom prst="rect">
                <a:avLst/>
              </a:prstGeom>
              <a:noFill/>
            </p:spPr>
            <p:txBody>
              <a:bodyPr wrap="square" rtlCol="0">
                <a:spAutoFit/>
              </a:bodyPr>
              <a:lstStyle/>
              <a:p>
                <a:r>
                  <a:rPr lang="en-US" sz="4400">
                    <a:latin typeface="Georgia" panose="02040502050405020303" pitchFamily="18" charset="0"/>
                  </a:rPr>
                  <a:t>T</a:t>
                </a:r>
              </a:p>
            </p:txBody>
          </p:sp>
          <p:sp>
            <p:nvSpPr>
              <p:cNvPr id="28" name="TextBox 27">
                <a:extLst>
                  <a:ext uri="{FF2B5EF4-FFF2-40B4-BE49-F238E27FC236}">
                    <a16:creationId xmlns:a16="http://schemas.microsoft.com/office/drawing/2014/main" id="{EE9BD543-38C3-4FE2-BCDE-E41E27CEB4A2}"/>
                  </a:ext>
                </a:extLst>
              </p:cNvPr>
              <p:cNvSpPr txBox="1"/>
              <p:nvPr/>
            </p:nvSpPr>
            <p:spPr>
              <a:xfrm>
                <a:off x="1623995" y="1262495"/>
                <a:ext cx="447558" cy="584775"/>
              </a:xfrm>
              <a:prstGeom prst="rect">
                <a:avLst/>
              </a:prstGeom>
              <a:noFill/>
            </p:spPr>
            <p:txBody>
              <a:bodyPr wrap="none" rtlCol="0">
                <a:spAutoFit/>
              </a:bodyPr>
              <a:lstStyle/>
              <a:p>
                <a:r>
                  <a:rPr lang="en-US" sz="3200">
                    <a:latin typeface="Georgia" panose="02040502050405020303" pitchFamily="18" charset="0"/>
                  </a:rPr>
                  <a:t>C</a:t>
                </a:r>
              </a:p>
            </p:txBody>
          </p: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6F8CE56-F287-430F-A219-67FBC0971EF6}"/>
                      </a:ext>
                    </a:extLst>
                  </p:cNvPr>
                  <p:cNvSpPr txBox="1"/>
                  <p:nvPr/>
                </p:nvSpPr>
                <p:spPr>
                  <a:xfrm>
                    <a:off x="5929733" y="1658297"/>
                    <a:ext cx="700127"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rgbClr val="C00000"/>
                                  </a:solidFill>
                                  <a:latin typeface="Cambria Math" panose="02040503050406030204" pitchFamily="18" charset="0"/>
                                  <a:ea typeface="Cambria Math" panose="02040503050406030204" pitchFamily="18" charset="0"/>
                                </a:rPr>
                              </m:ctrlPr>
                            </m:sSubPr>
                            <m:e>
                              <m:r>
                                <a:rPr lang="en-US" sz="4400" b="0" i="1" smtClean="0">
                                  <a:solidFill>
                                    <a:srgbClr val="C00000"/>
                                  </a:solidFill>
                                  <a:latin typeface="Cambria Math" panose="02040503050406030204" pitchFamily="18" charset="0"/>
                                  <a:ea typeface="Cambria Math" panose="02040503050406030204" pitchFamily="18" charset="0"/>
                                </a:rPr>
                                <m:t>𝑑</m:t>
                              </m:r>
                            </m:e>
                            <m:sub>
                              <m:r>
                                <a:rPr lang="en-US" sz="4400" b="0" i="1" smtClean="0">
                                  <a:solidFill>
                                    <a:srgbClr val="C00000"/>
                                  </a:solidFill>
                                  <a:latin typeface="Cambria Math" panose="02040503050406030204" pitchFamily="18" charset="0"/>
                                  <a:ea typeface="Cambria Math" panose="02040503050406030204" pitchFamily="18" charset="0"/>
                                </a:rPr>
                                <m:t>𝑐</m:t>
                              </m:r>
                            </m:sub>
                          </m:sSub>
                        </m:oMath>
                      </m:oMathPara>
                    </a14:m>
                    <a:endParaRPr lang="en-US" sz="1200"/>
                  </a:p>
                </p:txBody>
              </p:sp>
            </mc:Choice>
            <mc:Fallback xmlns="">
              <p:sp>
                <p:nvSpPr>
                  <p:cNvPr id="29" name="TextBox 28">
                    <a:extLst>
                      <a:ext uri="{FF2B5EF4-FFF2-40B4-BE49-F238E27FC236}">
                        <a16:creationId xmlns:a16="http://schemas.microsoft.com/office/drawing/2014/main" id="{26F8CE56-F287-430F-A219-67FBC0971EF6}"/>
                      </a:ext>
                    </a:extLst>
                  </p:cNvPr>
                  <p:cNvSpPr txBox="1">
                    <a:spLocks noRot="1" noChangeAspect="1" noMove="1" noResize="1" noEditPoints="1" noAdjustHandles="1" noChangeArrowheads="1" noChangeShapeType="1" noTextEdit="1"/>
                  </p:cNvSpPr>
                  <p:nvPr/>
                </p:nvSpPr>
                <p:spPr>
                  <a:xfrm>
                    <a:off x="5929733" y="1658297"/>
                    <a:ext cx="700127" cy="677108"/>
                  </a:xfrm>
                  <a:prstGeom prst="rect">
                    <a:avLst/>
                  </a:prstGeom>
                  <a:blipFill>
                    <a:blip r:embed="rId10"/>
                    <a:stretch>
                      <a:fillRect/>
                    </a:stretch>
                  </a:blipFill>
                </p:spPr>
                <p:txBody>
                  <a:bodyPr/>
                  <a:lstStyle/>
                  <a:p>
                    <a:r>
                      <a:rPr lang="en-US">
                        <a:noFill/>
                      </a:rPr>
                      <a:t> </a:t>
                    </a:r>
                  </a:p>
                </p:txBody>
              </p:sp>
            </mc:Fallback>
          </mc:AlternateContent>
          <p:cxnSp>
            <p:nvCxnSpPr>
              <p:cNvPr id="30" name="Straight Arrow Connector 29">
                <a:extLst>
                  <a:ext uri="{FF2B5EF4-FFF2-40B4-BE49-F238E27FC236}">
                    <a16:creationId xmlns:a16="http://schemas.microsoft.com/office/drawing/2014/main" id="{61D1DCCB-FCCD-41B8-8405-F21FE9B1740D}"/>
                  </a:ext>
                </a:extLst>
              </p:cNvPr>
              <p:cNvCxnSpPr>
                <a:cxnSpLocks/>
              </p:cNvCxnSpPr>
              <p:nvPr/>
            </p:nvCxnSpPr>
            <p:spPr>
              <a:xfrm flipV="1">
                <a:off x="6353328" y="1417952"/>
                <a:ext cx="251978" cy="364659"/>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1" name="Rectangle 30">
                    <a:extLst>
                      <a:ext uri="{FF2B5EF4-FFF2-40B4-BE49-F238E27FC236}">
                        <a16:creationId xmlns:a16="http://schemas.microsoft.com/office/drawing/2014/main" id="{1FBD1D78-4EDD-4FA4-BD54-9152721822B0}"/>
                      </a:ext>
                    </a:extLst>
                  </p:cNvPr>
                  <p:cNvSpPr/>
                  <p:nvPr/>
                </p:nvSpPr>
                <p:spPr>
                  <a:xfrm rot="5400000">
                    <a:off x="3689985" y="873445"/>
                    <a:ext cx="83548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0" smtClean="0">
                              <a:solidFill>
                                <a:schemeClr val="tx1"/>
                              </a:solidFill>
                              <a:latin typeface="Cambria Math" panose="02040503050406030204" pitchFamily="18" charset="0"/>
                              <a:sym typeface="Symbol" panose="05050102010706020507" pitchFamily="18" charset="2"/>
                            </a:rPr>
                            <m:t></m:t>
                          </m:r>
                        </m:oMath>
                      </m:oMathPara>
                    </a14:m>
                    <a:endParaRPr lang="en-US" sz="5400">
                      <a:solidFill>
                        <a:schemeClr val="tx1"/>
                      </a:solidFill>
                    </a:endParaRPr>
                  </a:p>
                </p:txBody>
              </p:sp>
            </mc:Choice>
            <mc:Fallback xmlns="">
              <p:sp>
                <p:nvSpPr>
                  <p:cNvPr id="31" name="Rectangle 30">
                    <a:extLst>
                      <a:ext uri="{FF2B5EF4-FFF2-40B4-BE49-F238E27FC236}">
                        <a16:creationId xmlns:a16="http://schemas.microsoft.com/office/drawing/2014/main" id="{1FBD1D78-4EDD-4FA4-BD54-9152721822B0}"/>
                      </a:ext>
                    </a:extLst>
                  </p:cNvPr>
                  <p:cNvSpPr>
                    <a:spLocks noRot="1" noChangeAspect="1" noMove="1" noResize="1" noEditPoints="1" noAdjustHandles="1" noChangeArrowheads="1" noChangeShapeType="1" noTextEdit="1"/>
                  </p:cNvSpPr>
                  <p:nvPr/>
                </p:nvSpPr>
                <p:spPr>
                  <a:xfrm rot="5400000">
                    <a:off x="3689985" y="873445"/>
                    <a:ext cx="835485" cy="92333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0F33D266-A1C6-478D-B582-883C6AB5C1C0}"/>
                      </a:ext>
                    </a:extLst>
                  </p:cNvPr>
                  <p:cNvSpPr/>
                  <p:nvPr/>
                </p:nvSpPr>
                <p:spPr>
                  <a:xfrm rot="16200000">
                    <a:off x="3332133" y="873445"/>
                    <a:ext cx="835485"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5400" i="0" smtClean="0">
                              <a:solidFill>
                                <a:schemeClr val="tx1"/>
                              </a:solidFill>
                              <a:latin typeface="Cambria Math" panose="02040503050406030204" pitchFamily="18" charset="0"/>
                              <a:sym typeface="Symbol" panose="05050102010706020507" pitchFamily="18" charset="2"/>
                            </a:rPr>
                            <m:t></m:t>
                          </m:r>
                        </m:oMath>
                      </m:oMathPara>
                    </a14:m>
                    <a:endParaRPr lang="en-US" sz="5400">
                      <a:solidFill>
                        <a:schemeClr val="tx1"/>
                      </a:solidFill>
                    </a:endParaRPr>
                  </a:p>
                </p:txBody>
              </p:sp>
            </mc:Choice>
            <mc:Fallback xmlns="">
              <p:sp>
                <p:nvSpPr>
                  <p:cNvPr id="32" name="Rectangle 31">
                    <a:extLst>
                      <a:ext uri="{FF2B5EF4-FFF2-40B4-BE49-F238E27FC236}">
                        <a16:creationId xmlns:a16="http://schemas.microsoft.com/office/drawing/2014/main" id="{0F33D266-A1C6-478D-B582-883C6AB5C1C0}"/>
                      </a:ext>
                    </a:extLst>
                  </p:cNvPr>
                  <p:cNvSpPr>
                    <a:spLocks noRot="1" noChangeAspect="1" noMove="1" noResize="1" noEditPoints="1" noAdjustHandles="1" noChangeArrowheads="1" noChangeShapeType="1" noTextEdit="1"/>
                  </p:cNvSpPr>
                  <p:nvPr/>
                </p:nvSpPr>
                <p:spPr>
                  <a:xfrm rot="16200000">
                    <a:off x="3332133" y="873445"/>
                    <a:ext cx="835485" cy="923330"/>
                  </a:xfrm>
                  <a:prstGeom prst="rect">
                    <a:avLst/>
                  </a:prstGeom>
                  <a:blipFill>
                    <a:blip r:embed="rId12"/>
                    <a:stretch>
                      <a:fillRect/>
                    </a:stretch>
                  </a:blipFill>
                </p:spPr>
                <p:txBody>
                  <a:bodyPr/>
                  <a:lstStyle/>
                  <a:p>
                    <a:r>
                      <a:rPr lang="en-US">
                        <a:noFill/>
                      </a:rPr>
                      <a:t> </a:t>
                    </a:r>
                  </a:p>
                </p:txBody>
              </p:sp>
            </mc:Fallback>
          </mc:AlternateContent>
          <p:cxnSp>
            <p:nvCxnSpPr>
              <p:cNvPr id="33" name="Straight Arrow Connector 32">
                <a:extLst>
                  <a:ext uri="{FF2B5EF4-FFF2-40B4-BE49-F238E27FC236}">
                    <a16:creationId xmlns:a16="http://schemas.microsoft.com/office/drawing/2014/main" id="{C7858E1E-222E-46DA-87C1-5855A1B2BA35}"/>
                  </a:ext>
                </a:extLst>
              </p:cNvPr>
              <p:cNvCxnSpPr>
                <a:cxnSpLocks/>
              </p:cNvCxnSpPr>
              <p:nvPr/>
            </p:nvCxnSpPr>
            <p:spPr>
              <a:xfrm flipV="1">
                <a:off x="3933092" y="682478"/>
                <a:ext cx="2519" cy="539944"/>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E86BB6E9-813B-4E63-88C3-B57E35F0E0B4}"/>
                      </a:ext>
                    </a:extLst>
                  </p:cNvPr>
                  <p:cNvSpPr txBox="1"/>
                  <p:nvPr/>
                </p:nvSpPr>
                <p:spPr>
                  <a:xfrm>
                    <a:off x="4645406" y="2086754"/>
                    <a:ext cx="472244"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𝜎</m:t>
                          </m:r>
                        </m:oMath>
                      </m:oMathPara>
                    </a14:m>
                    <a:endParaRPr lang="en-US" sz="1200"/>
                  </a:p>
                </p:txBody>
              </p:sp>
            </mc:Choice>
            <mc:Fallback xmlns="">
              <p:sp>
                <p:nvSpPr>
                  <p:cNvPr id="34" name="TextBox 33">
                    <a:extLst>
                      <a:ext uri="{FF2B5EF4-FFF2-40B4-BE49-F238E27FC236}">
                        <a16:creationId xmlns:a16="http://schemas.microsoft.com/office/drawing/2014/main" id="{E86BB6E9-813B-4E63-88C3-B57E35F0E0B4}"/>
                      </a:ext>
                    </a:extLst>
                  </p:cNvPr>
                  <p:cNvSpPr txBox="1">
                    <a:spLocks noRot="1" noChangeAspect="1" noMove="1" noResize="1" noEditPoints="1" noAdjustHandles="1" noChangeArrowheads="1" noChangeShapeType="1" noTextEdit="1"/>
                  </p:cNvSpPr>
                  <p:nvPr/>
                </p:nvSpPr>
                <p:spPr>
                  <a:xfrm>
                    <a:off x="4645406" y="2086754"/>
                    <a:ext cx="472244" cy="677108"/>
                  </a:xfrm>
                  <a:prstGeom prst="rect">
                    <a:avLst/>
                  </a:prstGeom>
                  <a:blipFill>
                    <a:blip r:embed="rId13"/>
                    <a:stretch>
                      <a:fillRect/>
                    </a:stretch>
                  </a:blipFill>
                </p:spPr>
                <p:txBody>
                  <a:bodyPr/>
                  <a:lstStyle/>
                  <a:p>
                    <a:r>
                      <a:rPr lang="en-US">
                        <a:noFill/>
                      </a:rPr>
                      <a:t> </a:t>
                    </a:r>
                  </a:p>
                </p:txBody>
              </p:sp>
            </mc:Fallback>
          </mc:AlternateContent>
          <p:cxnSp>
            <p:nvCxnSpPr>
              <p:cNvPr id="35" name="Straight Arrow Connector 34">
                <a:extLst>
                  <a:ext uri="{FF2B5EF4-FFF2-40B4-BE49-F238E27FC236}">
                    <a16:creationId xmlns:a16="http://schemas.microsoft.com/office/drawing/2014/main" id="{15E40025-2189-4985-BE01-BE854170C09C}"/>
                  </a:ext>
                </a:extLst>
              </p:cNvPr>
              <p:cNvCxnSpPr>
                <a:cxnSpLocks/>
                <a:stCxn id="38" idx="0"/>
              </p:cNvCxnSpPr>
              <p:nvPr/>
            </p:nvCxnSpPr>
            <p:spPr>
              <a:xfrm flipV="1">
                <a:off x="3207860" y="1569418"/>
                <a:ext cx="318549" cy="1087112"/>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7AC98F7-653A-44C2-AF49-4F0582C58D6C}"/>
                  </a:ext>
                </a:extLst>
              </p:cNvPr>
              <p:cNvCxnSpPr>
                <a:cxnSpLocks/>
              </p:cNvCxnSpPr>
              <p:nvPr/>
            </p:nvCxnSpPr>
            <p:spPr>
              <a:xfrm flipH="1" flipV="1">
                <a:off x="4355321" y="1396300"/>
                <a:ext cx="203651" cy="261997"/>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1739FAC-E06B-4F68-9AD9-AA9ED70F7863}"/>
                  </a:ext>
                </a:extLst>
              </p:cNvPr>
              <p:cNvCxnSpPr>
                <a:cxnSpLocks/>
              </p:cNvCxnSpPr>
              <p:nvPr/>
            </p:nvCxnSpPr>
            <p:spPr>
              <a:xfrm flipV="1">
                <a:off x="4858504" y="2620508"/>
                <a:ext cx="0" cy="182880"/>
              </a:xfrm>
              <a:prstGeom prst="straightConnector1">
                <a:avLst/>
              </a:prstGeom>
              <a:ln w="79375">
                <a:solidFill>
                  <a:schemeClr val="tx1"/>
                </a:solidFill>
                <a:headEnd w="sm" len="sm"/>
                <a:tailEnd type="triangle" w="sm" len="sm"/>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26AA76BC-FDED-4897-A658-EE2E0C260280}"/>
                  </a:ext>
                </a:extLst>
              </p:cNvPr>
              <p:cNvSpPr txBox="1"/>
              <p:nvPr/>
            </p:nvSpPr>
            <p:spPr>
              <a:xfrm>
                <a:off x="2917556" y="2656530"/>
                <a:ext cx="580608" cy="769441"/>
              </a:xfrm>
              <a:prstGeom prst="rect">
                <a:avLst/>
              </a:prstGeom>
              <a:noFill/>
            </p:spPr>
            <p:txBody>
              <a:bodyPr wrap="none" rtlCol="0">
                <a:spAutoFit/>
              </a:bodyPr>
              <a:lstStyle/>
              <a:p>
                <a:r>
                  <a:rPr lang="en-US" sz="4400">
                    <a:latin typeface="Georgia" panose="02040502050405020303" pitchFamily="18" charset="0"/>
                  </a:rPr>
                  <a:t>R</a:t>
                </a:r>
              </a:p>
            </p:txBody>
          </p:sp>
          <p:sp>
            <p:nvSpPr>
              <p:cNvPr id="39" name="TextBox 38">
                <a:extLst>
                  <a:ext uri="{FF2B5EF4-FFF2-40B4-BE49-F238E27FC236}">
                    <a16:creationId xmlns:a16="http://schemas.microsoft.com/office/drawing/2014/main" id="{F64C33FB-AF8A-4E39-BE62-4E1AAA379013}"/>
                  </a:ext>
                </a:extLst>
              </p:cNvPr>
              <p:cNvSpPr txBox="1"/>
              <p:nvPr/>
            </p:nvSpPr>
            <p:spPr>
              <a:xfrm>
                <a:off x="4584993" y="2656530"/>
                <a:ext cx="612668" cy="769441"/>
              </a:xfrm>
              <a:prstGeom prst="rect">
                <a:avLst/>
              </a:prstGeom>
              <a:noFill/>
            </p:spPr>
            <p:txBody>
              <a:bodyPr wrap="square" rtlCol="0">
                <a:spAutoFit/>
              </a:bodyPr>
              <a:lstStyle/>
              <a:p>
                <a:r>
                  <a:rPr lang="en-US" sz="4400">
                    <a:latin typeface="Georgia" panose="02040502050405020303" pitchFamily="18" charset="0"/>
                  </a:rPr>
                  <a:t>T</a:t>
                </a:r>
              </a:p>
            </p:txBody>
          </p:sp>
          <p:cxnSp>
            <p:nvCxnSpPr>
              <p:cNvPr id="40" name="Straight Arrow Connector 39">
                <a:extLst>
                  <a:ext uri="{FF2B5EF4-FFF2-40B4-BE49-F238E27FC236}">
                    <a16:creationId xmlns:a16="http://schemas.microsoft.com/office/drawing/2014/main" id="{B51767B3-74A6-4928-8725-FF7A6917BB78}"/>
                  </a:ext>
                </a:extLst>
              </p:cNvPr>
              <p:cNvCxnSpPr>
                <a:cxnSpLocks/>
              </p:cNvCxnSpPr>
              <p:nvPr/>
            </p:nvCxnSpPr>
            <p:spPr>
              <a:xfrm flipH="1" flipV="1">
                <a:off x="4768948" y="2086754"/>
                <a:ext cx="92823" cy="231661"/>
              </a:xfrm>
              <a:prstGeom prst="straightConnector1">
                <a:avLst/>
              </a:prstGeom>
              <a:ln w="793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869714B4-8CC4-449D-BA56-A4E5E06C7779}"/>
                      </a:ext>
                    </a:extLst>
                  </p:cNvPr>
                  <p:cNvSpPr txBox="1"/>
                  <p:nvPr/>
                </p:nvSpPr>
                <p:spPr>
                  <a:xfrm>
                    <a:off x="5280846" y="923941"/>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a:p>
                </p:txBody>
              </p:sp>
            </mc:Choice>
            <mc:Fallback xmlns="">
              <p:sp>
                <p:nvSpPr>
                  <p:cNvPr id="41" name="TextBox 40">
                    <a:extLst>
                      <a:ext uri="{FF2B5EF4-FFF2-40B4-BE49-F238E27FC236}">
                        <a16:creationId xmlns:a16="http://schemas.microsoft.com/office/drawing/2014/main" id="{869714B4-8CC4-449D-BA56-A4E5E06C7779}"/>
                      </a:ext>
                    </a:extLst>
                  </p:cNvPr>
                  <p:cNvSpPr txBox="1">
                    <a:spLocks noRot="1" noChangeAspect="1" noMove="1" noResize="1" noEditPoints="1" noAdjustHandles="1" noChangeArrowheads="1" noChangeShapeType="1" noTextEdit="1"/>
                  </p:cNvSpPr>
                  <p:nvPr/>
                </p:nvSpPr>
                <p:spPr>
                  <a:xfrm>
                    <a:off x="5280846" y="923941"/>
                    <a:ext cx="549830" cy="677108"/>
                  </a:xfrm>
                  <a:prstGeom prst="rect">
                    <a:avLst/>
                  </a:prstGeom>
                  <a:blipFill>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F1E033D7-3D4B-4991-ABFA-D0A7D2CB2CA2}"/>
                      </a:ext>
                    </a:extLst>
                  </p:cNvPr>
                  <p:cNvSpPr txBox="1"/>
                  <p:nvPr/>
                </p:nvSpPr>
                <p:spPr>
                  <a:xfrm>
                    <a:off x="2474082" y="912912"/>
                    <a:ext cx="549830"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i="1" smtClean="0">
                              <a:latin typeface="Cambria Math" panose="02040503050406030204" pitchFamily="18" charset="0"/>
                              <a:ea typeface="Cambria Math" panose="02040503050406030204" pitchFamily="18" charset="0"/>
                            </a:rPr>
                            <m:t>≡</m:t>
                          </m:r>
                        </m:oMath>
                      </m:oMathPara>
                    </a14:m>
                    <a:endParaRPr lang="en-US"/>
                  </a:p>
                </p:txBody>
              </p:sp>
            </mc:Choice>
            <mc:Fallback xmlns="">
              <p:sp>
                <p:nvSpPr>
                  <p:cNvPr id="42" name="TextBox 41">
                    <a:extLst>
                      <a:ext uri="{FF2B5EF4-FFF2-40B4-BE49-F238E27FC236}">
                        <a16:creationId xmlns:a16="http://schemas.microsoft.com/office/drawing/2014/main" id="{F1E033D7-3D4B-4991-ABFA-D0A7D2CB2CA2}"/>
                      </a:ext>
                    </a:extLst>
                  </p:cNvPr>
                  <p:cNvSpPr txBox="1">
                    <a:spLocks noRot="1" noChangeAspect="1" noMove="1" noResize="1" noEditPoints="1" noAdjustHandles="1" noChangeArrowheads="1" noChangeShapeType="1" noTextEdit="1"/>
                  </p:cNvSpPr>
                  <p:nvPr/>
                </p:nvSpPr>
                <p:spPr>
                  <a:xfrm>
                    <a:off x="2474082" y="912912"/>
                    <a:ext cx="549830" cy="677108"/>
                  </a:xfrm>
                  <a:prstGeom prst="rect">
                    <a:avLst/>
                  </a:prstGeom>
                  <a:blipFill>
                    <a:blip r:embed="rId15"/>
                    <a:stretch>
                      <a:fillRect/>
                    </a:stretch>
                  </a:blipFill>
                </p:spPr>
                <p:txBody>
                  <a:bodyPr/>
                  <a:lstStyle/>
                  <a:p>
                    <a:r>
                      <a:rPr lang="en-US">
                        <a:noFill/>
                      </a:rPr>
                      <a:t> </a:t>
                    </a:r>
                  </a:p>
                </p:txBody>
              </p:sp>
            </mc:Fallback>
          </mc:AlternateContent>
        </p:grpSp>
        <p:sp>
          <p:nvSpPr>
            <p:cNvPr id="43" name="Freeform: Shape 42">
              <a:extLst>
                <a:ext uri="{FF2B5EF4-FFF2-40B4-BE49-F238E27FC236}">
                  <a16:creationId xmlns:a16="http://schemas.microsoft.com/office/drawing/2014/main" id="{88B761DA-86F5-4A7D-88D5-AE98DBB55F78}"/>
                </a:ext>
              </a:extLst>
            </p:cNvPr>
            <p:cNvSpPr/>
            <p:nvPr/>
          </p:nvSpPr>
          <p:spPr>
            <a:xfrm>
              <a:off x="5593102" y="3349100"/>
              <a:ext cx="131746" cy="413755"/>
            </a:xfrm>
            <a:custGeom>
              <a:avLst/>
              <a:gdLst>
                <a:gd name="connsiteX0" fmla="*/ 131746 w 131746"/>
                <a:gd name="connsiteY0" fmla="*/ 413755 h 413755"/>
                <a:gd name="connsiteX1" fmla="*/ 3482 w 131746"/>
                <a:gd name="connsiteY1" fmla="*/ 285491 h 413755"/>
                <a:gd name="connsiteX2" fmla="*/ 48995 w 131746"/>
                <a:gd name="connsiteY2" fmla="*/ 0 h 413755"/>
              </a:gdLst>
              <a:ahLst/>
              <a:cxnLst>
                <a:cxn ang="0">
                  <a:pos x="connsiteX0" y="connsiteY0"/>
                </a:cxn>
                <a:cxn ang="0">
                  <a:pos x="connsiteX1" y="connsiteY1"/>
                </a:cxn>
                <a:cxn ang="0">
                  <a:pos x="connsiteX2" y="connsiteY2"/>
                </a:cxn>
              </a:cxnLst>
              <a:rect l="l" t="t" r="r" b="b"/>
              <a:pathLst>
                <a:path w="131746" h="413755">
                  <a:moveTo>
                    <a:pt x="131746" y="413755"/>
                  </a:moveTo>
                  <a:cubicBezTo>
                    <a:pt x="74510" y="384102"/>
                    <a:pt x="17274" y="354450"/>
                    <a:pt x="3482" y="285491"/>
                  </a:cubicBezTo>
                  <a:cubicBezTo>
                    <a:pt x="-10310" y="216532"/>
                    <a:pt x="19342" y="108266"/>
                    <a:pt x="48995" y="0"/>
                  </a:cubicBezTo>
                </a:path>
              </a:pathLst>
            </a:custGeom>
            <a:noFill/>
            <a:ln w="28575">
              <a:solidFill>
                <a:srgbClr val="C0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Arrow: Left 43">
              <a:extLst>
                <a:ext uri="{FF2B5EF4-FFF2-40B4-BE49-F238E27FC236}">
                  <a16:creationId xmlns:a16="http://schemas.microsoft.com/office/drawing/2014/main" id="{0773E1F5-9356-47EB-84D3-9733F794EF04}"/>
                </a:ext>
              </a:extLst>
            </p:cNvPr>
            <p:cNvSpPr/>
            <p:nvPr/>
          </p:nvSpPr>
          <p:spPr>
            <a:xfrm>
              <a:off x="7683407" y="3220837"/>
              <a:ext cx="772229" cy="231702"/>
            </a:xfrm>
            <a:prstGeom prst="leftArrow">
              <a:avLst/>
            </a:prstGeom>
            <a:solidFill>
              <a:srgbClr val="C00000"/>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5BD2DFBF-81D9-4754-A5CF-77B940A00889}"/>
                  </a:ext>
                </a:extLst>
              </p:cNvPr>
              <p:cNvSpPr txBox="1"/>
              <p:nvPr/>
            </p:nvSpPr>
            <p:spPr>
              <a:xfrm>
                <a:off x="4133405" y="5689939"/>
                <a:ext cx="4410118" cy="830997"/>
              </a:xfrm>
              <a:prstGeom prst="rect">
                <a:avLst/>
              </a:prstGeom>
              <a:noFill/>
            </p:spPr>
            <p:txBody>
              <a:bodyPr wrap="none" rtlCol="0">
                <a:spAutoFit/>
              </a:bodyPr>
              <a:lstStyle/>
              <a:p>
                <a:r>
                  <a:rPr lang="en-US" sz="2400"/>
                  <a:t>Correct iff </a:t>
                </a:r>
                <a14:m>
                  <m:oMath xmlns:m="http://schemas.openxmlformats.org/officeDocument/2006/math">
                    <m:r>
                      <a:rPr lang="en-US" sz="2400" i="1" smtClean="0">
                        <a:latin typeface="Cambria Math" panose="02040503050406030204" pitchFamily="18" charset="0"/>
                        <a:ea typeface="Cambria Math" panose="02040503050406030204" pitchFamily="18" charset="0"/>
                      </a:rPr>
                      <m:t>𝜎</m:t>
                    </m:r>
                    <m:r>
                      <a:rPr lang="en-US" sz="2400" b="0" i="1" smtClean="0">
                        <a:latin typeface="Cambria Math" panose="02040503050406030204" pitchFamily="18" charset="0"/>
                        <a:ea typeface="Cambria Math" panose="02040503050406030204" pitchFamily="18" charset="0"/>
                      </a:rPr>
                      <m:t> </m:t>
                    </m:r>
                    <m:r>
                      <a:rPr lang="en-US" sz="2400" i="1" smtClean="0">
                        <a:latin typeface="Cambria Math" panose="02040503050406030204" pitchFamily="18" charset="0"/>
                        <a:ea typeface="Cambria Math" panose="02040503050406030204" pitchFamily="18" charset="0"/>
                        <a:sym typeface="Symbol" panose="05050102010706020507" pitchFamily="18" charset="2"/>
                      </a:rPr>
                      <m:t></m:t>
                    </m:r>
                    <m:r>
                      <a:rPr lang="en-US" sz="2400" b="0" i="1" smtClean="0">
                        <a:latin typeface="Cambria Math" panose="02040503050406030204" pitchFamily="18" charset="0"/>
                        <a:ea typeface="Cambria Math" panose="02040503050406030204" pitchFamily="18" charset="0"/>
                        <a:sym typeface="Symbol" panose="05050102010706020507" pitchFamily="18" charset="2"/>
                      </a:rPr>
                      <m:t> </m:t>
                    </m:r>
                    <m:sSub>
                      <m:sSubPr>
                        <m:ctrlPr>
                          <a:rPr 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ctrlPr>
                      </m:sSubPr>
                      <m:e>
                        <m:r>
                          <a:rPr 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𝑑</m:t>
                        </m:r>
                      </m:e>
                      <m:sub>
                        <m:r>
                          <a:rPr 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𝐶</m:t>
                        </m:r>
                      </m:sub>
                    </m:sSub>
                    <m:r>
                      <a:rPr lang="en-US" sz="2400" b="0" i="1" smtClean="0">
                        <a:solidFill>
                          <a:srgbClr val="FF0000"/>
                        </a:solidFill>
                        <a:latin typeface="Cambria Math" panose="02040503050406030204" pitchFamily="18" charset="0"/>
                        <a:ea typeface="Cambria Math" panose="02040503050406030204" pitchFamily="18" charset="0"/>
                        <a:sym typeface="Symbol" panose="05050102010706020507" pitchFamily="18" charset="2"/>
                      </a:rPr>
                      <m:t> </m:t>
                    </m:r>
                  </m:oMath>
                </a14:m>
                <a:endParaRPr lang="en-US" sz="2400" b="0">
                  <a:solidFill>
                    <a:srgbClr val="FF0000"/>
                  </a:solidFill>
                  <a:ea typeface="Cambria Math" panose="02040503050406030204" pitchFamily="18" charset="0"/>
                  <a:sym typeface="Symbol" panose="05050102010706020507" pitchFamily="18" charset="2"/>
                </a:endParaRPr>
              </a:p>
              <a:p>
                <a:r>
                  <a:rPr lang="en-US" sz="2400">
                    <a:ea typeface="Cambria Math" panose="02040503050406030204" pitchFamily="18" charset="0"/>
                    <a:sym typeface="Symbol" panose="05050102010706020507" pitchFamily="18" charset="2"/>
                  </a:rPr>
                  <a:t>Use</a:t>
                </a:r>
                <a:r>
                  <a:rPr lang="en-US" sz="2400">
                    <a:solidFill>
                      <a:srgbClr val="FF0000"/>
                    </a:solidFill>
                    <a:ea typeface="Cambria Math" panose="02040503050406030204" pitchFamily="18" charset="0"/>
                    <a:sym typeface="Symbol" panose="05050102010706020507" pitchFamily="18" charset="2"/>
                  </a:rPr>
                  <a:t> </a:t>
                </a:r>
                <a14:m>
                  <m:oMath xmlns:m="http://schemas.openxmlformats.org/officeDocument/2006/math">
                    <m:sSub>
                      <m:sSubPr>
                        <m:ctrlPr>
                          <a:rPr lang="en-US" sz="2400" i="1">
                            <a:solidFill>
                              <a:srgbClr val="FF0000"/>
                            </a:solidFill>
                            <a:latin typeface="Cambria Math" panose="02040503050406030204" pitchFamily="18" charset="0"/>
                            <a:ea typeface="Cambria Math" panose="02040503050406030204" pitchFamily="18" charset="0"/>
                            <a:sym typeface="Symbol" panose="05050102010706020507" pitchFamily="18" charset="2"/>
                          </a:rPr>
                        </m:ctrlPr>
                      </m:sSubPr>
                      <m:e>
                        <m:r>
                          <a:rPr lang="en-US" sz="2400" i="1">
                            <a:solidFill>
                              <a:srgbClr val="FF0000"/>
                            </a:solidFill>
                            <a:latin typeface="Cambria Math" panose="02040503050406030204" pitchFamily="18" charset="0"/>
                            <a:ea typeface="Cambria Math" panose="02040503050406030204" pitchFamily="18" charset="0"/>
                            <a:sym typeface="Symbol" panose="05050102010706020507" pitchFamily="18" charset="2"/>
                          </a:rPr>
                          <m:t>𝑑</m:t>
                        </m:r>
                      </m:e>
                      <m:sub>
                        <m:r>
                          <a:rPr lang="en-US" sz="2400" i="1">
                            <a:solidFill>
                              <a:srgbClr val="FF0000"/>
                            </a:solidFill>
                            <a:latin typeface="Cambria Math" panose="02040503050406030204" pitchFamily="18" charset="0"/>
                            <a:ea typeface="Cambria Math" panose="02040503050406030204" pitchFamily="18" charset="0"/>
                            <a:sym typeface="Symbol" panose="05050102010706020507" pitchFamily="18" charset="2"/>
                          </a:rPr>
                          <m:t>𝐶</m:t>
                        </m:r>
                      </m:sub>
                    </m:sSub>
                  </m:oMath>
                </a14:m>
                <a:r>
                  <a:rPr lang="en-US" sz="2400"/>
                  <a:t> to eliminate partitions on R</a:t>
                </a:r>
              </a:p>
            </p:txBody>
          </p:sp>
        </mc:Choice>
        <mc:Fallback xmlns="">
          <p:sp>
            <p:nvSpPr>
              <p:cNvPr id="3" name="TextBox 2">
                <a:extLst>
                  <a:ext uri="{FF2B5EF4-FFF2-40B4-BE49-F238E27FC236}">
                    <a16:creationId xmlns:a16="http://schemas.microsoft.com/office/drawing/2014/main" id="{5BD2DFBF-81D9-4754-A5CF-77B940A00889}"/>
                  </a:ext>
                </a:extLst>
              </p:cNvPr>
              <p:cNvSpPr txBox="1">
                <a:spLocks noRot="1" noChangeAspect="1" noMove="1" noResize="1" noEditPoints="1" noAdjustHandles="1" noChangeArrowheads="1" noChangeShapeType="1" noTextEdit="1"/>
              </p:cNvSpPr>
              <p:nvPr/>
            </p:nvSpPr>
            <p:spPr>
              <a:xfrm>
                <a:off x="4133405" y="5689939"/>
                <a:ext cx="4410118" cy="830997"/>
              </a:xfrm>
              <a:prstGeom prst="rect">
                <a:avLst/>
              </a:prstGeom>
              <a:blipFill>
                <a:blip r:embed="rId16"/>
                <a:stretch>
                  <a:fillRect l="-2075" t="-5839" r="-4149" b="-15328"/>
                </a:stretch>
              </a:blipFill>
            </p:spPr>
            <p:txBody>
              <a:bodyPr/>
              <a:lstStyle/>
              <a:p>
                <a:r>
                  <a:rPr lang="en-US">
                    <a:noFill/>
                  </a:rPr>
                  <a:t> </a:t>
                </a:r>
              </a:p>
            </p:txBody>
          </p:sp>
        </mc:Fallback>
      </mc:AlternateContent>
      <p:sp>
        <p:nvSpPr>
          <p:cNvPr id="46" name="Slide Number Placeholder 45">
            <a:extLst>
              <a:ext uri="{FF2B5EF4-FFF2-40B4-BE49-F238E27FC236}">
                <a16:creationId xmlns:a16="http://schemas.microsoft.com/office/drawing/2014/main" id="{60279601-437B-4067-87A9-9FB937FF0369}"/>
              </a:ext>
            </a:extLst>
          </p:cNvPr>
          <p:cNvSpPr>
            <a:spLocks noGrp="1"/>
          </p:cNvSpPr>
          <p:nvPr>
            <p:ph type="sldNum" sz="quarter" idx="12"/>
          </p:nvPr>
        </p:nvSpPr>
        <p:spPr/>
        <p:txBody>
          <a:bodyPr/>
          <a:lstStyle/>
          <a:p>
            <a:fld id="{EEC9366E-023C-4CFB-B1D7-201B963321B0}" type="slidenum">
              <a:rPr lang="en-US" smtClean="0"/>
              <a:t>4</a:t>
            </a:fld>
            <a:endParaRPr lang="en-US"/>
          </a:p>
        </p:txBody>
      </p:sp>
    </p:spTree>
    <p:extLst>
      <p:ext uri="{BB962C8B-B14F-4D97-AF65-F5344CB8AC3E}">
        <p14:creationId xmlns:p14="http://schemas.microsoft.com/office/powerpoint/2010/main" val="3960086417"/>
      </p:ext>
    </p:extLst>
  </p:cSld>
  <p:clrMapOvr>
    <a:masterClrMapping/>
  </p:clrMapOvr>
  <mc:AlternateContent xmlns:mc="http://schemas.openxmlformats.org/markup-compatibility/2006" xmlns:p14="http://schemas.microsoft.com/office/powerpoint/2010/main">
    <mc:Choice Requires="p14">
      <p:transition spd="slow" p14:dur="2000" advTm="33451"/>
    </mc:Choice>
    <mc:Fallback xmlns="">
      <p:transition spd="slow" advTm="33451"/>
    </mc:Fallback>
  </mc:AlternateContent>
  <p:extLst>
    <p:ext uri="{3A86A75C-4F4B-4683-9AE1-C65F6400EC91}">
      <p14:laserTraceLst xmlns:p14="http://schemas.microsoft.com/office/powerpoint/2010/main">
        <p14:tracePtLst>
          <p14:tracePt t="684" x="10633075" y="3571875"/>
          <p14:tracePt t="728" x="7410450" y="3476625"/>
          <p14:tracePt t="740" x="7023100" y="3622675"/>
          <p14:tracePt t="805" x="5810250" y="5143500"/>
          <p14:tracePt t="861" x="6324600" y="5949950"/>
          <p14:tracePt t="892" x="6689725" y="6013450"/>
          <p14:tracePt t="938" x="6823075" y="5886450"/>
          <p14:tracePt t="972" x="6915150" y="5543550"/>
          <p14:tracePt t="991" x="6918325" y="5422900"/>
          <p14:tracePt t="997" x="6918325" y="5378450"/>
          <p14:tracePt t="1009" x="6902450" y="5324475"/>
          <p14:tracePt t="1039" x="6651625" y="5175250"/>
          <p14:tracePt t="1071" x="6340475" y="5168900"/>
          <p14:tracePt t="1126" x="6143625" y="5273675"/>
          <p14:tracePt t="1172" x="6035675" y="5203825"/>
          <p14:tracePt t="1205" x="5794375" y="4962525"/>
          <p14:tracePt t="1238" x="5534025" y="4730750"/>
          <p14:tracePt t="1271" x="5359400" y="4660900"/>
          <p14:tracePt t="1311" x="5311775" y="4660900"/>
          <p14:tracePt t="1321" x="5286375" y="4664075"/>
          <p14:tracePt t="1343" x="5114925" y="4692650"/>
          <p14:tracePt t="1376" x="4654550" y="4699000"/>
          <p14:tracePt t="1390" x="4479925" y="4692650"/>
          <p14:tracePt t="1405" x="4384675" y="4651375"/>
          <p14:tracePt t="1441" x="4371975" y="4635500"/>
          <p14:tracePt t="1474" x="4371975" y="4584700"/>
          <p14:tracePt t="1510" x="4378325" y="4572000"/>
          <p14:tracePt t="1520" x="4378325" y="4568825"/>
          <p14:tracePt t="1556" x="4378325" y="4565650"/>
          <p14:tracePt t="1591" x="4286250" y="4476750"/>
          <p14:tracePt t="1641" x="4016375" y="4318000"/>
          <p14:tracePt t="1648" x="4006850" y="4311650"/>
          <p14:tracePt t="1675" x="4003675" y="4305300"/>
          <p14:tracePt t="1722" x="3965575" y="4235450"/>
          <p14:tracePt t="1774" x="3876675" y="4127500"/>
          <p14:tracePt t="1825" x="3816350" y="4067175"/>
          <p14:tracePt t="1875" x="3768725" y="4006850"/>
          <p14:tracePt t="1922" x="3762375" y="3971925"/>
          <p14:tracePt t="1976" x="3746500" y="3921125"/>
          <p14:tracePt t="5321" x="3829050" y="3949700"/>
          <p14:tracePt t="5331" x="3870325" y="3962400"/>
          <p14:tracePt t="5338" x="3921125" y="3975100"/>
          <p14:tracePt t="5442" x="4175125" y="4013200"/>
          <p14:tracePt t="5472" x="4197350" y="4013200"/>
          <p14:tracePt t="5505" x="4248150" y="4006850"/>
          <p14:tracePt t="5558" x="4362450" y="3965575"/>
          <p14:tracePt t="5588" x="4518025" y="3917950"/>
          <p14:tracePt t="5638" x="5591175" y="3810000"/>
          <p14:tracePt t="5652" x="5686425" y="3803650"/>
          <p14:tracePt t="5671" x="5813425" y="3784600"/>
          <p14:tracePt t="5707" x="5829300" y="3778250"/>
          <p14:tracePt t="5772" x="5848350" y="3768725"/>
          <p14:tracePt t="5822" x="6124575" y="3648075"/>
          <p14:tracePt t="5872" x="6194425" y="3606800"/>
          <p14:tracePt t="5922" x="6197600" y="3606800"/>
          <p14:tracePt t="10417" x="6451600" y="3667125"/>
          <p14:tracePt t="10432" x="6683375" y="3768725"/>
          <p14:tracePt t="10448" x="6699250" y="3768725"/>
          <p14:tracePt t="10524" x="7026275" y="3670300"/>
          <p14:tracePt t="10574" x="7096125" y="3670300"/>
          <p14:tracePt t="10623" x="7226300" y="3692525"/>
          <p14:tracePt t="10672" x="7477125" y="3756025"/>
          <p14:tracePt t="10725" x="7791450" y="3800475"/>
          <p14:tracePt t="10738" x="7835900" y="3810000"/>
          <p14:tracePt t="10744" x="7864475" y="3816350"/>
          <p14:tracePt t="10774" x="7893050" y="3816350"/>
          <p14:tracePt t="10822" x="7943850" y="3806825"/>
          <p14:tracePt t="10926" x="7988300" y="3829050"/>
          <p14:tracePt t="10977" x="8023225" y="3844925"/>
          <p14:tracePt t="11159" x="8001000" y="3867150"/>
          <p14:tracePt t="11168" x="7997825" y="3867150"/>
          <p14:tracePt t="11181" x="7991475" y="3870325"/>
          <p14:tracePt t="11226" x="7972425" y="3876675"/>
          <p14:tracePt t="11272" x="7966075" y="3876675"/>
          <p14:tracePt t="11325" x="7924800" y="3867150"/>
          <p14:tracePt t="11426" x="7921625" y="3867150"/>
          <p14:tracePt t="11769" x="7877175" y="3857625"/>
          <p14:tracePt t="11791" x="7867650" y="3857625"/>
          <p14:tracePt t="11807" x="7861300" y="3857625"/>
          <p14:tracePt t="11868" x="7848600" y="3857625"/>
          <p14:tracePt t="11888" x="7794625" y="3857625"/>
          <p14:tracePt t="11942" x="7620000" y="3889375"/>
          <p14:tracePt t="11950" x="7613650" y="3889375"/>
          <p14:tracePt t="12418" x="7610475" y="3895725"/>
          <p14:tracePt t="12433" x="7610475" y="3911600"/>
          <p14:tracePt t="12472" x="7610475" y="3930650"/>
          <p14:tracePt t="12492" x="7610475" y="3968750"/>
          <p14:tracePt t="12546" x="7578725" y="4111625"/>
          <p14:tracePt t="12591" x="7550150" y="4264025"/>
          <p14:tracePt t="12644" x="7546975" y="4438650"/>
          <p14:tracePt t="12691" x="7556500" y="4533900"/>
          <p14:tracePt t="12743" x="7572375" y="4638675"/>
          <p14:tracePt t="12793" x="7578725" y="4683125"/>
          <p14:tracePt t="12838" x="7578725" y="4686300"/>
          <p14:tracePt t="19606" x="7943850" y="4470400"/>
          <p14:tracePt t="19635" x="8458200" y="4181475"/>
          <p14:tracePt t="19653" x="8734425" y="4127500"/>
          <p14:tracePt t="19705" x="9937750" y="4083050"/>
          <p14:tracePt t="19723" x="10026650" y="4083050"/>
          <p14:tracePt t="19755" x="10217150" y="4121150"/>
          <p14:tracePt t="19809" x="10953750" y="4229100"/>
          <p14:tracePt t="19859" x="11217275" y="4254500"/>
          <p14:tracePt t="19908" x="11271250" y="4210050"/>
          <p14:tracePt t="19955" x="11153775" y="4108450"/>
          <p14:tracePt t="20008" x="10725150" y="4032250"/>
          <p14:tracePt t="20058" x="10036175" y="4051300"/>
          <p14:tracePt t="20106" x="9998075" y="4054475"/>
          <p14:tracePt t="20158" x="9883775" y="4073525"/>
          <p14:tracePt t="20205" x="9674225" y="4086225"/>
          <p14:tracePt t="20255" x="9667875" y="4086225"/>
          <p14:tracePt t="20311" x="9528175" y="4025900"/>
          <p14:tracePt t="20320" x="9429750" y="4010025"/>
          <p14:tracePt t="20358" x="9334500" y="4006850"/>
          <p14:tracePt t="20405" x="9331325" y="4000500"/>
          <p14:tracePt t="20459" x="9274175" y="3943350"/>
          <p14:tracePt t="20507" x="9255125" y="3914775"/>
          <p14:tracePt t="20559" x="9251950" y="3914775"/>
          <p14:tracePt t="22083" x="9172575" y="3829050"/>
          <p14:tracePt t="22105" x="9128125" y="3784600"/>
          <p14:tracePt t="22120" x="9112250" y="3756025"/>
          <p14:tracePt t="22172" x="9055100" y="3702050"/>
          <p14:tracePt t="22227" x="8791575" y="3594100"/>
          <p14:tracePt t="22232" x="8775700" y="3581400"/>
          <p14:tracePt t="22272" x="8718550" y="3514725"/>
          <p14:tracePt t="22322" x="8702675" y="3416300"/>
          <p14:tracePt t="22372" x="8667750" y="3187700"/>
          <p14:tracePt t="22423" x="8667750" y="3035300"/>
          <p14:tracePt t="22442" x="8667750" y="2927350"/>
          <p14:tracePt t="22461" x="8683625" y="2847975"/>
          <p14:tracePt t="22472" x="8715375" y="2774950"/>
          <p14:tracePt t="22522" x="9080500" y="2460625"/>
          <p14:tracePt t="22575" x="9807575" y="2124075"/>
          <p14:tracePt t="22622" x="10213975" y="2009775"/>
          <p14:tracePt t="22672" x="10401300" y="2057400"/>
          <p14:tracePt t="22722" x="10623550" y="2200275"/>
          <p14:tracePt t="22776" x="10810875" y="2339975"/>
          <p14:tracePt t="22788" x="10829925" y="2362200"/>
          <p14:tracePt t="22792" x="10842625" y="2378075"/>
          <p14:tracePt t="22825" x="10890250" y="2489200"/>
          <p14:tracePt t="22876" x="10922000" y="2717800"/>
          <p14:tracePt t="22925" x="10928350" y="2933700"/>
          <p14:tracePt t="22972" x="10845800" y="3168650"/>
          <p14:tracePt t="23024" x="10614025" y="3381375"/>
          <p14:tracePt t="23072" x="10306050" y="3381375"/>
          <p14:tracePt t="23125" x="10058400" y="3225800"/>
          <p14:tracePt t="23172" x="9896475" y="2965450"/>
          <p14:tracePt t="23228" x="9810750" y="2676525"/>
          <p14:tracePt t="23242" x="9810750" y="2613025"/>
          <p14:tracePt t="23275" x="9810750" y="2520950"/>
          <p14:tracePt t="23325" x="9893300" y="2409825"/>
          <p14:tracePt t="23372" x="10090150" y="2330450"/>
          <p14:tracePt t="23428" x="10245725" y="2352675"/>
          <p14:tracePt t="23435" x="10267950" y="2365375"/>
          <p14:tracePt t="23477" x="10442575" y="2501900"/>
          <p14:tracePt t="23525" x="10668000" y="2701925"/>
          <p14:tracePt t="23573" x="10731500" y="2822575"/>
          <p14:tracePt t="23622" x="10734675" y="2921000"/>
          <p14:tracePt t="23636" x="10734675" y="2971800"/>
          <p14:tracePt t="23676" x="10734675" y="3044825"/>
          <p14:tracePt t="23722" x="10652125" y="3070225"/>
          <p14:tracePt t="23736" x="10563225" y="3070225"/>
          <p14:tracePt t="23757" x="10461625" y="3057525"/>
          <p14:tracePt t="23774" x="10379075" y="3016250"/>
          <p14:tracePt t="23822" x="10309225" y="2908300"/>
          <p14:tracePt t="23876" x="10321925" y="2787650"/>
          <p14:tracePt t="23942" x="10337800" y="2762250"/>
          <p14:tracePt t="24489" x="10337800" y="2765425"/>
          <p14:tracePt t="24577" x="10328275" y="2797175"/>
          <p14:tracePt t="24604" x="10306050" y="2838450"/>
          <p14:tracePt t="24623" x="10283825" y="2863850"/>
          <p14:tracePt t="24655" x="10267950" y="2873375"/>
          <p14:tracePt t="24705" x="10255250" y="2879725"/>
          <p14:tracePt t="24758" x="10128250" y="2971800"/>
          <p14:tracePt t="24855" x="10125075" y="2971800"/>
          <p14:tracePt t="24905" x="10160000" y="2974975"/>
          <p14:tracePt t="24959" x="10163175" y="2974975"/>
          <p14:tracePt t="26137" x="10188575" y="2974975"/>
          <p14:tracePt t="26169" x="10191750" y="2974975"/>
          <p14:tracePt t="26195" x="10179050" y="2974975"/>
          <p14:tracePt t="26227" x="10083800" y="2984500"/>
          <p14:tracePt t="26396" x="9985375" y="3016250"/>
          <p14:tracePt t="26400" x="9899650" y="3016250"/>
          <p14:tracePt t="26427" x="9474200" y="3057525"/>
          <p14:tracePt t="26476" x="7502525" y="3444875"/>
          <p14:tracePt t="26480" x="7413625" y="3492500"/>
          <p14:tracePt t="26526" x="7169150" y="3711575"/>
          <p14:tracePt t="26540" x="7165975" y="3765550"/>
          <p14:tracePt t="26572" x="7188200" y="3857625"/>
          <p14:tracePt t="26591" x="7200900" y="3886200"/>
          <p14:tracePt t="26622" x="7210425" y="3905250"/>
          <p14:tracePt t="26636" x="7200900" y="3937000"/>
          <p14:tracePt t="26675" x="7007225" y="4175125"/>
          <p14:tracePt t="26724" x="6924675" y="4384675"/>
          <p14:tracePt t="26727" x="6924675" y="4397375"/>
          <p14:tracePt t="26777" x="6975475" y="4492625"/>
          <p14:tracePt t="26822" x="7289800" y="4587875"/>
          <p14:tracePt t="26837" x="7337425" y="4587875"/>
          <p14:tracePt t="26879" x="7375525" y="4587875"/>
          <p14:tracePt t="26927" x="7416800" y="4587875"/>
          <p14:tracePt t="29477" x="7219950" y="4451350"/>
          <p14:tracePt t="29481" x="7067550" y="4365625"/>
          <p14:tracePt t="29496" x="6788150" y="4254500"/>
          <p14:tracePt t="29578" x="5797550" y="4089400"/>
          <p14:tracePt t="29625" x="3473450" y="4067175"/>
          <p14:tracePt t="29676" x="2825750" y="4098925"/>
          <p14:tracePt t="29722" x="2803525" y="4098925"/>
          <p14:tracePt t="29774" x="2654300" y="4083050"/>
          <p14:tracePt t="29824" x="1958975" y="3841750"/>
          <p14:tracePt t="29833" x="1930400" y="3803650"/>
          <p14:tracePt t="29872" x="1774825" y="3635375"/>
          <p14:tracePt t="29922" x="1571625" y="3365500"/>
          <p14:tracePt t="29976" x="1587500" y="3149600"/>
          <p14:tracePt t="29979" x="1590675" y="3124200"/>
          <p14:tracePt t="30028" x="1666875" y="2851150"/>
          <p14:tracePt t="30084" x="1701800" y="2717800"/>
          <p14:tracePt t="30122" x="1676400" y="2670175"/>
          <p14:tracePt t="30172" x="1530350" y="2549525"/>
          <p14:tracePt t="30184" x="1501775" y="2524125"/>
          <p14:tracePt t="30226" x="1428750" y="2441575"/>
          <p14:tracePt t="30272" x="1143000" y="2320925"/>
          <p14:tracePt t="30326" x="698500" y="2286000"/>
          <p14:tracePt t="30377" x="57150" y="2432050"/>
          <p14:tracePt t="30431" x="10320338" y="3054350"/>
          <p14:tracePt t="30454" x="9296400" y="3232150"/>
          <p14:tracePt t="30466" x="9118600" y="3232150"/>
          <p14:tracePt t="30493" x="8961438" y="3232150"/>
          <p14:tracePt t="30496" x="8942388" y="3232150"/>
          <p14:tracePt t="30504" x="8902700" y="3232150"/>
          <p14:tracePt t="30512" x="8863013" y="3232150"/>
          <p14:tracePt t="30520" x="8823325" y="3173413"/>
          <p14:tracePt t="30537" x="8586788" y="3074988"/>
          <p14:tracePt t="30545" x="8450263" y="3035300"/>
          <p14:tracePt t="30558" x="8193088" y="3035300"/>
          <p14:tracePt t="30560" x="7996238" y="3014663"/>
          <p14:tracePt t="30568" x="7799388" y="3014663"/>
          <p14:tracePt t="30576" x="7583488" y="3014663"/>
          <p14:tracePt t="30588" x="7424738" y="3014663"/>
          <p14:tracePt t="30592" x="7346950" y="2995613"/>
          <p14:tracePt t="30603" x="7288213" y="2955925"/>
          <p14:tracePt t="30608" x="7227888" y="2897188"/>
          <p14:tracePt t="30617" x="7208838" y="2857500"/>
          <p14:tracePt t="30638" x="7150100" y="2798763"/>
          <p14:tracePt t="30650" x="7150100" y="2679700"/>
          <p14:tracePt t="30666" x="7110413" y="2541588"/>
          <p14:tracePt t="30685" x="7070725" y="2344738"/>
          <p14:tracePt t="30694" x="7070725" y="2266950"/>
          <p14:tracePt t="30697" x="7051675" y="2187575"/>
          <p14:tracePt t="30704" x="7051675" y="2089150"/>
          <p14:tracePt t="30713" x="7051675" y="1990725"/>
          <p14:tracePt t="30720" x="7051675" y="1852613"/>
          <p14:tracePt t="30734" x="7051675" y="1695450"/>
          <p14:tracePt t="30743" x="7051675" y="1576388"/>
          <p14:tracePt t="30746" x="7011988" y="1360488"/>
          <p14:tracePt t="30757" x="6972300" y="1241425"/>
          <p14:tracePt t="30760" x="6953250" y="1123950"/>
          <p14:tracePt t="30768" x="6873875" y="1004888"/>
          <p14:tracePt t="30787" x="6618288" y="808038"/>
          <p14:tracePt t="30792" x="6361113" y="728663"/>
          <p14:tracePt t="30800" x="6126163" y="709613"/>
          <p14:tracePt t="30817" x="5948363" y="630238"/>
          <p14:tracePt t="30824" x="5908675" y="611188"/>
          <p14:tracePt t="30839" x="5889625" y="571500"/>
          <p14:tracePt t="30843" x="5889625" y="552450"/>
          <p14:tracePt t="30853" x="5868988" y="512763"/>
          <p14:tracePt t="30864" x="5849938" y="473075"/>
          <p14:tracePt t="30892" x="5830888" y="433388"/>
          <p14:tracePt t="30901" x="5830888" y="414338"/>
          <p14:tracePt t="30904" x="5830888" y="393700"/>
          <p14:tracePt t="30917" x="5830888" y="374650"/>
          <p14:tracePt t="30920" x="5791200" y="374650"/>
          <p14:tracePt t="30930" x="5791200" y="354013"/>
          <p14:tracePt t="30936" x="5791200" y="334963"/>
          <p14:tracePt t="30952" x="5791200" y="315913"/>
          <p14:tracePt t="31031" x="5868988" y="315913"/>
          <p14:tracePt t="31043" x="5948363" y="354013"/>
          <p14:tracePt t="31058" x="6086475" y="433388"/>
          <p14:tracePt t="31076" x="6756400" y="571500"/>
          <p14:tracePt t="31087" x="7031038" y="590550"/>
          <p14:tracePt t="31089" x="7326313" y="590550"/>
          <p14:tracePt t="31102" x="7386638" y="611188"/>
          <p14:tracePt t="31112" x="7386638" y="630238"/>
          <p14:tracePt t="31134" x="7445375" y="768350"/>
          <p14:tracePt t="31136" x="7504113" y="925513"/>
          <p14:tracePt t="31144" x="7583488" y="1063625"/>
          <p14:tracePt t="31164" x="7858125" y="1379538"/>
          <p14:tracePt t="31168" x="8056563" y="1616075"/>
          <p14:tracePt t="31186" x="8469313" y="1990725"/>
          <p14:tracePt t="31195" x="8528050" y="2108200"/>
          <p14:tracePt t="31604" x="8312150" y="2108200"/>
          <p14:tracePt t="31618" x="8134350" y="2068513"/>
          <p14:tracePt t="31635" x="8056563" y="1970088"/>
          <p14:tracePt t="31655" x="8035925" y="1951038"/>
          <p14:tracePt t="31668" x="7937500" y="1871663"/>
          <p14:tracePt t="31679" x="7721600" y="1655763"/>
          <p14:tracePt t="31682" x="7169150" y="1300163"/>
          <p14:tracePt t="31688" x="6302375" y="728663"/>
          <p14:tracePt t="31700" x="5692775" y="454025"/>
          <p14:tracePt t="31708" x="4767263" y="19050"/>
        </p14:tracePtLst>
      </p14:laserTraceLst>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90198-CED9-4F2D-9DAC-F807B2744AB5}"/>
              </a:ext>
            </a:extLst>
          </p:cNvPr>
          <p:cNvPicPr>
            <a:picLocks noChangeAspect="1"/>
          </p:cNvPicPr>
          <p:nvPr/>
        </p:nvPicPr>
        <p:blipFill>
          <a:blip r:embed="rId2"/>
          <a:stretch>
            <a:fillRect/>
          </a:stretch>
        </p:blipFill>
        <p:spPr>
          <a:xfrm>
            <a:off x="2455817" y="1027906"/>
            <a:ext cx="6344194" cy="1746436"/>
          </a:xfrm>
          <a:prstGeom prst="rect">
            <a:avLst/>
          </a:prstGeom>
        </p:spPr>
      </p:pic>
      <p:pic>
        <p:nvPicPr>
          <p:cNvPr id="4" name="Picture 3">
            <a:extLst>
              <a:ext uri="{FF2B5EF4-FFF2-40B4-BE49-F238E27FC236}">
                <a16:creationId xmlns:a16="http://schemas.microsoft.com/office/drawing/2014/main" id="{A69BDF09-8345-41F0-8AA2-E11643CEA08D}"/>
              </a:ext>
            </a:extLst>
          </p:cNvPr>
          <p:cNvPicPr>
            <a:picLocks noChangeAspect="1"/>
          </p:cNvPicPr>
          <p:nvPr/>
        </p:nvPicPr>
        <p:blipFill>
          <a:blip r:embed="rId3"/>
          <a:stretch>
            <a:fillRect/>
          </a:stretch>
        </p:blipFill>
        <p:spPr>
          <a:xfrm>
            <a:off x="2495006" y="3815289"/>
            <a:ext cx="6435634" cy="1261162"/>
          </a:xfrm>
          <a:prstGeom prst="rect">
            <a:avLst/>
          </a:prstGeom>
        </p:spPr>
      </p:pic>
    </p:spTree>
    <p:extLst>
      <p:ext uri="{BB962C8B-B14F-4D97-AF65-F5344CB8AC3E}">
        <p14:creationId xmlns:p14="http://schemas.microsoft.com/office/powerpoint/2010/main" val="6533775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F47CC-EAB5-4BAC-8479-B5DBADD6260C}"/>
              </a:ext>
            </a:extLst>
          </p:cNvPr>
          <p:cNvSpPr>
            <a:spLocks noGrp="1"/>
          </p:cNvSpPr>
          <p:nvPr>
            <p:ph type="title"/>
          </p:nvPr>
        </p:nvSpPr>
        <p:spPr>
          <a:xfrm>
            <a:off x="276497" y="225789"/>
            <a:ext cx="5649174" cy="836530"/>
          </a:xfrm>
        </p:spPr>
        <p:txBody>
          <a:bodyPr/>
          <a:lstStyle/>
          <a:p>
            <a:r>
              <a:rPr lang="en-US"/>
              <a:t>diP schedule pseudocode</a:t>
            </a:r>
          </a:p>
        </p:txBody>
      </p:sp>
      <p:pic>
        <p:nvPicPr>
          <p:cNvPr id="4" name="Picture 3">
            <a:extLst>
              <a:ext uri="{FF2B5EF4-FFF2-40B4-BE49-F238E27FC236}">
                <a16:creationId xmlns:a16="http://schemas.microsoft.com/office/drawing/2014/main" id="{AD477879-75B8-445A-B57D-E96613048215}"/>
              </a:ext>
            </a:extLst>
          </p:cNvPr>
          <p:cNvPicPr>
            <a:picLocks noChangeAspect="1"/>
          </p:cNvPicPr>
          <p:nvPr/>
        </p:nvPicPr>
        <p:blipFill>
          <a:blip r:embed="rId2"/>
          <a:stretch>
            <a:fillRect/>
          </a:stretch>
        </p:blipFill>
        <p:spPr>
          <a:xfrm>
            <a:off x="653912" y="1169863"/>
            <a:ext cx="5213488" cy="5688137"/>
          </a:xfrm>
          <a:prstGeom prst="rect">
            <a:avLst/>
          </a:prstGeom>
        </p:spPr>
      </p:pic>
      <p:pic>
        <p:nvPicPr>
          <p:cNvPr id="7" name="Picture 6">
            <a:extLst>
              <a:ext uri="{FF2B5EF4-FFF2-40B4-BE49-F238E27FC236}">
                <a16:creationId xmlns:a16="http://schemas.microsoft.com/office/drawing/2014/main" id="{7D68EAB2-AA95-43B9-8261-64D34973F9EC}"/>
              </a:ext>
            </a:extLst>
          </p:cNvPr>
          <p:cNvPicPr>
            <a:picLocks noChangeAspect="1"/>
          </p:cNvPicPr>
          <p:nvPr/>
        </p:nvPicPr>
        <p:blipFill>
          <a:blip r:embed="rId3"/>
          <a:stretch>
            <a:fillRect/>
          </a:stretch>
        </p:blipFill>
        <p:spPr>
          <a:xfrm>
            <a:off x="6665446" y="107577"/>
            <a:ext cx="5432237" cy="6858000"/>
          </a:xfrm>
          <a:prstGeom prst="rect">
            <a:avLst/>
          </a:prstGeom>
        </p:spPr>
      </p:pic>
    </p:spTree>
    <p:extLst>
      <p:ext uri="{BB962C8B-B14F-4D97-AF65-F5344CB8AC3E}">
        <p14:creationId xmlns:p14="http://schemas.microsoft.com/office/powerpoint/2010/main" val="1907805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8">
            <a:extLst>
              <a:ext uri="{FF2B5EF4-FFF2-40B4-BE49-F238E27FC236}">
                <a16:creationId xmlns:a16="http://schemas.microsoft.com/office/drawing/2014/main" id="{775E1CFD-54B9-462C-85EE-67C275F786CF}"/>
              </a:ext>
            </a:extLst>
          </p:cNvPr>
          <p:cNvGraphicFramePr>
            <a:graphicFrameLocks noGrp="1"/>
          </p:cNvGraphicFramePr>
          <p:nvPr>
            <p:extLst>
              <p:ext uri="{D42A27DB-BD31-4B8C-83A1-F6EECF244321}">
                <p14:modId xmlns:p14="http://schemas.microsoft.com/office/powerpoint/2010/main" val="1368301621"/>
              </p:ext>
            </p:extLst>
          </p:nvPr>
        </p:nvGraphicFramePr>
        <p:xfrm>
          <a:off x="6820725" y="2257716"/>
          <a:ext cx="5302550" cy="1219200"/>
        </p:xfrm>
        <a:graphic>
          <a:graphicData uri="http://schemas.openxmlformats.org/drawingml/2006/table">
            <a:tbl>
              <a:tblPr firstRow="1" bandRow="1">
                <a:tableStyleId>{073A0DAA-6AF3-43AB-8588-CEC1D06C72B9}</a:tableStyleId>
              </a:tblPr>
              <a:tblGrid>
                <a:gridCol w="1218565">
                  <a:extLst>
                    <a:ext uri="{9D8B030D-6E8A-4147-A177-3AD203B41FA5}">
                      <a16:colId xmlns:a16="http://schemas.microsoft.com/office/drawing/2014/main" val="2307295167"/>
                    </a:ext>
                  </a:extLst>
                </a:gridCol>
                <a:gridCol w="1363028">
                  <a:extLst>
                    <a:ext uri="{9D8B030D-6E8A-4147-A177-3AD203B41FA5}">
                      <a16:colId xmlns:a16="http://schemas.microsoft.com/office/drawing/2014/main" val="220657947"/>
                    </a:ext>
                  </a:extLst>
                </a:gridCol>
                <a:gridCol w="1363028">
                  <a:extLst>
                    <a:ext uri="{9D8B030D-6E8A-4147-A177-3AD203B41FA5}">
                      <a16:colId xmlns:a16="http://schemas.microsoft.com/office/drawing/2014/main" val="44730003"/>
                    </a:ext>
                  </a:extLst>
                </a:gridCol>
                <a:gridCol w="1357929">
                  <a:extLst>
                    <a:ext uri="{9D8B030D-6E8A-4147-A177-3AD203B41FA5}">
                      <a16:colId xmlns:a16="http://schemas.microsoft.com/office/drawing/2014/main" val="3320026463"/>
                    </a:ext>
                  </a:extLst>
                </a:gridCol>
              </a:tblGrid>
              <a:tr h="370840">
                <a:tc>
                  <a:txBody>
                    <a:bodyPr/>
                    <a:lstStyle/>
                    <a:p>
                      <a:r>
                        <a:rPr lang="en-US" sz="2000">
                          <a:latin typeface="Georgia" panose="02040502050405020303" pitchFamily="18" charset="0"/>
                        </a:rPr>
                        <a:t>Column</a:t>
                      </a:r>
                    </a:p>
                  </a:txBody>
                  <a:tcPr marR="0"/>
                </a:tc>
                <a:tc>
                  <a:txBody>
                    <a:bodyPr/>
                    <a:lstStyle/>
                    <a:p>
                      <a:r>
                        <a:rPr lang="en-US" sz="2000">
                          <a:latin typeface="Georgia" panose="02040502050405020303" pitchFamily="18" charset="0"/>
                        </a:rPr>
                        <a:t>Part. #1</a:t>
                      </a:r>
                    </a:p>
                  </a:txBody>
                  <a:tcPr marR="0"/>
                </a:tc>
                <a:tc>
                  <a:txBody>
                    <a:bodyPr/>
                    <a:lstStyle/>
                    <a:p>
                      <a:r>
                        <a:rPr lang="en-US" sz="2000">
                          <a:latin typeface="Georgia" panose="02040502050405020303" pitchFamily="18" charset="0"/>
                        </a:rPr>
                        <a:t>Part. #2</a:t>
                      </a:r>
                    </a:p>
                  </a:txBody>
                  <a:tcPr marR="0"/>
                </a:tc>
                <a:tc>
                  <a:txBody>
                    <a:bodyPr/>
                    <a:lstStyle/>
                    <a:p>
                      <a:r>
                        <a:rPr lang="en-US" sz="2000">
                          <a:latin typeface="Georgia" panose="02040502050405020303" pitchFamily="18" charset="0"/>
                        </a:rPr>
                        <a:t>Part. #3</a:t>
                      </a:r>
                    </a:p>
                  </a:txBody>
                  <a:tcPr marR="0"/>
                </a:tc>
                <a:extLst>
                  <a:ext uri="{0D108BD9-81ED-4DB2-BD59-A6C34878D82A}">
                    <a16:rowId xmlns:a16="http://schemas.microsoft.com/office/drawing/2014/main" val="1054246359"/>
                  </a:ext>
                </a:extLst>
              </a:tr>
              <a:tr h="370840">
                <a:tc>
                  <a:txBody>
                    <a:bodyPr/>
                    <a:lstStyle/>
                    <a:p>
                      <a:r>
                        <a:rPr lang="en-US" sz="1800">
                          <a:latin typeface="Georgia" panose="02040502050405020303" pitchFamily="18" charset="0"/>
                        </a:rPr>
                        <a:t>_date_sk</a:t>
                      </a:r>
                    </a:p>
                  </a:txBody>
                  <a:tcPr marR="0" marT="73152" marB="64008"/>
                </a:tc>
                <a:tc>
                  <a:txBody>
                    <a:bodyPr/>
                    <a:lstStyle/>
                    <a:p>
                      <a:r>
                        <a:rPr lang="en-US" sz="1600">
                          <a:latin typeface="Georgia" panose="02040502050405020303" pitchFamily="18" charset="0"/>
                        </a:rPr>
                        <a:t>[3000, 5000]</a:t>
                      </a:r>
                    </a:p>
                  </a:txBody>
                  <a:tcPr marR="0" marT="73152" marB="64008"/>
                </a:tc>
                <a:tc>
                  <a:txBody>
                    <a:bodyPr/>
                    <a:lstStyle/>
                    <a:p>
                      <a:r>
                        <a:rPr lang="en-US" sz="1600">
                          <a:latin typeface="Georgia" panose="02040502050405020303" pitchFamily="18" charset="0"/>
                        </a:rPr>
                        <a:t>[4500, 6000]</a:t>
                      </a:r>
                    </a:p>
                  </a:txBody>
                  <a:tcPr marR="0" marT="73152" marB="64008"/>
                </a:tc>
                <a:tc>
                  <a:txBody>
                    <a:bodyPr/>
                    <a:lstStyle/>
                    <a:p>
                      <a:r>
                        <a:rPr lang="en-US" sz="1600">
                          <a:latin typeface="Georgia" panose="02040502050405020303" pitchFamily="18" charset="0"/>
                        </a:rPr>
                        <a:t>[7000, 9000]</a:t>
                      </a:r>
                    </a:p>
                  </a:txBody>
                  <a:tcPr marR="0" marT="73152" marB="64008"/>
                </a:tc>
                <a:extLst>
                  <a:ext uri="{0D108BD9-81ED-4DB2-BD59-A6C34878D82A}">
                    <a16:rowId xmlns:a16="http://schemas.microsoft.com/office/drawing/2014/main" val="799994943"/>
                  </a:ext>
                </a:extLst>
              </a:tr>
              <a:tr h="370840">
                <a:tc>
                  <a:txBody>
                    <a:bodyPr/>
                    <a:lstStyle/>
                    <a:p>
                      <a:r>
                        <a:rPr lang="en-US" sz="1800">
                          <a:latin typeface="Georgia" panose="02040502050405020303" pitchFamily="18" charset="0"/>
                        </a:rPr>
                        <a:t>d_year</a:t>
                      </a:r>
                    </a:p>
                  </a:txBody>
                  <a:tcPr marR="0" marT="73152" marB="64008"/>
                </a:tc>
                <a:tc>
                  <a:txBody>
                    <a:bodyPr/>
                    <a:lstStyle/>
                    <a:p>
                      <a:r>
                        <a:rPr lang="en-US" sz="1600">
                          <a:latin typeface="Georgia" panose="02040502050405020303" pitchFamily="18" charset="0"/>
                        </a:rPr>
                        <a:t>[1995, 2000]</a:t>
                      </a:r>
                    </a:p>
                  </a:txBody>
                  <a:tcPr marR="0" marT="73152" marB="64008"/>
                </a:tc>
                <a:tc>
                  <a:txBody>
                    <a:bodyPr/>
                    <a:lstStyle/>
                    <a:p>
                      <a:r>
                        <a:rPr lang="en-US" sz="1600">
                          <a:latin typeface="Georgia" panose="02040502050405020303" pitchFamily="18" charset="0"/>
                        </a:rPr>
                        <a:t>[1999, 2002]</a:t>
                      </a:r>
                    </a:p>
                  </a:txBody>
                  <a:tcPr marR="0" marT="73152" marB="64008"/>
                </a:tc>
                <a:tc>
                  <a:txBody>
                    <a:bodyPr/>
                    <a:lstStyle/>
                    <a:p>
                      <a:r>
                        <a:rPr lang="en-US" sz="1600">
                          <a:latin typeface="Georgia" panose="02040502050405020303" pitchFamily="18" charset="0"/>
                        </a:rPr>
                        <a:t>[2005, 2010]</a:t>
                      </a:r>
                    </a:p>
                  </a:txBody>
                  <a:tcPr marR="0" marT="73152" marB="64008"/>
                </a:tc>
                <a:extLst>
                  <a:ext uri="{0D108BD9-81ED-4DB2-BD59-A6C34878D82A}">
                    <a16:rowId xmlns:a16="http://schemas.microsoft.com/office/drawing/2014/main" val="278173087"/>
                  </a:ext>
                </a:extLst>
              </a:tr>
            </a:tbl>
          </a:graphicData>
        </a:graphic>
      </p:graphicFrame>
      <p:sp>
        <p:nvSpPr>
          <p:cNvPr id="2" name="Title 1">
            <a:extLst>
              <a:ext uri="{FF2B5EF4-FFF2-40B4-BE49-F238E27FC236}">
                <a16:creationId xmlns:a16="http://schemas.microsoft.com/office/drawing/2014/main" id="{42DB8555-25D9-45B3-BD40-35F94DEBC6CD}"/>
              </a:ext>
            </a:extLst>
          </p:cNvPr>
          <p:cNvSpPr>
            <a:spLocks noGrp="1"/>
          </p:cNvSpPr>
          <p:nvPr>
            <p:ph type="title"/>
          </p:nvPr>
        </p:nvSpPr>
        <p:spPr/>
        <p:txBody>
          <a:bodyPr/>
          <a:lstStyle/>
          <a:p>
            <a:r>
              <a:rPr lang="en-US"/>
              <a:t>How to construct these new predicates?</a:t>
            </a:r>
          </a:p>
        </p:txBody>
      </p:sp>
      <p:grpSp>
        <p:nvGrpSpPr>
          <p:cNvPr id="19" name="Group 18">
            <a:extLst>
              <a:ext uri="{FF2B5EF4-FFF2-40B4-BE49-F238E27FC236}">
                <a16:creationId xmlns:a16="http://schemas.microsoft.com/office/drawing/2014/main" id="{FFD5E569-F327-47E1-8F4B-B95C42BB5436}"/>
              </a:ext>
            </a:extLst>
          </p:cNvPr>
          <p:cNvGrpSpPr/>
          <p:nvPr/>
        </p:nvGrpSpPr>
        <p:grpSpPr>
          <a:xfrm>
            <a:off x="4285974" y="2051296"/>
            <a:ext cx="2321348" cy="2535431"/>
            <a:chOff x="4531315" y="2241207"/>
            <a:chExt cx="2321348" cy="2535431"/>
          </a:xfrm>
        </p:grpSpPr>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6BCCCC30-FBAC-4920-AB0B-777CD5C2CEC5}"/>
                    </a:ext>
                  </a:extLst>
                </p:cNvPr>
                <p:cNvSpPr/>
                <p:nvPr/>
              </p:nvSpPr>
              <p:spPr>
                <a:xfrm rot="5400000">
                  <a:off x="4909846" y="2509118"/>
                  <a:ext cx="72808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0" smtClean="0">
                            <a:solidFill>
                              <a:schemeClr val="tx1"/>
                            </a:solidFill>
                            <a:latin typeface="Cambria Math" panose="02040503050406030204" pitchFamily="18" charset="0"/>
                            <a:sym typeface="Symbol" panose="05050102010706020507" pitchFamily="18" charset="2"/>
                          </a:rPr>
                          <m:t></m:t>
                        </m:r>
                      </m:oMath>
                    </m:oMathPara>
                  </a14:m>
                  <a:endParaRPr lang="en-US" sz="4400">
                    <a:solidFill>
                      <a:schemeClr val="tx1"/>
                    </a:solidFill>
                  </a:endParaRPr>
                </a:p>
              </p:txBody>
            </p:sp>
          </mc:Choice>
          <mc:Fallback xmlns="">
            <p:sp>
              <p:nvSpPr>
                <p:cNvPr id="3" name="Rectangle 2">
                  <a:extLst>
                    <a:ext uri="{FF2B5EF4-FFF2-40B4-BE49-F238E27FC236}">
                      <a16:creationId xmlns:a16="http://schemas.microsoft.com/office/drawing/2014/main" id="{6BCCCC30-FBAC-4920-AB0B-777CD5C2CEC5}"/>
                    </a:ext>
                  </a:extLst>
                </p:cNvPr>
                <p:cNvSpPr>
                  <a:spLocks noRot="1" noChangeAspect="1" noMove="1" noResize="1" noEditPoints="1" noAdjustHandles="1" noChangeArrowheads="1" noChangeShapeType="1" noTextEdit="1"/>
                </p:cNvSpPr>
                <p:nvPr/>
              </p:nvSpPr>
              <p:spPr>
                <a:xfrm rot="5400000">
                  <a:off x="4909846" y="2509118"/>
                  <a:ext cx="728083" cy="769441"/>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a:extLst>
                    <a:ext uri="{FF2B5EF4-FFF2-40B4-BE49-F238E27FC236}">
                      <a16:creationId xmlns:a16="http://schemas.microsoft.com/office/drawing/2014/main" id="{E1B873FF-9492-4D50-A0CB-CEBD5F646161}"/>
                    </a:ext>
                  </a:extLst>
                </p:cNvPr>
                <p:cNvSpPr/>
                <p:nvPr/>
              </p:nvSpPr>
              <p:spPr>
                <a:xfrm rot="16200000">
                  <a:off x="4551994" y="2509118"/>
                  <a:ext cx="728083" cy="7694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4400" i="0" smtClean="0">
                            <a:solidFill>
                              <a:schemeClr val="tx1"/>
                            </a:solidFill>
                            <a:latin typeface="Cambria Math" panose="02040503050406030204" pitchFamily="18" charset="0"/>
                            <a:sym typeface="Symbol" panose="05050102010706020507" pitchFamily="18" charset="2"/>
                          </a:rPr>
                          <m:t></m:t>
                        </m:r>
                      </m:oMath>
                    </m:oMathPara>
                  </a14:m>
                  <a:endParaRPr lang="en-US" sz="4400">
                    <a:solidFill>
                      <a:schemeClr val="tx1"/>
                    </a:solidFill>
                  </a:endParaRPr>
                </a:p>
              </p:txBody>
            </p:sp>
          </mc:Choice>
          <mc:Fallback xmlns="">
            <p:sp>
              <p:nvSpPr>
                <p:cNvPr id="4" name="Rectangle 3">
                  <a:extLst>
                    <a:ext uri="{FF2B5EF4-FFF2-40B4-BE49-F238E27FC236}">
                      <a16:creationId xmlns:a16="http://schemas.microsoft.com/office/drawing/2014/main" id="{E1B873FF-9492-4D50-A0CB-CEBD5F646161}"/>
                    </a:ext>
                  </a:extLst>
                </p:cNvPr>
                <p:cNvSpPr>
                  <a:spLocks noRot="1" noChangeAspect="1" noMove="1" noResize="1" noEditPoints="1" noAdjustHandles="1" noChangeArrowheads="1" noChangeShapeType="1" noTextEdit="1"/>
                </p:cNvSpPr>
                <p:nvPr/>
              </p:nvSpPr>
              <p:spPr>
                <a:xfrm rot="16200000">
                  <a:off x="4551994" y="2509118"/>
                  <a:ext cx="728083" cy="769441"/>
                </a:xfrm>
                <a:prstGeom prst="rect">
                  <a:avLst/>
                </a:prstGeom>
                <a:blipFill>
                  <a:blip r:embed="rId4"/>
                  <a:stretch>
                    <a:fillRect/>
                  </a:stretch>
                </a:blipFill>
              </p:spPr>
              <p:txBody>
                <a:bodyPr/>
                <a:lstStyle/>
                <a:p>
                  <a:r>
                    <a:rPr lang="en-US">
                      <a:noFill/>
                    </a:rPr>
                    <a:t> </a:t>
                  </a:r>
                </a:p>
              </p:txBody>
            </p:sp>
          </mc:Fallback>
        </mc:AlternateContent>
        <p:cxnSp>
          <p:nvCxnSpPr>
            <p:cNvPr id="5" name="Straight Arrow Connector 4">
              <a:extLst>
                <a:ext uri="{FF2B5EF4-FFF2-40B4-BE49-F238E27FC236}">
                  <a16:creationId xmlns:a16="http://schemas.microsoft.com/office/drawing/2014/main" id="{1C9668CB-6D44-4AE3-9FA7-4C3926F2BCB8}"/>
                </a:ext>
              </a:extLst>
            </p:cNvPr>
            <p:cNvCxnSpPr>
              <a:cxnSpLocks/>
            </p:cNvCxnSpPr>
            <p:nvPr/>
          </p:nvCxnSpPr>
          <p:spPr>
            <a:xfrm flipV="1">
              <a:off x="5099252" y="2241207"/>
              <a:ext cx="2519" cy="539944"/>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FE5A4028-5249-4988-97BF-96BF6ED37C85}"/>
                    </a:ext>
                  </a:extLst>
                </p:cNvPr>
                <p:cNvSpPr txBox="1"/>
                <p:nvPr/>
              </p:nvSpPr>
              <p:spPr>
                <a:xfrm>
                  <a:off x="4725381" y="3520579"/>
                  <a:ext cx="1433533" cy="60497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3600" i="1" smtClean="0">
                                <a:latin typeface="Cambria Math" panose="02040503050406030204" pitchFamily="18" charset="0"/>
                                <a:ea typeface="Cambria Math" panose="02040503050406030204" pitchFamily="18" charset="0"/>
                              </a:rPr>
                            </m:ctrlPr>
                          </m:sSubPr>
                          <m:e>
                            <m:r>
                              <a:rPr lang="en-US" sz="3600" i="1" smtClean="0">
                                <a:latin typeface="Cambria Math" panose="02040503050406030204" pitchFamily="18" charset="0"/>
                                <a:ea typeface="Cambria Math" panose="02040503050406030204" pitchFamily="18" charset="0"/>
                              </a:rPr>
                              <m:t>𝜎</m:t>
                            </m:r>
                          </m:e>
                          <m:sub>
                            <m:r>
                              <m:rPr>
                                <m:sty m:val="p"/>
                              </m:rPr>
                              <a:rPr lang="en-US" sz="3600" b="0" i="0" smtClean="0">
                                <a:solidFill>
                                  <a:schemeClr val="tx1"/>
                                </a:solidFill>
                                <a:latin typeface="Cambria Math" panose="02040503050406030204" pitchFamily="18" charset="0"/>
                                <a:ea typeface="Cambria Math" panose="02040503050406030204" pitchFamily="18" charset="0"/>
                              </a:rPr>
                              <m:t>d</m:t>
                            </m:r>
                            <m:r>
                              <a:rPr lang="en-US" sz="3600" b="0" i="0" smtClean="0">
                                <a:solidFill>
                                  <a:schemeClr val="tx1"/>
                                </a:solidFill>
                                <a:latin typeface="Cambria Math" panose="02040503050406030204" pitchFamily="18" charset="0"/>
                                <a:ea typeface="Cambria Math" panose="02040503050406030204" pitchFamily="18" charset="0"/>
                              </a:rPr>
                              <m:t>_</m:t>
                            </m:r>
                            <m:r>
                              <m:rPr>
                                <m:sty m:val="p"/>
                              </m:rPr>
                              <a:rPr lang="en-US" sz="3600" b="0" i="0" smtClean="0">
                                <a:solidFill>
                                  <a:schemeClr val="tx1"/>
                                </a:solidFill>
                                <a:latin typeface="Cambria Math" panose="02040503050406030204" pitchFamily="18" charset="0"/>
                                <a:ea typeface="Cambria Math" panose="02040503050406030204" pitchFamily="18" charset="0"/>
                              </a:rPr>
                              <m:t>year</m:t>
                            </m:r>
                          </m:sub>
                        </m:sSub>
                      </m:oMath>
                    </m:oMathPara>
                  </a14:m>
                  <a:endParaRPr lang="en-US" sz="1050"/>
                </a:p>
              </p:txBody>
            </p:sp>
          </mc:Choice>
          <mc:Fallback xmlns="">
            <p:sp>
              <p:nvSpPr>
                <p:cNvPr id="6" name="TextBox 5">
                  <a:extLst>
                    <a:ext uri="{FF2B5EF4-FFF2-40B4-BE49-F238E27FC236}">
                      <a16:creationId xmlns:a16="http://schemas.microsoft.com/office/drawing/2014/main" id="{FE5A4028-5249-4988-97BF-96BF6ED37C85}"/>
                    </a:ext>
                  </a:extLst>
                </p:cNvPr>
                <p:cNvSpPr txBox="1">
                  <a:spLocks noRot="1" noChangeAspect="1" noMove="1" noResize="1" noEditPoints="1" noAdjustHandles="1" noChangeArrowheads="1" noChangeShapeType="1" noTextEdit="1"/>
                </p:cNvSpPr>
                <p:nvPr/>
              </p:nvSpPr>
              <p:spPr>
                <a:xfrm>
                  <a:off x="4725381" y="3520579"/>
                  <a:ext cx="1433533" cy="604974"/>
                </a:xfrm>
                <a:prstGeom prst="rect">
                  <a:avLst/>
                </a:prstGeom>
                <a:blipFill>
                  <a:blip r:embed="rId5"/>
                  <a:stretch>
                    <a:fillRect/>
                  </a:stretch>
                </a:blipFill>
              </p:spPr>
              <p:txBody>
                <a:bodyPr/>
                <a:lstStyle/>
                <a:p>
                  <a:r>
                    <a:rPr lang="en-US">
                      <a:noFill/>
                    </a:rPr>
                    <a:t> </a:t>
                  </a:r>
                </a:p>
              </p:txBody>
            </p:sp>
          </mc:Fallback>
        </mc:AlternateContent>
        <p:cxnSp>
          <p:nvCxnSpPr>
            <p:cNvPr id="7" name="Straight Arrow Connector 6">
              <a:extLst>
                <a:ext uri="{FF2B5EF4-FFF2-40B4-BE49-F238E27FC236}">
                  <a16:creationId xmlns:a16="http://schemas.microsoft.com/office/drawing/2014/main" id="{0E0BC9C5-5301-4244-92DC-482B23412B45}"/>
                </a:ext>
              </a:extLst>
            </p:cNvPr>
            <p:cNvCxnSpPr>
              <a:cxnSpLocks/>
            </p:cNvCxnSpPr>
            <p:nvPr/>
          </p:nvCxnSpPr>
          <p:spPr>
            <a:xfrm flipV="1">
              <a:off x="5099252" y="3202162"/>
              <a:ext cx="0" cy="403845"/>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2E84E49E-59B3-40E8-8D32-A84E4106D942}"/>
                </a:ext>
              </a:extLst>
            </p:cNvPr>
            <p:cNvCxnSpPr>
              <a:cxnSpLocks/>
            </p:cNvCxnSpPr>
            <p:nvPr/>
          </p:nvCxnSpPr>
          <p:spPr>
            <a:xfrm flipV="1">
              <a:off x="5099252" y="4346515"/>
              <a:ext cx="0" cy="430123"/>
            </a:xfrm>
            <a:prstGeom prst="straightConnector1">
              <a:avLst/>
            </a:prstGeom>
            <a:ln w="793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A0C1CCE-DC2F-45C6-8303-E394F48EF866}"/>
                </a:ext>
              </a:extLst>
            </p:cNvPr>
            <p:cNvSpPr txBox="1"/>
            <p:nvPr/>
          </p:nvSpPr>
          <p:spPr>
            <a:xfrm>
              <a:off x="5388801" y="2781151"/>
              <a:ext cx="1463862" cy="461665"/>
            </a:xfrm>
            <a:prstGeom prst="rect">
              <a:avLst/>
            </a:prstGeom>
            <a:noFill/>
          </p:spPr>
          <p:txBody>
            <a:bodyPr wrap="none" rtlCol="0">
              <a:spAutoFit/>
            </a:bodyPr>
            <a:lstStyle/>
            <a:p>
              <a:r>
                <a:rPr lang="en-US" sz="2400">
                  <a:latin typeface="Georgia" panose="02040502050405020303" pitchFamily="18" charset="0"/>
                </a:rPr>
                <a:t>_date_sk</a:t>
              </a:r>
            </a:p>
          </p:txBody>
        </p:sp>
      </p:grpSp>
      <p:sp>
        <p:nvSpPr>
          <p:cNvPr id="12" name="TextBox 11">
            <a:extLst>
              <a:ext uri="{FF2B5EF4-FFF2-40B4-BE49-F238E27FC236}">
                <a16:creationId xmlns:a16="http://schemas.microsoft.com/office/drawing/2014/main" id="{47EA496A-48EA-4AEE-BA73-26F62496755D}"/>
              </a:ext>
            </a:extLst>
          </p:cNvPr>
          <p:cNvSpPr txBox="1"/>
          <p:nvPr/>
        </p:nvSpPr>
        <p:spPr>
          <a:xfrm>
            <a:off x="96563" y="2079931"/>
            <a:ext cx="4019078" cy="1938992"/>
          </a:xfrm>
          <a:prstGeom prst="rect">
            <a:avLst/>
          </a:prstGeom>
          <a:noFill/>
        </p:spPr>
        <p:txBody>
          <a:bodyPr wrap="square" rtlCol="0">
            <a:spAutoFit/>
          </a:bodyPr>
          <a:lstStyle/>
          <a:p>
            <a:pPr marL="342900" indent="-342900">
              <a:buAutoNum type="arabicPeriod"/>
            </a:pPr>
            <a:r>
              <a:rPr lang="en-US" sz="2400"/>
              <a:t>Apply pred. on partition stats</a:t>
            </a:r>
          </a:p>
          <a:p>
            <a:pPr marL="342900" indent="-342900">
              <a:buAutoNum type="arabicPeriod"/>
            </a:pPr>
            <a:endParaRPr lang="en-US" sz="2400"/>
          </a:p>
          <a:p>
            <a:pPr marL="342900" indent="-342900">
              <a:buAutoNum type="arabicPeriod"/>
            </a:pPr>
            <a:r>
              <a:rPr lang="en-US" sz="2400"/>
              <a:t>On partitions that satisfy the pred, merge the join column’s statistic</a:t>
            </a:r>
          </a:p>
        </p:txBody>
      </p:sp>
      <p:sp>
        <p:nvSpPr>
          <p:cNvPr id="16" name="TextBox 15">
            <a:extLst>
              <a:ext uri="{FF2B5EF4-FFF2-40B4-BE49-F238E27FC236}">
                <a16:creationId xmlns:a16="http://schemas.microsoft.com/office/drawing/2014/main" id="{98741D16-3611-40F3-8E22-969CA2D6EEEF}"/>
              </a:ext>
            </a:extLst>
          </p:cNvPr>
          <p:cNvSpPr txBox="1"/>
          <p:nvPr/>
        </p:nvSpPr>
        <p:spPr>
          <a:xfrm>
            <a:off x="1031936" y="4948525"/>
            <a:ext cx="8834213" cy="1569660"/>
          </a:xfrm>
          <a:prstGeom prst="rect">
            <a:avLst/>
          </a:prstGeom>
          <a:noFill/>
        </p:spPr>
        <p:txBody>
          <a:bodyPr wrap="none" rtlCol="0">
            <a:spAutoFit/>
          </a:bodyPr>
          <a:lstStyle/>
          <a:p>
            <a:r>
              <a:rPr lang="en-US" sz="2400"/>
              <a:t>Note: </a:t>
            </a:r>
          </a:p>
          <a:p>
            <a:pPr marL="742950" lvl="1" indent="-285750">
              <a:buFont typeface="Arial" panose="020B0604020202020204" pitchFamily="34" charset="0"/>
              <a:buChar char="•"/>
            </a:pPr>
            <a:r>
              <a:rPr lang="en-US" sz="2400"/>
              <a:t>New predicates are </a:t>
            </a:r>
            <a:r>
              <a:rPr lang="en-US" sz="2400" i="1"/>
              <a:t>induced by </a:t>
            </a:r>
            <a:r>
              <a:rPr lang="en-US" sz="2400"/>
              <a:t>how the data is laid out</a:t>
            </a:r>
          </a:p>
          <a:p>
            <a:pPr marL="742950" lvl="1" indent="-285750">
              <a:buFont typeface="Arial" panose="020B0604020202020204" pitchFamily="34" charset="0"/>
              <a:buChar char="•"/>
            </a:pPr>
            <a:r>
              <a:rPr lang="en-US" sz="2400"/>
              <a:t>Can use any statistic that supports pred sat., merging, pred extract.</a:t>
            </a:r>
          </a:p>
          <a:p>
            <a:pPr marL="742950" lvl="1" indent="-285750">
              <a:buFont typeface="Arial" panose="020B0604020202020204" pitchFamily="34" charset="0"/>
              <a:buChar char="•"/>
            </a:pPr>
            <a:r>
              <a:rPr lang="en-US" sz="2400"/>
              <a:t>Can support complex pred. and other join conditions</a:t>
            </a:r>
          </a:p>
        </p:txBody>
      </p:sp>
      <p:sp>
        <p:nvSpPr>
          <p:cNvPr id="9" name="TextBox 8">
            <a:extLst>
              <a:ext uri="{FF2B5EF4-FFF2-40B4-BE49-F238E27FC236}">
                <a16:creationId xmlns:a16="http://schemas.microsoft.com/office/drawing/2014/main" id="{21FCD630-9EF3-4FA4-9E84-17A555CE12A5}"/>
              </a:ext>
            </a:extLst>
          </p:cNvPr>
          <p:cNvSpPr txBox="1"/>
          <p:nvPr/>
        </p:nvSpPr>
        <p:spPr>
          <a:xfrm>
            <a:off x="8293596" y="1849099"/>
            <a:ext cx="2826600" cy="461665"/>
          </a:xfrm>
          <a:prstGeom prst="rect">
            <a:avLst/>
          </a:prstGeom>
          <a:noFill/>
        </p:spPr>
        <p:txBody>
          <a:bodyPr wrap="square" rtlCol="0">
            <a:spAutoFit/>
          </a:bodyPr>
          <a:lstStyle/>
          <a:p>
            <a:r>
              <a:rPr lang="en-US" sz="2400"/>
              <a:t>“zone map” statistic</a:t>
            </a:r>
          </a:p>
        </p:txBody>
      </p:sp>
      <p:pic>
        <p:nvPicPr>
          <p:cNvPr id="18" name="Picture 17" descr="A picture containing drawing&#10;&#10;Description automatically generated">
            <a:extLst>
              <a:ext uri="{FF2B5EF4-FFF2-40B4-BE49-F238E27FC236}">
                <a16:creationId xmlns:a16="http://schemas.microsoft.com/office/drawing/2014/main" id="{28BCF8FE-2086-462A-8F23-6A461BBE443D}"/>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45214" y="3549029"/>
            <a:ext cx="436104" cy="423990"/>
          </a:xfrm>
          <a:prstGeom prst="rect">
            <a:avLst/>
          </a:prstGeom>
        </p:spPr>
      </p:pic>
      <p:sp>
        <p:nvSpPr>
          <p:cNvPr id="21" name="Oval 20">
            <a:extLst>
              <a:ext uri="{FF2B5EF4-FFF2-40B4-BE49-F238E27FC236}">
                <a16:creationId xmlns:a16="http://schemas.microsoft.com/office/drawing/2014/main" id="{4CBFBFC4-8620-4B27-AEA3-122F461223A8}"/>
              </a:ext>
            </a:extLst>
          </p:cNvPr>
          <p:cNvSpPr/>
          <p:nvPr/>
        </p:nvSpPr>
        <p:spPr>
          <a:xfrm>
            <a:off x="7935328" y="2598693"/>
            <a:ext cx="2826600" cy="512218"/>
          </a:xfrm>
          <a:prstGeom prst="ellipse">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A picture containing drawing&#10;&#10;Description automatically generated">
            <a:extLst>
              <a:ext uri="{FF2B5EF4-FFF2-40B4-BE49-F238E27FC236}">
                <a16:creationId xmlns:a16="http://schemas.microsoft.com/office/drawing/2014/main" id="{8961E739-3699-4B0E-9602-BB532A926818}"/>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9837041" y="3564926"/>
            <a:ext cx="436104" cy="423990"/>
          </a:xfrm>
          <a:prstGeom prst="rect">
            <a:avLst/>
          </a:prstGeom>
        </p:spPr>
      </p:pic>
      <p:sp>
        <p:nvSpPr>
          <p:cNvPr id="26" name="TextBox 25">
            <a:extLst>
              <a:ext uri="{FF2B5EF4-FFF2-40B4-BE49-F238E27FC236}">
                <a16:creationId xmlns:a16="http://schemas.microsoft.com/office/drawing/2014/main" id="{615243F6-3409-4EBC-8D5B-5E9C443B1EE4}"/>
              </a:ext>
            </a:extLst>
          </p:cNvPr>
          <p:cNvSpPr txBox="1"/>
          <p:nvPr/>
        </p:nvSpPr>
        <p:spPr>
          <a:xfrm>
            <a:off x="6777655" y="3571244"/>
            <a:ext cx="1678665" cy="369332"/>
          </a:xfrm>
          <a:prstGeom prst="rect">
            <a:avLst/>
          </a:prstGeom>
          <a:noFill/>
        </p:spPr>
        <p:txBody>
          <a:bodyPr wrap="square">
            <a:spAutoFit/>
          </a:bodyPr>
          <a:lstStyle/>
          <a:p>
            <a:r>
              <a:rPr lang="en-US" sz="1800">
                <a:solidFill>
                  <a:schemeClr val="accent2">
                    <a:lumMod val="75000"/>
                  </a:schemeClr>
                </a:solidFill>
                <a:latin typeface="Georgia" panose="02040502050405020303" pitchFamily="18" charset="0"/>
              </a:rPr>
              <a:t>d_year</a:t>
            </a:r>
            <a:r>
              <a:rPr lang="en-US" sz="1800">
                <a:latin typeface="Georgia" panose="02040502050405020303" pitchFamily="18" charset="0"/>
              </a:rPr>
              <a:t>=2000</a:t>
            </a:r>
            <a:endParaRPr lang="en-US"/>
          </a:p>
        </p:txBody>
      </p:sp>
      <p:sp>
        <p:nvSpPr>
          <p:cNvPr id="28" name="TextBox 27">
            <a:extLst>
              <a:ext uri="{FF2B5EF4-FFF2-40B4-BE49-F238E27FC236}">
                <a16:creationId xmlns:a16="http://schemas.microsoft.com/office/drawing/2014/main" id="{63E14A7C-0662-4999-BF29-9F8C6856CB68}"/>
              </a:ext>
            </a:extLst>
          </p:cNvPr>
          <p:cNvSpPr txBox="1"/>
          <p:nvPr/>
        </p:nvSpPr>
        <p:spPr>
          <a:xfrm>
            <a:off x="8232057" y="4060340"/>
            <a:ext cx="2827712" cy="369332"/>
          </a:xfrm>
          <a:prstGeom prst="rect">
            <a:avLst/>
          </a:prstGeom>
          <a:noFill/>
        </p:spPr>
        <p:txBody>
          <a:bodyPr wrap="square">
            <a:spAutoFit/>
          </a:bodyPr>
          <a:lstStyle/>
          <a:p>
            <a:r>
              <a:rPr lang="en-US">
                <a:latin typeface="Georgia" panose="02040502050405020303" pitchFamily="18" charset="0"/>
                <a:sym typeface="Symbol" panose="05050102010706020507" pitchFamily="18" charset="2"/>
              </a:rPr>
              <a:t>3000 ≤</a:t>
            </a:r>
            <a:r>
              <a:rPr lang="en-US">
                <a:solidFill>
                  <a:srgbClr val="FF0000"/>
                </a:solidFill>
                <a:latin typeface="Georgia" panose="02040502050405020303" pitchFamily="18" charset="0"/>
              </a:rPr>
              <a:t>_date_sk </a:t>
            </a:r>
            <a:r>
              <a:rPr lang="en-US">
                <a:latin typeface="Georgia" panose="02040502050405020303" pitchFamily="18" charset="0"/>
                <a:sym typeface="Symbol" panose="05050102010706020507" pitchFamily="18" charset="2"/>
              </a:rPr>
              <a:t>≤ 6000</a:t>
            </a:r>
            <a:endParaRPr lang="en-US"/>
          </a:p>
        </p:txBody>
      </p:sp>
      <p:sp>
        <p:nvSpPr>
          <p:cNvPr id="29" name="Arrow: Bent-Up 28">
            <a:extLst>
              <a:ext uri="{FF2B5EF4-FFF2-40B4-BE49-F238E27FC236}">
                <a16:creationId xmlns:a16="http://schemas.microsoft.com/office/drawing/2014/main" id="{8855AB5A-2DB7-40D0-8C97-3EAFA77B703C}"/>
              </a:ext>
            </a:extLst>
          </p:cNvPr>
          <p:cNvSpPr/>
          <p:nvPr/>
        </p:nvSpPr>
        <p:spPr>
          <a:xfrm rot="5400000">
            <a:off x="7709584" y="3902081"/>
            <a:ext cx="451486" cy="433175"/>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2" name="Picture 31" descr="A close up of a logo&#10;&#10;Description automatically generated">
            <a:extLst>
              <a:ext uri="{FF2B5EF4-FFF2-40B4-BE49-F238E27FC236}">
                <a16:creationId xmlns:a16="http://schemas.microsoft.com/office/drawing/2014/main" id="{06C1E44F-75CD-4805-BFD8-EDE47283F70C}"/>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11339715" y="3565591"/>
            <a:ext cx="494749" cy="494749"/>
          </a:xfrm>
          <a:prstGeom prst="rect">
            <a:avLst/>
          </a:prstGeom>
        </p:spPr>
      </p:pic>
      <p:sp>
        <p:nvSpPr>
          <p:cNvPr id="36" name="TextBox 35">
            <a:extLst>
              <a:ext uri="{FF2B5EF4-FFF2-40B4-BE49-F238E27FC236}">
                <a16:creationId xmlns:a16="http://schemas.microsoft.com/office/drawing/2014/main" id="{D4C537EA-4DCD-44B0-BE7C-5CA7031DAA94}"/>
              </a:ext>
            </a:extLst>
          </p:cNvPr>
          <p:cNvSpPr txBox="1"/>
          <p:nvPr/>
        </p:nvSpPr>
        <p:spPr>
          <a:xfrm>
            <a:off x="6168022" y="171851"/>
            <a:ext cx="5080237" cy="707886"/>
          </a:xfrm>
          <a:prstGeom prst="rect">
            <a:avLst/>
          </a:prstGeom>
          <a:noFill/>
        </p:spPr>
        <p:txBody>
          <a:bodyPr wrap="none" rtlCol="0">
            <a:spAutoFit/>
          </a:bodyPr>
          <a:lstStyle/>
          <a:p>
            <a:r>
              <a:rPr lang="en-US" sz="4000">
                <a:solidFill>
                  <a:srgbClr val="0000FF"/>
                </a:solidFill>
              </a:rPr>
              <a:t>data –induced predicates</a:t>
            </a:r>
          </a:p>
        </p:txBody>
      </p:sp>
      <p:sp>
        <p:nvSpPr>
          <p:cNvPr id="37" name="Freeform: Shape 36">
            <a:extLst>
              <a:ext uri="{FF2B5EF4-FFF2-40B4-BE49-F238E27FC236}">
                <a16:creationId xmlns:a16="http://schemas.microsoft.com/office/drawing/2014/main" id="{3CD933B3-EC63-4036-8AA2-DA5C2BC5BA26}"/>
              </a:ext>
            </a:extLst>
          </p:cNvPr>
          <p:cNvSpPr/>
          <p:nvPr/>
        </p:nvSpPr>
        <p:spPr>
          <a:xfrm>
            <a:off x="6338455" y="949036"/>
            <a:ext cx="2916381" cy="443346"/>
          </a:xfrm>
          <a:custGeom>
            <a:avLst/>
            <a:gdLst>
              <a:gd name="connsiteX0" fmla="*/ 0 w 2916381"/>
              <a:gd name="connsiteY0" fmla="*/ 277091 h 443346"/>
              <a:gd name="connsiteX1" fmla="*/ 76200 w 2916381"/>
              <a:gd name="connsiteY1" fmla="*/ 193964 h 443346"/>
              <a:gd name="connsiteX2" fmla="*/ 96981 w 2916381"/>
              <a:gd name="connsiteY2" fmla="*/ 159328 h 443346"/>
              <a:gd name="connsiteX3" fmla="*/ 214745 w 2916381"/>
              <a:gd name="connsiteY3" fmla="*/ 48491 h 443346"/>
              <a:gd name="connsiteX4" fmla="*/ 457200 w 2916381"/>
              <a:gd name="connsiteY4" fmla="*/ 200891 h 443346"/>
              <a:gd name="connsiteX5" fmla="*/ 471054 w 2916381"/>
              <a:gd name="connsiteY5" fmla="*/ 235528 h 443346"/>
              <a:gd name="connsiteX6" fmla="*/ 512618 w 2916381"/>
              <a:gd name="connsiteY6" fmla="*/ 318655 h 443346"/>
              <a:gd name="connsiteX7" fmla="*/ 519545 w 2916381"/>
              <a:gd name="connsiteY7" fmla="*/ 346364 h 443346"/>
              <a:gd name="connsiteX8" fmla="*/ 720436 w 2916381"/>
              <a:gd name="connsiteY8" fmla="*/ 284019 h 443346"/>
              <a:gd name="connsiteX9" fmla="*/ 748145 w 2916381"/>
              <a:gd name="connsiteY9" fmla="*/ 263237 h 443346"/>
              <a:gd name="connsiteX10" fmla="*/ 893618 w 2916381"/>
              <a:gd name="connsiteY10" fmla="*/ 180109 h 443346"/>
              <a:gd name="connsiteX11" fmla="*/ 935181 w 2916381"/>
              <a:gd name="connsiteY11" fmla="*/ 166255 h 443346"/>
              <a:gd name="connsiteX12" fmla="*/ 1149927 w 2916381"/>
              <a:gd name="connsiteY12" fmla="*/ 48491 h 443346"/>
              <a:gd name="connsiteX13" fmla="*/ 1336963 w 2916381"/>
              <a:gd name="connsiteY13" fmla="*/ 173182 h 443346"/>
              <a:gd name="connsiteX14" fmla="*/ 1371600 w 2916381"/>
              <a:gd name="connsiteY14" fmla="*/ 207819 h 443346"/>
              <a:gd name="connsiteX15" fmla="*/ 1420090 w 2916381"/>
              <a:gd name="connsiteY15" fmla="*/ 318655 h 443346"/>
              <a:gd name="connsiteX16" fmla="*/ 1447800 w 2916381"/>
              <a:gd name="connsiteY16" fmla="*/ 360219 h 443346"/>
              <a:gd name="connsiteX17" fmla="*/ 1475509 w 2916381"/>
              <a:gd name="connsiteY17" fmla="*/ 422564 h 443346"/>
              <a:gd name="connsiteX18" fmla="*/ 1496290 w 2916381"/>
              <a:gd name="connsiteY18" fmla="*/ 429491 h 443346"/>
              <a:gd name="connsiteX19" fmla="*/ 1530927 w 2916381"/>
              <a:gd name="connsiteY19" fmla="*/ 443346 h 443346"/>
              <a:gd name="connsiteX20" fmla="*/ 1759527 w 2916381"/>
              <a:gd name="connsiteY20" fmla="*/ 277091 h 443346"/>
              <a:gd name="connsiteX21" fmla="*/ 1794163 w 2916381"/>
              <a:gd name="connsiteY21" fmla="*/ 263237 h 443346"/>
              <a:gd name="connsiteX22" fmla="*/ 1918854 w 2916381"/>
              <a:gd name="connsiteY22" fmla="*/ 173182 h 443346"/>
              <a:gd name="connsiteX23" fmla="*/ 2036618 w 2916381"/>
              <a:gd name="connsiteY23" fmla="*/ 110837 h 443346"/>
              <a:gd name="connsiteX24" fmla="*/ 2133600 w 2916381"/>
              <a:gd name="connsiteY24" fmla="*/ 48491 h 443346"/>
              <a:gd name="connsiteX25" fmla="*/ 2182090 w 2916381"/>
              <a:gd name="connsiteY25" fmla="*/ 27709 h 443346"/>
              <a:gd name="connsiteX26" fmla="*/ 2202872 w 2916381"/>
              <a:gd name="connsiteY26" fmla="*/ 13855 h 443346"/>
              <a:gd name="connsiteX27" fmla="*/ 2230581 w 2916381"/>
              <a:gd name="connsiteY27" fmla="*/ 0 h 443346"/>
              <a:gd name="connsiteX28" fmla="*/ 2313709 w 2916381"/>
              <a:gd name="connsiteY28" fmla="*/ 13855 h 443346"/>
              <a:gd name="connsiteX29" fmla="*/ 2417618 w 2916381"/>
              <a:gd name="connsiteY29" fmla="*/ 96982 h 443346"/>
              <a:gd name="connsiteX30" fmla="*/ 2452254 w 2916381"/>
              <a:gd name="connsiteY30" fmla="*/ 159328 h 443346"/>
              <a:gd name="connsiteX31" fmla="*/ 2507672 w 2916381"/>
              <a:gd name="connsiteY31" fmla="*/ 207819 h 443346"/>
              <a:gd name="connsiteX32" fmla="*/ 2535381 w 2916381"/>
              <a:gd name="connsiteY32" fmla="*/ 235528 h 443346"/>
              <a:gd name="connsiteX33" fmla="*/ 2563090 w 2916381"/>
              <a:gd name="connsiteY33" fmla="*/ 277091 h 443346"/>
              <a:gd name="connsiteX34" fmla="*/ 2653145 w 2916381"/>
              <a:gd name="connsiteY34" fmla="*/ 284019 h 443346"/>
              <a:gd name="connsiteX35" fmla="*/ 2854036 w 2916381"/>
              <a:gd name="connsiteY35" fmla="*/ 159328 h 443346"/>
              <a:gd name="connsiteX36" fmla="*/ 2916381 w 2916381"/>
              <a:gd name="connsiteY36" fmla="*/ 69273 h 443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16381" h="443346">
                <a:moveTo>
                  <a:pt x="0" y="277091"/>
                </a:moveTo>
                <a:cubicBezTo>
                  <a:pt x="25400" y="249382"/>
                  <a:pt x="52304" y="222980"/>
                  <a:pt x="76200" y="193964"/>
                </a:cubicBezTo>
                <a:cubicBezTo>
                  <a:pt x="84759" y="183571"/>
                  <a:pt x="88308" y="169627"/>
                  <a:pt x="96981" y="159328"/>
                </a:cubicBezTo>
                <a:cubicBezTo>
                  <a:pt x="178447" y="62587"/>
                  <a:pt x="151234" y="80248"/>
                  <a:pt x="214745" y="48491"/>
                </a:cubicBezTo>
                <a:cubicBezTo>
                  <a:pt x="295563" y="99291"/>
                  <a:pt x="380090" y="144621"/>
                  <a:pt x="457200" y="200891"/>
                </a:cubicBezTo>
                <a:cubicBezTo>
                  <a:pt x="467245" y="208221"/>
                  <a:pt x="465759" y="224277"/>
                  <a:pt x="471054" y="235528"/>
                </a:cubicBezTo>
                <a:cubicBezTo>
                  <a:pt x="484245" y="263559"/>
                  <a:pt x="498763" y="290946"/>
                  <a:pt x="512618" y="318655"/>
                </a:cubicBezTo>
                <a:cubicBezTo>
                  <a:pt x="514927" y="327891"/>
                  <a:pt x="516930" y="337210"/>
                  <a:pt x="519545" y="346364"/>
                </a:cubicBezTo>
                <a:cubicBezTo>
                  <a:pt x="544829" y="434863"/>
                  <a:pt x="557193" y="360539"/>
                  <a:pt x="720436" y="284019"/>
                </a:cubicBezTo>
                <a:cubicBezTo>
                  <a:pt x="730890" y="279119"/>
                  <a:pt x="738245" y="269177"/>
                  <a:pt x="748145" y="263237"/>
                </a:cubicBezTo>
                <a:cubicBezTo>
                  <a:pt x="796036" y="234502"/>
                  <a:pt x="844037" y="205818"/>
                  <a:pt x="893618" y="180109"/>
                </a:cubicBezTo>
                <a:cubicBezTo>
                  <a:pt x="906583" y="173387"/>
                  <a:pt x="922119" y="172786"/>
                  <a:pt x="935181" y="166255"/>
                </a:cubicBezTo>
                <a:cubicBezTo>
                  <a:pt x="1053306" y="107193"/>
                  <a:pt x="1071401" y="95606"/>
                  <a:pt x="1149927" y="48491"/>
                </a:cubicBezTo>
                <a:cubicBezTo>
                  <a:pt x="1212272" y="90055"/>
                  <a:pt x="1276119" y="129450"/>
                  <a:pt x="1336963" y="173182"/>
                </a:cubicBezTo>
                <a:cubicBezTo>
                  <a:pt x="1350222" y="182712"/>
                  <a:pt x="1363499" y="193642"/>
                  <a:pt x="1371600" y="207819"/>
                </a:cubicBezTo>
                <a:cubicBezTo>
                  <a:pt x="1391607" y="242832"/>
                  <a:pt x="1402056" y="282586"/>
                  <a:pt x="1420090" y="318655"/>
                </a:cubicBezTo>
                <a:cubicBezTo>
                  <a:pt x="1427537" y="333548"/>
                  <a:pt x="1439964" y="345527"/>
                  <a:pt x="1447800" y="360219"/>
                </a:cubicBezTo>
                <a:cubicBezTo>
                  <a:pt x="1458502" y="380285"/>
                  <a:pt x="1462468" y="403933"/>
                  <a:pt x="1475509" y="422564"/>
                </a:cubicBezTo>
                <a:cubicBezTo>
                  <a:pt x="1479696" y="428546"/>
                  <a:pt x="1489453" y="426927"/>
                  <a:pt x="1496290" y="429491"/>
                </a:cubicBezTo>
                <a:cubicBezTo>
                  <a:pt x="1507933" y="433857"/>
                  <a:pt x="1519381" y="438728"/>
                  <a:pt x="1530927" y="443346"/>
                </a:cubicBezTo>
                <a:cubicBezTo>
                  <a:pt x="1640396" y="388610"/>
                  <a:pt x="1496835" y="462520"/>
                  <a:pt x="1759527" y="277091"/>
                </a:cubicBezTo>
                <a:cubicBezTo>
                  <a:pt x="1769686" y="269920"/>
                  <a:pt x="1783748" y="270030"/>
                  <a:pt x="1794163" y="263237"/>
                </a:cubicBezTo>
                <a:cubicBezTo>
                  <a:pt x="1837107" y="235230"/>
                  <a:pt x="1875447" y="200467"/>
                  <a:pt x="1918854" y="173182"/>
                </a:cubicBezTo>
                <a:cubicBezTo>
                  <a:pt x="1956458" y="149545"/>
                  <a:pt x="1998207" y="133140"/>
                  <a:pt x="2036618" y="110837"/>
                </a:cubicBezTo>
                <a:cubicBezTo>
                  <a:pt x="2069853" y="91539"/>
                  <a:pt x="2098276" y="63630"/>
                  <a:pt x="2133600" y="48491"/>
                </a:cubicBezTo>
                <a:cubicBezTo>
                  <a:pt x="2149763" y="41564"/>
                  <a:pt x="2166361" y="35573"/>
                  <a:pt x="2182090" y="27709"/>
                </a:cubicBezTo>
                <a:cubicBezTo>
                  <a:pt x="2189537" y="23986"/>
                  <a:pt x="2195643" y="17986"/>
                  <a:pt x="2202872" y="13855"/>
                </a:cubicBezTo>
                <a:cubicBezTo>
                  <a:pt x="2211838" y="8732"/>
                  <a:pt x="2221345" y="4618"/>
                  <a:pt x="2230581" y="0"/>
                </a:cubicBezTo>
                <a:cubicBezTo>
                  <a:pt x="2258290" y="4618"/>
                  <a:pt x="2288771" y="924"/>
                  <a:pt x="2313709" y="13855"/>
                </a:cubicBezTo>
                <a:cubicBezTo>
                  <a:pt x="2353086" y="34273"/>
                  <a:pt x="2417618" y="96982"/>
                  <a:pt x="2417618" y="96982"/>
                </a:cubicBezTo>
                <a:cubicBezTo>
                  <a:pt x="2429163" y="117764"/>
                  <a:pt x="2437263" y="140877"/>
                  <a:pt x="2452254" y="159328"/>
                </a:cubicBezTo>
                <a:cubicBezTo>
                  <a:pt x="2467732" y="178379"/>
                  <a:pt x="2489578" y="191233"/>
                  <a:pt x="2507672" y="207819"/>
                </a:cubicBezTo>
                <a:cubicBezTo>
                  <a:pt x="2517301" y="216645"/>
                  <a:pt x="2527221" y="225328"/>
                  <a:pt x="2535381" y="235528"/>
                </a:cubicBezTo>
                <a:cubicBezTo>
                  <a:pt x="2545783" y="248530"/>
                  <a:pt x="2547693" y="270751"/>
                  <a:pt x="2563090" y="277091"/>
                </a:cubicBezTo>
                <a:cubicBezTo>
                  <a:pt x="2590929" y="288554"/>
                  <a:pt x="2623127" y="281710"/>
                  <a:pt x="2653145" y="284019"/>
                </a:cubicBezTo>
                <a:cubicBezTo>
                  <a:pt x="2720109" y="242455"/>
                  <a:pt x="2792966" y="209149"/>
                  <a:pt x="2854036" y="159328"/>
                </a:cubicBezTo>
                <a:cubicBezTo>
                  <a:pt x="2882326" y="136249"/>
                  <a:pt x="2916381" y="69273"/>
                  <a:pt x="2916381" y="69273"/>
                </a:cubicBezTo>
              </a:path>
            </a:pathLst>
          </a:custGeom>
          <a:ln w="73025"/>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
        <p:nvSpPr>
          <p:cNvPr id="14" name="Slide Number Placeholder 13">
            <a:extLst>
              <a:ext uri="{FF2B5EF4-FFF2-40B4-BE49-F238E27FC236}">
                <a16:creationId xmlns:a16="http://schemas.microsoft.com/office/drawing/2014/main" id="{9B6A27BD-D824-4A91-9341-785CB8E6AD28}"/>
              </a:ext>
            </a:extLst>
          </p:cNvPr>
          <p:cNvSpPr>
            <a:spLocks noGrp="1"/>
          </p:cNvSpPr>
          <p:nvPr>
            <p:ph type="sldNum" sz="quarter" idx="12"/>
          </p:nvPr>
        </p:nvSpPr>
        <p:spPr/>
        <p:txBody>
          <a:bodyPr/>
          <a:lstStyle/>
          <a:p>
            <a:fld id="{EEC9366E-023C-4CFB-B1D7-201B963321B0}" type="slidenum">
              <a:rPr lang="en-US" smtClean="0"/>
              <a:t>5</a:t>
            </a:fld>
            <a:endParaRPr lang="en-US"/>
          </a:p>
        </p:txBody>
      </p:sp>
    </p:spTree>
    <p:custDataLst>
      <p:tags r:id="rId1"/>
    </p:custDataLst>
    <p:extLst>
      <p:ext uri="{BB962C8B-B14F-4D97-AF65-F5344CB8AC3E}">
        <p14:creationId xmlns:p14="http://schemas.microsoft.com/office/powerpoint/2010/main" val="536659032"/>
      </p:ext>
    </p:extLst>
  </p:cSld>
  <p:clrMapOvr>
    <a:masterClrMapping/>
  </p:clrMapOvr>
  <mc:AlternateContent xmlns:mc="http://schemas.openxmlformats.org/markup-compatibility/2006" xmlns:p14="http://schemas.microsoft.com/office/powerpoint/2010/main">
    <mc:Choice Requires="p14">
      <p:transition spd="slow" p14:dur="2000" advTm="102292"/>
    </mc:Choice>
    <mc:Fallback xmlns="">
      <p:transition spd="slow" advTm="10229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xEl>
                                              <p:pRg st="2" end="2"/>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16">
                                            <p:txEl>
                                              <p:pRg st="0" end="0"/>
                                            </p:txEl>
                                          </p:spTgt>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16">
                                            <p:txEl>
                                              <p:pRg st="1" end="1"/>
                                            </p:txEl>
                                          </p:spTgt>
                                        </p:tgtEl>
                                        <p:attrNameLst>
                                          <p:attrName>style.visibility</p:attrName>
                                        </p:attrNameLst>
                                      </p:cBhvr>
                                      <p:to>
                                        <p:strVal val="visible"/>
                                      </p:to>
                                    </p:set>
                                  </p:childTnLst>
                                </p:cTn>
                              </p:par>
                            </p:childTnLst>
                          </p:cTn>
                        </p:par>
                        <p:par>
                          <p:cTn id="42" fill="hold">
                            <p:stCondLst>
                              <p:cond delay="0"/>
                            </p:stCondLst>
                            <p:childTnLst>
                              <p:par>
                                <p:cTn id="43" presetID="1"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21" grpId="0" animBg="1"/>
      <p:bldP spid="28" grpId="0"/>
      <p:bldP spid="29" grpId="0" animBg="1"/>
      <p:bldP spid="36" grpId="0"/>
      <p:bldP spid="37" grpId="0" animBg="1"/>
    </p:bldLst>
  </p:timing>
  <p:extLst>
    <p:ext uri="{3A86A75C-4F4B-4683-9AE1-C65F6400EC91}">
      <p14:laserTraceLst xmlns:p14="http://schemas.microsoft.com/office/powerpoint/2010/main">
        <p14:tracePtLst>
          <p14:tracePt t="603" x="6600825" y="3997325"/>
          <p14:tracePt t="690" x="6537325" y="3873500"/>
          <p14:tracePt t="829" x="6381750" y="3851275"/>
          <p14:tracePt t="898" x="6788150" y="3819525"/>
          <p14:tracePt t="918" x="6788150" y="3813175"/>
          <p14:tracePt t="932" x="6718300" y="3800475"/>
          <p14:tracePt t="962" x="6546850" y="3800475"/>
          <p14:tracePt t="976" x="6426200" y="3800475"/>
          <p14:tracePt t="1012" x="6381750" y="3806825"/>
          <p14:tracePt t="1058" x="6397625" y="3819525"/>
          <p14:tracePt t="1107" x="6470650" y="3841750"/>
          <p14:tracePt t="2178" x="6473825" y="3841750"/>
          <p14:tracePt t="2211" x="6477000" y="3844925"/>
          <p14:tracePt t="2228" x="6489700" y="3873500"/>
          <p14:tracePt t="2242" x="6499225" y="3895725"/>
          <p14:tracePt t="2307" x="6537325" y="4076700"/>
          <p14:tracePt t="2361" x="6537325" y="4083050"/>
          <p14:tracePt t="8613" x="6524625" y="4086225"/>
          <p14:tracePt t="8681" x="6508750" y="4092575"/>
          <p14:tracePt t="8710" x="6457950" y="4108450"/>
          <p14:tracePt t="8760" x="6423025" y="4108450"/>
          <p14:tracePt t="8807" x="6308725" y="4095750"/>
          <p14:tracePt t="8879" x="6242050" y="4048125"/>
          <p14:tracePt t="8928" x="6181725" y="3994150"/>
          <p14:tracePt t="8974" x="6149975" y="3959225"/>
          <p14:tracePt t="9024" x="6054725" y="3943350"/>
          <p14:tracePt t="9074" x="6045200" y="3940175"/>
          <p14:tracePt t="9124" x="6016625" y="3924300"/>
          <p14:tracePt t="9174" x="5988050" y="3911600"/>
          <p14:tracePt t="9224" x="5915025" y="3892550"/>
          <p14:tracePt t="9274" x="5892800" y="3879850"/>
          <p14:tracePt t="9367" x="5889625" y="3876675"/>
          <p14:tracePt t="9374" x="5886450" y="3873500"/>
          <p14:tracePt t="9424" x="5876925" y="3867150"/>
          <p14:tracePt t="9541" x="5876925" y="3863975"/>
          <p14:tracePt t="9920" x="5895975" y="3857625"/>
          <p14:tracePt t="9932" x="5924550" y="3829050"/>
          <p14:tracePt t="9951" x="5943600" y="3810000"/>
          <p14:tracePt t="9995" x="6013450" y="3736975"/>
          <p14:tracePt t="10041" x="6048375" y="3705225"/>
          <p14:tracePt t="10146" x="6022975" y="3736975"/>
          <p14:tracePt t="10193" x="6000750" y="3756025"/>
          <p14:tracePt t="10246" x="5991225" y="3771900"/>
          <p14:tracePt t="10292" x="5988050" y="3778250"/>
          <p14:tracePt t="10647" x="5969000" y="3768725"/>
          <p14:tracePt t="10669" x="5956300" y="3752850"/>
          <p14:tracePt t="10684" x="5956300" y="3749675"/>
          <p14:tracePt t="10700" x="5949950" y="3740150"/>
          <p14:tracePt t="10711" x="5946775" y="3733800"/>
          <p14:tracePt t="10742" x="5943600" y="3689350"/>
          <p14:tracePt t="10794" x="5930900" y="3616325"/>
          <p14:tracePt t="10841" x="5924550" y="3552825"/>
          <p14:tracePt t="10897" x="5911850" y="3479800"/>
          <p14:tracePt t="10911" x="5911850" y="3467100"/>
          <p14:tracePt t="10927" x="5911850" y="3454400"/>
          <p14:tracePt t="10941" x="5911850" y="3435350"/>
          <p14:tracePt t="10995" x="5927725" y="3368675"/>
          <p14:tracePt t="11053" x="5978525" y="3273425"/>
          <p14:tracePt t="11090" x="6003925" y="3228975"/>
          <p14:tracePt t="11140" x="6032500" y="3149600"/>
          <p14:tracePt t="11197" x="6051550" y="3095625"/>
          <p14:tracePt t="11246" x="6080125" y="3038475"/>
          <p14:tracePt t="11290" x="6105525" y="2997200"/>
          <p14:tracePt t="11292" x="6108700" y="2990850"/>
          <p14:tracePt t="11342" x="6115050" y="2971800"/>
          <p14:tracePt t="11391" x="6130925" y="2949575"/>
          <p14:tracePt t="11440" x="6134100" y="2946400"/>
          <p14:tracePt t="11495" x="6137275" y="2930525"/>
          <p14:tracePt t="11543" x="6137275" y="2921000"/>
          <p14:tracePt t="11590" x="6137275" y="2914650"/>
          <p14:tracePt t="11696" x="6137275" y="2911475"/>
          <p14:tracePt t="11740" x="6127750" y="2911475"/>
          <p14:tracePt t="12773" x="6096000" y="2857500"/>
          <p14:tracePt t="12794" x="6086475" y="2851150"/>
          <p14:tracePt t="12803" x="6083300" y="2844800"/>
          <p14:tracePt t="12841" x="6080125" y="2800350"/>
          <p14:tracePt t="12891" x="6080125" y="2755900"/>
          <p14:tracePt t="12907" x="6083300" y="2740025"/>
          <p14:tracePt t="12914" x="6083300" y="2733675"/>
          <p14:tracePt t="12945" x="6105525" y="2695575"/>
          <p14:tracePt t="12991" x="6156325" y="2638425"/>
          <p14:tracePt t="13046" x="6207125" y="2606675"/>
          <p14:tracePt t="13091" x="6254750" y="2571750"/>
          <p14:tracePt t="13104" x="6267450" y="2555875"/>
          <p14:tracePt t="13143" x="6334125" y="2530475"/>
          <p14:tracePt t="13194" x="6454775" y="2511425"/>
          <p14:tracePt t="13242" x="6515100" y="2489200"/>
          <p14:tracePt t="13290" x="6670675" y="2444750"/>
          <p14:tracePt t="13292" x="6705600" y="2435225"/>
          <p14:tracePt t="13344" x="6823075" y="2419350"/>
          <p14:tracePt t="13398" x="6997700" y="2397125"/>
          <p14:tracePt t="13444" x="7327900" y="2387600"/>
          <p14:tracePt t="13450" x="7432675" y="2387600"/>
          <p14:tracePt t="13494" x="7835900" y="2343150"/>
          <p14:tracePt t="13542" x="8121650" y="2324100"/>
          <p14:tracePt t="13591" x="8464550" y="2324100"/>
          <p14:tracePt t="13644" x="8804275" y="2324100"/>
          <p14:tracePt t="13649" x="8848725" y="2324100"/>
          <p14:tracePt t="13690" x="9051925" y="2324100"/>
          <p14:tracePt t="13743" x="9229725" y="2301875"/>
          <p14:tracePt t="13791" x="9401175" y="2279650"/>
          <p14:tracePt t="13841" x="9464675" y="2254250"/>
          <p14:tracePt t="13891" x="9471025" y="2247900"/>
          <p14:tracePt t="13913" x="9471025" y="2244725"/>
          <p14:tracePt t="13944" x="9439275" y="2203450"/>
          <p14:tracePt t="13991" x="9283700" y="2136775"/>
          <p14:tracePt t="14043" x="9166225" y="2120900"/>
          <p14:tracePt t="14090" x="9112250" y="2124075"/>
          <p14:tracePt t="14141" x="9086850" y="2139950"/>
          <p14:tracePt t="14194" x="9124950" y="2139950"/>
          <p14:tracePt t="14241" x="9175750" y="2133600"/>
          <p14:tracePt t="14290" x="9175750" y="2127250"/>
          <p14:tracePt t="14347" x="9039225" y="2127250"/>
          <p14:tracePt t="14391" x="9020175" y="2127250"/>
          <p14:tracePt t="14444" x="9144000" y="2127250"/>
          <p14:tracePt t="14492" x="9188450" y="2120900"/>
          <p14:tracePt t="14541" x="9175750" y="2120900"/>
          <p14:tracePt t="14596" x="9048750" y="2120900"/>
          <p14:tracePt t="14645" x="9064625" y="2120900"/>
          <p14:tracePt t="14695" x="9182100" y="2120900"/>
          <p14:tracePt t="14793" x="9112250" y="2120900"/>
          <p14:tracePt t="14891" x="9156700" y="2120900"/>
          <p14:tracePt t="14941" x="9159875" y="2117725"/>
          <p14:tracePt t="16559" x="9112250" y="2127250"/>
          <p14:tracePt t="16571" x="9093200" y="2130425"/>
          <p14:tracePt t="16576" x="9086850" y="2133600"/>
          <p14:tracePt t="16643" x="9058275" y="2152650"/>
          <p14:tracePt t="16691" x="9023350" y="2187575"/>
          <p14:tracePt t="16741" x="8966200" y="2228850"/>
          <p14:tracePt t="16742" x="8963025" y="2232025"/>
          <p14:tracePt t="16791" x="8883650" y="2282825"/>
          <p14:tracePt t="16841" x="8826500" y="2346325"/>
          <p14:tracePt t="16894" x="8756650" y="2466975"/>
          <p14:tracePt t="16901" x="8747125" y="2492375"/>
          <p14:tracePt t="16943" x="8718550" y="2587625"/>
          <p14:tracePt t="16998" x="8677275" y="2679700"/>
          <p14:tracePt t="17041" x="8620125" y="2794000"/>
          <p14:tracePt t="17096" x="8588375" y="2860675"/>
          <p14:tracePt t="17141" x="8582025" y="2886075"/>
          <p14:tracePt t="17191" x="8562975" y="2911475"/>
          <p14:tracePt t="17240" x="8556625" y="2921000"/>
          <p14:tracePt t="17292" x="8553450" y="2933700"/>
          <p14:tracePt t="17340" x="8550275" y="2940050"/>
          <p14:tracePt t="17495" x="8550275" y="2927350"/>
          <p14:tracePt t="17508" x="8550275" y="2917825"/>
          <p14:tracePt t="17545" x="8556625" y="2886075"/>
          <p14:tracePt t="17597" x="8578850" y="2847975"/>
          <p14:tracePt t="17645" x="8594725" y="2832100"/>
          <p14:tracePt t="17694" x="8689975" y="2809875"/>
          <p14:tracePt t="17746" x="8737600" y="2800350"/>
          <p14:tracePt t="17794" x="8807450" y="2797175"/>
          <p14:tracePt t="17841" x="8858250" y="2790825"/>
          <p14:tracePt t="17895" x="8886825" y="2790825"/>
          <p14:tracePt t="17901" x="8893175" y="2790825"/>
          <p14:tracePt t="17943" x="8934450" y="2800350"/>
          <p14:tracePt t="17996" x="8953500" y="2809875"/>
          <p14:tracePt t="18041" x="8969375" y="2828925"/>
          <p14:tracePt t="18091" x="8982075" y="2835275"/>
          <p14:tracePt t="18140" x="8988425" y="2841625"/>
          <p14:tracePt t="18194" x="8988425" y="2847975"/>
          <p14:tracePt t="18241" x="8991600" y="2867025"/>
          <p14:tracePt t="18297" x="8994775" y="2870200"/>
          <p14:tracePt t="19505" x="8997950" y="2857500"/>
          <p14:tracePt t="19512" x="8997950" y="2851150"/>
          <p14:tracePt t="19528" x="8997950" y="2835275"/>
          <p14:tracePt t="19591" x="8994775" y="2778125"/>
          <p14:tracePt t="19645" x="8978900" y="2746375"/>
          <p14:tracePt t="19694" x="8956675" y="2701925"/>
          <p14:tracePt t="19741" x="8940800" y="2676525"/>
          <p14:tracePt t="19795" x="8918575" y="2635250"/>
          <p14:tracePt t="19841" x="8902700" y="2606675"/>
          <p14:tracePt t="19892" x="8893175" y="2578100"/>
          <p14:tracePt t="19905" x="8890000" y="2568575"/>
          <p14:tracePt t="19941" x="8874125" y="2546350"/>
          <p14:tracePt t="19991" x="8858250" y="2530475"/>
          <p14:tracePt t="20044" x="8848725" y="2514600"/>
          <p14:tracePt t="20091" x="8845550" y="2498725"/>
          <p14:tracePt t="20942" x="8829675" y="2492375"/>
          <p14:tracePt t="20961" x="8794750" y="2479675"/>
          <p14:tracePt t="21011" x="8705850" y="2473325"/>
          <p14:tracePt t="21022" x="8689975" y="2473325"/>
          <p14:tracePt t="21057" x="8658225" y="2473325"/>
          <p14:tracePt t="21107" x="8528050" y="2495550"/>
          <p14:tracePt t="21158" x="8251825" y="2565400"/>
          <p14:tracePt t="21171" x="8223250" y="2578100"/>
          <p14:tracePt t="21211" x="8156575" y="2628900"/>
          <p14:tracePt t="21257" x="8128000" y="2670175"/>
          <p14:tracePt t="21310" x="8102600" y="2695575"/>
          <p14:tracePt t="21361" x="8074025" y="2727325"/>
          <p14:tracePt t="21407" x="8023225" y="2749550"/>
          <p14:tracePt t="21507" x="8001000" y="2781300"/>
          <p14:tracePt t="21562" x="7927975" y="2863850"/>
          <p14:tracePt t="21607" x="7912100" y="2882900"/>
          <p14:tracePt t="21657" x="7908925" y="2886075"/>
          <p14:tracePt t="21888" x="7867650" y="2930525"/>
          <p14:tracePt t="21902" x="7839075" y="2959100"/>
          <p14:tracePt t="22020" x="7839075" y="2955925"/>
          <p14:tracePt t="25069" x="7826375" y="3013075"/>
          <p14:tracePt t="25075" x="7826375" y="3057525"/>
          <p14:tracePt t="25103" x="7788275" y="3232150"/>
          <p14:tracePt t="25145" x="7791450" y="3498850"/>
          <p14:tracePt t="25191" x="7813675" y="3883025"/>
          <p14:tracePt t="25241" x="7813675" y="4168775"/>
          <p14:tracePt t="25291" x="7835900" y="4371975"/>
          <p14:tracePt t="25346" x="7759700" y="4429125"/>
          <p14:tracePt t="25393" x="7785100" y="4384675"/>
          <p14:tracePt t="25398" x="7804150" y="4356100"/>
          <p14:tracePt t="25441" x="7839075" y="4273550"/>
          <p14:tracePt t="25496" x="7756525" y="4248150"/>
          <p14:tracePt t="25508" x="7740650" y="4235450"/>
          <p14:tracePt t="25541" x="7651750" y="4197350"/>
          <p14:tracePt t="25595" x="7670800" y="4162425"/>
          <p14:tracePt t="25641" x="7743825" y="4086225"/>
          <p14:tracePt t="25657" x="7743825" y="4076700"/>
          <p14:tracePt t="25663" x="7743825" y="4073525"/>
          <p14:tracePt t="25690" x="7737475" y="4060825"/>
          <p14:tracePt t="25746" x="7680325" y="4016375"/>
          <p14:tracePt t="25761" x="7597775" y="3971925"/>
          <p14:tracePt t="25774" x="7521575" y="3930650"/>
          <p14:tracePt t="25792" x="7483475" y="3895725"/>
          <p14:tracePt t="25841" x="7439025" y="3844925"/>
          <p14:tracePt t="25895" x="7435850" y="3816350"/>
          <p14:tracePt t="25946" x="7435850" y="3803650"/>
          <p14:tracePt t="26043" x="7435850" y="3800475"/>
          <p14:tracePt t="26091" x="7696200" y="3819525"/>
          <p14:tracePt t="26144" x="7864475" y="3819525"/>
          <p14:tracePt t="26196" x="7861300" y="3819525"/>
          <p14:tracePt t="26244" x="7680325" y="3844925"/>
          <p14:tracePt t="26295" x="7388225" y="3905250"/>
          <p14:tracePt t="26391" x="7642225" y="3879850"/>
          <p14:tracePt t="26442" x="7832725" y="3870325"/>
          <p14:tracePt t="26491" x="7823200" y="3870325"/>
          <p14:tracePt t="26545" x="7585075" y="3860800"/>
          <p14:tracePt t="26592" x="7597775" y="3860800"/>
          <p14:tracePt t="26641" x="7772400" y="3860800"/>
          <p14:tracePt t="26691" x="7788275" y="3857625"/>
          <p14:tracePt t="26741" x="7756525" y="3854450"/>
          <p14:tracePt t="26795" x="7826375" y="3854450"/>
          <p14:tracePt t="26841" x="8112125" y="3854450"/>
          <p14:tracePt t="26891" x="8413750" y="3790950"/>
          <p14:tracePt t="26906" x="8458200" y="3768725"/>
          <p14:tracePt t="26914" x="8461375" y="3759200"/>
          <p14:tracePt t="26942" x="8480425" y="3714750"/>
          <p14:tracePt t="26992" x="8505825" y="3679825"/>
          <p14:tracePt t="27041" x="8559800" y="3625850"/>
          <p14:tracePt t="27091" x="8782050" y="3521075"/>
          <p14:tracePt t="27107" x="8839200" y="3498850"/>
          <p14:tracePt t="27141" x="8890000" y="3454400"/>
          <p14:tracePt t="27191" x="8883650" y="3406775"/>
          <p14:tracePt t="27246" x="8816975" y="3394075"/>
          <p14:tracePt t="27290" x="8813800" y="3394075"/>
          <p14:tracePt t="27394" x="8810625" y="3394075"/>
          <p14:tracePt t="27461" x="8845550" y="3390900"/>
          <p14:tracePt t="27491" x="8893175" y="3384550"/>
          <p14:tracePt t="27546" x="9166225" y="3384550"/>
          <p14:tracePt t="27591" x="9404350" y="3381375"/>
          <p14:tracePt t="27644" x="9521825" y="3359150"/>
          <p14:tracePt t="27691" x="9645650" y="3359150"/>
          <p14:tracePt t="27743" x="9794875" y="3359150"/>
          <p14:tracePt t="27791" x="9950450" y="3359150"/>
          <p14:tracePt t="27841" x="10137775" y="3349625"/>
          <p14:tracePt t="27894" x="10293350" y="3349625"/>
          <p14:tracePt t="27899" x="10315575" y="3346450"/>
          <p14:tracePt t="27941" x="10464800" y="3340100"/>
          <p14:tracePt t="27992" x="10642600" y="3336925"/>
          <p14:tracePt t="28046" x="10823575" y="3327400"/>
          <p14:tracePt t="28091" x="10956925" y="3327400"/>
          <p14:tracePt t="28141" x="11068050" y="3314700"/>
          <p14:tracePt t="28191" x="11182350" y="3311525"/>
          <p14:tracePt t="28241" x="11210925" y="3311525"/>
          <p14:tracePt t="28341" x="11017250" y="3311525"/>
          <p14:tracePt t="28395" x="10610850" y="3343275"/>
          <p14:tracePt t="28445" x="10366375" y="3362325"/>
          <p14:tracePt t="28496" x="10198100" y="3362325"/>
          <p14:tracePt t="28541" x="10045700" y="3387725"/>
          <p14:tracePt t="28542" x="10029825" y="3394075"/>
          <p14:tracePt t="28591" x="9953625" y="3416300"/>
          <p14:tracePt t="28641" x="9877425" y="3419475"/>
          <p14:tracePt t="28691" x="9794875" y="3419475"/>
          <p14:tracePt t="28706" x="9775825" y="3419475"/>
          <p14:tracePt t="28740" x="9769475" y="3419475"/>
          <p14:tracePt t="29806" x="9693275" y="3432175"/>
          <p14:tracePt t="29823" x="9629775" y="3438525"/>
          <p14:tracePt t="29837" x="9610725" y="3438525"/>
          <p14:tracePt t="29874" x="9505950" y="3454400"/>
          <p14:tracePt t="29888" x="9480550" y="3460750"/>
          <p14:tracePt t="29928" x="9407525" y="3473450"/>
          <p14:tracePt t="29978" x="9290050" y="3514725"/>
          <p14:tracePt t="30028" x="9194800" y="3571875"/>
          <p14:tracePt t="30074" x="9147175" y="3616325"/>
          <p14:tracePt t="30124" x="8991600" y="3698875"/>
          <p14:tracePt t="30136" x="8966200" y="3714750"/>
          <p14:tracePt t="30180" x="8940800" y="3733800"/>
          <p14:tracePt t="30229" x="8899525" y="3778250"/>
          <p14:tracePt t="30278" x="8886825" y="3825875"/>
          <p14:tracePt t="30328" x="8829675" y="3863975"/>
          <p14:tracePt t="30431" x="8861425" y="3854450"/>
          <p14:tracePt t="30478" x="8886825" y="3813175"/>
          <p14:tracePt t="30491" x="8902700" y="3771900"/>
          <p14:tracePt t="30529" x="8928100" y="3686175"/>
          <p14:tracePt t="30580" x="8972550" y="3654425"/>
          <p14:tracePt t="30588" x="9013825" y="3641725"/>
          <p14:tracePt t="30629" x="9220200" y="3549650"/>
          <p14:tracePt t="30678" x="9528175" y="3435350"/>
          <p14:tracePt t="30724" x="9607550" y="3359150"/>
          <p14:tracePt t="30775" x="9607550" y="3333750"/>
          <p14:tracePt t="30824" x="9629775" y="3330575"/>
          <p14:tracePt t="30874" x="9686925" y="3317875"/>
          <p14:tracePt t="30928" x="9747250" y="3263900"/>
          <p14:tracePt t="30977" x="9480550" y="3032125"/>
          <p14:tracePt t="31027" x="9286875" y="2819400"/>
          <p14:tracePt t="31074" x="9226550" y="2752725"/>
          <p14:tracePt t="31129" x="9226550" y="2705100"/>
          <p14:tracePt t="31175" x="9197975" y="2625725"/>
          <p14:tracePt t="31225" x="8912225" y="2524125"/>
          <p14:tracePt t="31274" x="8743950" y="2479675"/>
          <p14:tracePt t="31324" x="8947150" y="2489200"/>
          <p14:tracePt t="31378" x="9937750" y="2527300"/>
          <p14:tracePt t="31385" x="10017125" y="2527300"/>
          <p14:tracePt t="31427" x="10175875" y="2527300"/>
          <p14:tracePt t="31524" x="10147300" y="2530475"/>
          <p14:tracePt t="31575" x="10179050" y="2695575"/>
          <p14:tracePt t="31624" x="10182225" y="2876550"/>
          <p14:tracePt t="31678" x="10239375" y="3184525"/>
          <p14:tracePt t="31727" x="10299700" y="3413125"/>
          <p14:tracePt t="31774" x="10299700" y="3476625"/>
          <p14:tracePt t="31824" x="10312400" y="3575050"/>
          <p14:tracePt t="31880" x="10312400" y="3670300"/>
          <p14:tracePt t="31887" x="10309225" y="3714750"/>
          <p14:tracePt t="31929" x="10271125" y="3771900"/>
          <p14:tracePt t="31974" x="10267950" y="3787775"/>
          <p14:tracePt t="32027" x="10267950" y="3794125"/>
          <p14:tracePt t="32320" x="10267950" y="3797300"/>
          <p14:tracePt t="33570" x="10267950" y="3806825"/>
          <p14:tracePt t="33575" x="10261600" y="3810000"/>
          <p14:tracePt t="33590" x="10261600" y="3813175"/>
          <p14:tracePt t="33641" x="10258425" y="3816350"/>
          <p14:tracePt t="33695" x="10271125" y="3819525"/>
          <p14:tracePt t="33741" x="10417175" y="3841750"/>
          <p14:tracePt t="33798" x="10883900" y="3886200"/>
          <p14:tracePt t="33808" x="10972800" y="3889375"/>
          <p14:tracePt t="33848" x="11029950" y="3895725"/>
          <p14:tracePt t="33895" x="11068050" y="3886200"/>
          <p14:tracePt t="33941" x="11347450" y="3778250"/>
          <p14:tracePt t="33994" x="11445875" y="3724275"/>
          <p14:tracePt t="34051" x="11452225" y="3721100"/>
          <p14:tracePt t="39010" x="11410950" y="3721100"/>
          <p14:tracePt t="39027" x="11322050" y="3717925"/>
          <p14:tracePt t="39038" x="11280775" y="3708400"/>
          <p14:tracePt t="39074" x="11201400" y="3683000"/>
          <p14:tracePt t="39124" x="11071225" y="3657600"/>
          <p14:tracePt t="39174" x="10782300" y="3543300"/>
          <p14:tracePt t="39188" x="10668000" y="3495675"/>
          <p14:tracePt t="39193" x="10623550" y="3486150"/>
          <p14:tracePt t="39229" x="10414000" y="3422650"/>
          <p14:tracePt t="39274" x="10204450" y="3340100"/>
          <p14:tracePt t="39327" x="10026650" y="3279775"/>
          <p14:tracePt t="39374" x="9740900" y="3197225"/>
          <p14:tracePt t="39430" x="9448800" y="3108325"/>
          <p14:tracePt t="39475" x="9366250" y="3076575"/>
          <p14:tracePt t="39530" x="9255125" y="3063875"/>
          <p14:tracePt t="39575" x="9067800" y="3028950"/>
          <p14:tracePt t="39584" x="9045575" y="3016250"/>
          <p14:tracePt t="39624" x="8915400" y="3006725"/>
          <p14:tracePt t="39674" x="8886825" y="3006725"/>
          <p14:tracePt t="39793" x="8883650" y="3006725"/>
          <p14:tracePt t="41745" x="8896350" y="3009900"/>
          <p14:tracePt t="41777" x="9048750" y="3114675"/>
          <p14:tracePt t="41799" x="9134475" y="3171825"/>
          <p14:tracePt t="41824" x="9229725" y="3273425"/>
          <p14:tracePt t="41874" x="9318625" y="3403600"/>
          <p14:tracePt t="41926" x="9490075" y="3670300"/>
          <p14:tracePt t="41928" x="9515475" y="3714750"/>
          <p14:tracePt t="41974" x="9575800" y="3806825"/>
          <p14:tracePt t="42031" x="9613900" y="3924300"/>
          <p14:tracePt t="42079" x="9642475" y="4006850"/>
          <p14:tracePt t="42125" x="9696450" y="4067175"/>
          <p14:tracePt t="42178" x="9823450" y="4194175"/>
          <p14:tracePt t="42224" x="9880600" y="4273550"/>
          <p14:tracePt t="42280" x="9893300" y="4321175"/>
          <p14:tracePt t="42324" x="9893300" y="4327525"/>
          <p14:tracePt t="42377" x="9899650" y="4365625"/>
          <p14:tracePt t="42424" x="9902825" y="4368800"/>
          <p14:tracePt t="42649" x="9909175" y="4359275"/>
          <p14:tracePt t="42664" x="9909175" y="4356100"/>
          <p14:tracePt t="43105" x="9909175" y="4352925"/>
          <p14:tracePt t="43260" x="9909175" y="4378325"/>
          <p14:tracePt t="43276" x="9909175" y="4391025"/>
          <p14:tracePt t="43289" x="9909175" y="4394200"/>
          <p14:tracePt t="43715" x="9909175" y="4397375"/>
          <p14:tracePt t="43745" x="9921875" y="4391025"/>
          <p14:tracePt t="43747" x="9944100" y="4384675"/>
          <p14:tracePt t="43762" x="9975850" y="4378325"/>
          <p14:tracePt t="43780" x="10029825" y="4375150"/>
          <p14:tracePt t="43824" x="10204450" y="4375150"/>
          <p14:tracePt t="43874" x="10264775" y="4368800"/>
          <p14:tracePt t="43929" x="10302875" y="4368800"/>
          <p14:tracePt t="43933" x="10312400" y="4362450"/>
          <p14:tracePt t="43974" x="10369550" y="4349750"/>
          <p14:tracePt t="44024" x="10483850" y="4349750"/>
          <p14:tracePt t="44074" x="10572750" y="4352925"/>
          <p14:tracePt t="44130" x="10575925" y="4352925"/>
          <p14:tracePt t="44789" x="10579100" y="4352925"/>
          <p14:tracePt t="45618" x="10579100" y="4359275"/>
          <p14:tracePt t="45638" x="10569575" y="4365625"/>
          <p14:tracePt t="45655" x="10566400" y="4371975"/>
          <p14:tracePt t="45691" x="10541000" y="4397375"/>
          <p14:tracePt t="45705" x="10531475" y="4406900"/>
          <p14:tracePt t="45763" x="10496550" y="4454525"/>
          <p14:tracePt t="45814" x="10483850" y="4479925"/>
          <p14:tracePt t="45863" x="10480675" y="4486275"/>
          <p14:tracePt t="49503" x="9709150" y="4197350"/>
          <p14:tracePt t="49533" x="8620125" y="3746500"/>
          <p14:tracePt t="49554" x="8191500" y="3559175"/>
          <p14:tracePt t="49608" x="7769225" y="3413125"/>
          <p14:tracePt t="49658" x="7086600" y="3117850"/>
          <p14:tracePt t="49711" x="7019925" y="2987675"/>
          <p14:tracePt t="49758" x="6896100" y="2797175"/>
          <p14:tracePt t="49814" x="6661150" y="2714625"/>
          <p14:tracePt t="49858" x="6477000" y="2692400"/>
          <p14:tracePt t="49911" x="5934075" y="2679700"/>
          <p14:tracePt t="49958" x="5543550" y="2644775"/>
          <p14:tracePt t="50118" x="5553075" y="2667000"/>
          <p14:tracePt t="50135" x="5559425" y="2676525"/>
          <p14:tracePt t="50157" x="5559425" y="2695575"/>
          <p14:tracePt t="50212" x="5556250" y="2717800"/>
          <p14:tracePt t="50230" x="5556250" y="2720975"/>
          <p14:tracePt t="50277" x="5556250" y="2736850"/>
          <p14:tracePt t="50325" x="5600700" y="2806700"/>
          <p14:tracePt t="50428" x="5613400" y="2819400"/>
          <p14:tracePt t="50476" x="5616575" y="2835275"/>
          <p14:tracePt t="50620" x="5629275" y="2841625"/>
          <p14:tracePt t="50635" x="5635625" y="2844800"/>
          <p14:tracePt t="50674" x="5645150" y="2844800"/>
          <p14:tracePt t="65712" x="5711825" y="2851150"/>
          <p14:tracePt t="65730" x="6486525" y="2892425"/>
          <p14:tracePt t="65747" x="6854825" y="2898775"/>
          <p14:tracePt t="65942" x="8083550" y="2641600"/>
          <p14:tracePt t="65991" x="8318500" y="2568575"/>
          <p14:tracePt t="66009" x="8509000" y="2530475"/>
          <p14:tracePt t="66055" x="8864600" y="2501900"/>
          <p14:tracePt t="66125" x="9128125" y="2403475"/>
          <p14:tracePt t="66178" x="9426575" y="2397125"/>
          <p14:tracePt t="66227" x="9950450" y="2355850"/>
          <p14:tracePt t="66275" x="9963150" y="2292350"/>
          <p14:tracePt t="66330" x="9813925" y="2235200"/>
          <p14:tracePt t="66379" x="9725025" y="2212975"/>
          <p14:tracePt t="66425" x="9690100" y="2203450"/>
          <p14:tracePt t="66474" x="9690100" y="2200275"/>
          <p14:tracePt t="66575" x="9639300" y="2200275"/>
          <p14:tracePt t="66625" x="9274175" y="2219325"/>
          <p14:tracePt t="66639" x="9258300" y="2219325"/>
          <p14:tracePt t="71181" x="9251950" y="2235200"/>
          <p14:tracePt t="71211" x="9239250" y="2286000"/>
          <p14:tracePt t="71213" x="9226550" y="2301875"/>
          <p14:tracePt t="71225" x="9226550" y="2311400"/>
          <p14:tracePt t="71275" x="9226550" y="2393950"/>
          <p14:tracePt t="71325" x="9242425" y="2578100"/>
          <p14:tracePt t="71380" x="9255125" y="2714625"/>
          <p14:tracePt t="71425" x="9312275" y="2851150"/>
          <p14:tracePt t="71481" x="9372600" y="3067050"/>
          <p14:tracePt t="71525" x="9347200" y="3311525"/>
          <p14:tracePt t="71579" x="9299575" y="3406775"/>
          <p14:tracePt t="71625" x="9083675" y="3540125"/>
          <p14:tracePt t="71675" x="8994775" y="3587750"/>
          <p14:tracePt t="71728" x="8813800" y="3673475"/>
          <p14:tracePt t="71775" x="8493125" y="3746500"/>
          <p14:tracePt t="71830" x="8334375" y="3797300"/>
          <p14:tracePt t="71875" x="8213725" y="3841750"/>
          <p14:tracePt t="71892" x="8162925" y="3857625"/>
          <p14:tracePt t="71927" x="8039100" y="3867150"/>
          <p14:tracePt t="71979" x="7883525" y="3867150"/>
          <p14:tracePt t="72028" x="7832725" y="3867150"/>
          <p14:tracePt t="72075" x="7816850" y="3867150"/>
          <p14:tracePt t="72125" x="7578725" y="3860800"/>
          <p14:tracePt t="72177" x="7353300" y="3806825"/>
          <p14:tracePt t="72180" x="7343775" y="3803650"/>
          <p14:tracePt t="72224" x="7340600" y="3797300"/>
          <p14:tracePt t="72275" x="7331075" y="3781425"/>
          <p14:tracePt t="72325" x="7321550" y="3771900"/>
          <p14:tracePt t="72375" x="7264400" y="3749675"/>
          <p14:tracePt t="72425" x="7239000" y="3736975"/>
          <p14:tracePt t="73122" x="7242175" y="3759200"/>
          <p14:tracePt t="73149" x="7280275" y="3797300"/>
          <p14:tracePt t="73196" x="7391400" y="3810000"/>
          <p14:tracePt t="73245" x="7591425" y="3813175"/>
          <p14:tracePt t="73291" x="7629525" y="3784600"/>
          <p14:tracePt t="73341" x="7413625" y="3775075"/>
          <p14:tracePt t="73391" x="7172325" y="3775075"/>
          <p14:tracePt t="73441" x="7305675" y="3775075"/>
          <p14:tracePt t="73495" x="7721600" y="3771900"/>
          <p14:tracePt t="73547" x="7829550" y="3775075"/>
          <p14:tracePt t="73641" x="8372475" y="3816350"/>
          <p14:tracePt t="73697" x="8728075" y="3759200"/>
          <p14:tracePt t="73713" x="8712200" y="3692525"/>
          <p14:tracePt t="73747" x="8661400" y="3597275"/>
          <p14:tracePt t="73792" x="8667750" y="3527425"/>
          <p14:tracePt t="73842" x="8689975" y="3467100"/>
          <p14:tracePt t="73891" x="8696325" y="3438525"/>
          <p14:tracePt t="73995" x="8839200" y="3365500"/>
          <p14:tracePt t="74182" x="8820150" y="3365500"/>
          <p14:tracePt t="74196" x="8804275" y="3365500"/>
          <p14:tracePt t="74211" x="8794750" y="3365500"/>
          <p14:tracePt t="74224" x="8743950" y="3365500"/>
          <p14:tracePt t="74230" x="8712200" y="3365500"/>
          <p14:tracePt t="74263" x="8597900" y="3371850"/>
          <p14:tracePt t="74311" x="8613775" y="3378200"/>
          <p14:tracePt t="74358" x="9264650" y="3384550"/>
          <p14:tracePt t="74370" x="9471025" y="3384550"/>
          <p14:tracePt t="74412" x="9998075" y="3397250"/>
          <p14:tracePt t="74463" x="10010775" y="3409950"/>
          <p14:tracePt t="74512" x="9677400" y="3422650"/>
          <p14:tracePt t="74561" x="9426575" y="3422650"/>
          <p14:tracePt t="74569" x="9401175" y="3422650"/>
          <p14:tracePt t="74613" x="9223375" y="3432175"/>
          <p14:tracePt t="74658" x="9213850" y="3432175"/>
          <p14:tracePt t="74712" x="9299575" y="3432175"/>
          <p14:tracePt t="74762" x="9344025" y="3409950"/>
          <p14:tracePt t="74808" x="9248775" y="3409950"/>
          <p14:tracePt t="74858" x="8677275" y="3409950"/>
          <p14:tracePt t="74872" x="8667750" y="3409950"/>
          <p14:tracePt t="74908" x="8928100" y="3409950"/>
          <p14:tracePt t="74964" x="9213850" y="3378200"/>
          <p14:tracePt t="75009" x="9210675" y="3375025"/>
          <p14:tracePt t="75024" x="9204325" y="3375025"/>
          <p14:tracePt t="75062" x="9112250" y="3375025"/>
          <p14:tracePt t="75108" x="9064625" y="3375025"/>
          <p14:tracePt t="75810" x="9032875" y="3394075"/>
          <p14:tracePt t="75824" x="9004300" y="3409950"/>
          <p14:tracePt t="75836" x="8997950" y="3413125"/>
          <p14:tracePt t="75935" x="9004300" y="3413125"/>
          <p14:tracePt t="75948" x="9077325" y="3381375"/>
          <p14:tracePt t="75979" x="9137650" y="3349625"/>
          <p14:tracePt t="76025" x="9242425" y="3203575"/>
          <p14:tracePt t="76041" x="9271000" y="3165475"/>
          <p14:tracePt t="76079" x="9261475" y="3092450"/>
          <p14:tracePt t="76125" x="9039225" y="3009900"/>
          <p14:tracePt t="76138" x="9013825" y="3000375"/>
          <p14:tracePt t="76176" x="8972550" y="2987675"/>
          <p14:tracePt t="76244" x="8966200" y="2984500"/>
          <p14:tracePt t="76275" x="8978900" y="2965450"/>
          <p14:tracePt t="76325" x="8985250" y="2959100"/>
          <p14:tracePt t="76379" x="8991600" y="2955925"/>
          <p14:tracePt t="76478" x="9070975" y="2930525"/>
          <p14:tracePt t="76529" x="9261475" y="2930525"/>
          <p14:tracePt t="76576" x="9477375" y="2908300"/>
          <p14:tracePt t="76625" x="9607550" y="2908300"/>
          <p14:tracePt t="76677" x="9671050" y="2889250"/>
          <p14:tracePt t="76733" x="9705975" y="2879725"/>
          <p14:tracePt t="76779" x="9721850" y="2879725"/>
          <p14:tracePt t="76825" x="9794875" y="2879725"/>
          <p14:tracePt t="76875" x="9798050" y="2876550"/>
          <p14:tracePt t="77008" x="9766300" y="2876550"/>
          <p14:tracePt t="77027" x="9747250" y="2876550"/>
          <p14:tracePt t="77075" x="9712325" y="2876550"/>
          <p14:tracePt t="77125" x="9591675" y="2886075"/>
          <p14:tracePt t="77137" x="9575800" y="2889250"/>
          <p14:tracePt t="77177" x="9553575" y="2892425"/>
          <p14:tracePt t="77225" x="9531350" y="2892425"/>
          <p14:tracePt t="77445" x="9575800" y="2892425"/>
          <p14:tracePt t="77462" x="9639300" y="2901950"/>
          <p14:tracePt t="77511" x="9721850" y="2901950"/>
          <p14:tracePt t="80945" x="9725025" y="2901950"/>
          <p14:tracePt t="80974" x="9721850" y="2908300"/>
          <p14:tracePt t="81105" x="9709150" y="2911475"/>
          <p14:tracePt t="81117" x="9702800" y="2911475"/>
          <p14:tracePt t="81124" x="9690100" y="2911475"/>
          <p14:tracePt t="81178" x="9680575" y="2911475"/>
          <p14:tracePt t="81246" x="9632950" y="2921000"/>
          <p14:tracePt t="81291" x="9629775" y="2921000"/>
          <p14:tracePt t="82703" x="9575800" y="2927350"/>
          <p14:tracePt t="82716" x="9531350" y="2927350"/>
          <p14:tracePt t="82729" x="9442450" y="2927350"/>
          <p14:tracePt t="82775" x="9194800" y="2924175"/>
          <p14:tracePt t="82903" x="9204325" y="2911475"/>
          <p14:tracePt t="82929" x="9232900" y="2892425"/>
          <p14:tracePt t="82977" x="9248775" y="2879725"/>
          <p14:tracePt t="83623" x="9245600" y="2882900"/>
          <p14:tracePt t="83634" x="9197975" y="2905125"/>
          <p14:tracePt t="83655" x="9080500" y="2994025"/>
          <p14:tracePt t="83695" x="8877300" y="3225800"/>
          <p14:tracePt t="83744" x="8896350" y="3311525"/>
          <p14:tracePt t="83792" x="9074150" y="3184525"/>
          <p14:tracePt t="83842" x="9197975" y="3019425"/>
          <p14:tracePt t="83896" x="9201150" y="3000375"/>
          <p14:tracePt t="83996" x="9128125" y="2968625"/>
          <p14:tracePt t="84007" x="9086850" y="2940050"/>
          <p14:tracePt t="84041" x="9083675" y="2933700"/>
          <p14:tracePt t="84092" x="9083675" y="2955925"/>
          <p14:tracePt t="84146" x="9115425" y="2940050"/>
          <p14:tracePt t="84194" x="9169400" y="2892425"/>
          <p14:tracePt t="84292" x="9169400" y="2930525"/>
          <p14:tracePt t="84341" x="9169400" y="2933700"/>
          <p14:tracePt t="84443" x="9223375" y="2974975"/>
          <p14:tracePt t="84491" x="9509125" y="3048000"/>
          <p14:tracePt t="84543" x="9569450" y="3079750"/>
          <p14:tracePt t="84597" x="10033000" y="3676650"/>
          <p14:tracePt t="84645" x="10185400" y="3914775"/>
          <p14:tracePt t="84694" x="10147300" y="3971925"/>
          <p14:tracePt t="84742" x="10125075" y="4019550"/>
          <p14:tracePt t="84792" x="10115550" y="4073525"/>
          <p14:tracePt t="84842" x="10109200" y="4378325"/>
          <p14:tracePt t="84855" x="10121900" y="4476750"/>
          <p14:tracePt t="84896" x="10128250" y="4498975"/>
          <p14:tracePt t="84947" x="10131425" y="4422775"/>
          <p14:tracePt t="84960" x="10125075" y="4410075"/>
          <p14:tracePt t="84998" x="10121900" y="4397375"/>
          <p14:tracePt t="85041" x="10121900" y="4333875"/>
          <p14:tracePt t="85093" x="10118725" y="4264025"/>
          <p14:tracePt t="85147" x="10118725" y="4254500"/>
          <p14:tracePt t="85198" x="10099675" y="4251325"/>
          <p14:tracePt t="85245" x="10048875" y="4257675"/>
          <p14:tracePt t="85257" x="10004425" y="4257675"/>
          <p14:tracePt t="85293" x="9998075" y="4254500"/>
          <p14:tracePt t="85341" x="10607675" y="4254500"/>
          <p14:tracePt t="85392" x="10477500" y="4197350"/>
          <p14:tracePt t="85443" x="9566275" y="4181475"/>
          <p14:tracePt t="85496" x="9553575" y="4181475"/>
          <p14:tracePt t="85830" x="9553575" y="4175125"/>
          <p14:tracePt t="89927" x="9439275" y="4194175"/>
          <p14:tracePt t="89946" x="9359900" y="4219575"/>
          <p14:tracePt t="90009" x="9232900" y="4248150"/>
          <p14:tracePt t="90023" x="9229725" y="4248150"/>
          <p14:tracePt t="90058" x="8823325" y="4222750"/>
          <p14:tracePt t="90108" x="7943850" y="4171950"/>
          <p14:tracePt t="90169" x="7997825" y="4168775"/>
          <p14:tracePt t="90210" x="8013700" y="4127500"/>
          <p14:tracePt t="90258" x="7997825" y="4111625"/>
          <p14:tracePt t="90273" x="7966075" y="4095750"/>
          <p14:tracePt t="90308" x="7839075" y="4035425"/>
          <p14:tracePt t="90364" x="7588250" y="4016375"/>
          <p14:tracePt t="90378" x="7534275" y="3987800"/>
          <p14:tracePt t="90411" x="7451725" y="3933825"/>
          <p14:tracePt t="90459" x="7439025" y="3914775"/>
          <p14:tracePt t="90508" x="7432675" y="3898900"/>
          <p14:tracePt t="90558" x="7413625" y="3848100"/>
          <p14:tracePt t="90608" x="7410450" y="3825875"/>
          <p14:tracePt t="90658" x="7410450" y="3816350"/>
          <p14:tracePt t="90680" x="7410450" y="3813175"/>
          <p14:tracePt t="90708" x="7416800" y="3810000"/>
          <p14:tracePt t="90761" x="7470775" y="3787775"/>
          <p14:tracePt t="90814" x="7553325" y="3787775"/>
          <p14:tracePt t="90863" x="7616825" y="3787775"/>
          <p14:tracePt t="91217" x="7620000" y="3787775"/>
          <p14:tracePt t="91323" x="7623175" y="3787775"/>
          <p14:tracePt t="91336" x="7677150" y="3787775"/>
          <p14:tracePt t="91342" x="7686675" y="3787775"/>
          <p14:tracePt t="91394" x="7693025" y="3787775"/>
          <p14:tracePt t="91443" x="7689850" y="3787775"/>
          <p14:tracePt t="91492" x="7635875" y="3790950"/>
          <p14:tracePt t="91542" x="7610475" y="3790950"/>
          <p14:tracePt t="91645" x="7664450" y="3790950"/>
          <p14:tracePt t="91694" x="7667625" y="3790950"/>
          <p14:tracePt t="91792" x="7645400" y="3794125"/>
          <p14:tracePt t="92199" x="7645400" y="3800475"/>
          <p14:tracePt t="92218" x="7635875" y="3816350"/>
          <p14:tracePt t="92227" x="7626350" y="3829050"/>
          <p14:tracePt t="92258" x="7597775" y="3867150"/>
          <p14:tracePt t="92311" x="7588250" y="3895725"/>
          <p14:tracePt t="92554" x="7588250" y="3902075"/>
          <p14:tracePt t="92568" x="7588250" y="3908425"/>
          <p14:tracePt t="96931" x="7540625" y="3911600"/>
          <p14:tracePt t="96949" x="7451725" y="3911600"/>
          <p14:tracePt t="96961" x="7353300" y="3911600"/>
          <p14:tracePt t="97027" x="7124700" y="3902075"/>
          <p14:tracePt t="97076" x="6975475" y="3867150"/>
          <p14:tracePt t="97088" x="6870700" y="3841750"/>
          <p14:tracePt t="97125" x="6750050" y="3806825"/>
          <p14:tracePt t="97175" x="6705600" y="3743325"/>
          <p14:tracePt t="97225" x="6632575" y="3632200"/>
          <p14:tracePt t="97280" x="6604000" y="3502025"/>
          <p14:tracePt t="97325" x="6569075" y="3400425"/>
          <p14:tracePt t="97378" x="6524625" y="3286125"/>
          <p14:tracePt t="97384" x="6508750" y="3257550"/>
          <p14:tracePt t="97426" x="6438900" y="3149600"/>
          <p14:tracePt t="97482" x="6419850" y="3086100"/>
          <p14:tracePt t="97525" x="6416675" y="3041650"/>
          <p14:tracePt t="97576" x="6413500" y="2987675"/>
          <p14:tracePt t="97625" x="6403975" y="2940050"/>
          <p14:tracePt t="97675" x="6400800" y="2927350"/>
          <p14:tracePt t="97725" x="6394450" y="2924175"/>
          <p14:tracePt t="97939" x="6391275" y="2917825"/>
          <p14:tracePt t="100901" x="6156325" y="2882900"/>
          <p14:tracePt t="100921" x="5584825" y="2876550"/>
          <p14:tracePt t="100941" x="4864100" y="2876550"/>
          <p14:tracePt t="100998" x="2203450" y="2965450"/>
          <p14:tracePt t="101050" x="612775" y="321310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669FD-161B-4523-A080-550AB5D6AE9F}"/>
              </a:ext>
            </a:extLst>
          </p:cNvPr>
          <p:cNvSpPr>
            <a:spLocks noGrp="1"/>
          </p:cNvSpPr>
          <p:nvPr>
            <p:ph type="title"/>
          </p:nvPr>
        </p:nvSpPr>
        <p:spPr>
          <a:xfrm>
            <a:off x="838200" y="365125"/>
            <a:ext cx="10986650" cy="1843685"/>
          </a:xfrm>
        </p:spPr>
        <p:txBody>
          <a:bodyPr>
            <a:normAutofit fontScale="90000"/>
          </a:bodyPr>
          <a:lstStyle/>
          <a:p>
            <a:r>
              <a:rPr lang="en-US"/>
              <a:t>diPs</a:t>
            </a:r>
            <a:br>
              <a:rPr lang="en-US">
                <a:sym typeface="Wingdings" panose="05000000000000000000" pitchFamily="2" charset="2"/>
              </a:rPr>
            </a:br>
            <a:r>
              <a:rPr lang="en-US">
                <a:sym typeface="Wingdings" panose="05000000000000000000" pitchFamily="2" charset="2"/>
              </a:rPr>
              <a:t>       how much partition elimination in joining tables?</a:t>
            </a:r>
            <a:br>
              <a:rPr lang="en-US">
                <a:sym typeface="Wingdings" panose="05000000000000000000" pitchFamily="2" charset="2"/>
              </a:rPr>
            </a:br>
            <a:endParaRPr lang="en-US"/>
          </a:p>
        </p:txBody>
      </p:sp>
      <p:sp>
        <p:nvSpPr>
          <p:cNvPr id="3" name="Slide Number Placeholder 2">
            <a:extLst>
              <a:ext uri="{FF2B5EF4-FFF2-40B4-BE49-F238E27FC236}">
                <a16:creationId xmlns:a16="http://schemas.microsoft.com/office/drawing/2014/main" id="{D85045CB-3C26-4586-98F1-C8F60EEB47AA}"/>
              </a:ext>
            </a:extLst>
          </p:cNvPr>
          <p:cNvSpPr>
            <a:spLocks noGrp="1"/>
          </p:cNvSpPr>
          <p:nvPr>
            <p:ph type="sldNum" sz="quarter" idx="12"/>
          </p:nvPr>
        </p:nvSpPr>
        <p:spPr/>
        <p:txBody>
          <a:bodyPr/>
          <a:lstStyle/>
          <a:p>
            <a:fld id="{EEC9366E-023C-4CFB-B1D7-201B963321B0}" type="slidenum">
              <a:rPr lang="en-US" smtClean="0"/>
              <a:t>6</a:t>
            </a:fld>
            <a:endParaRPr lang="en-US"/>
          </a:p>
        </p:txBody>
      </p:sp>
      <p:sp>
        <p:nvSpPr>
          <p:cNvPr id="4" name="TextBox 3">
            <a:extLst>
              <a:ext uri="{FF2B5EF4-FFF2-40B4-BE49-F238E27FC236}">
                <a16:creationId xmlns:a16="http://schemas.microsoft.com/office/drawing/2014/main" id="{77F9C06F-1920-4DE8-955C-789BF9C5C1C3}"/>
              </a:ext>
            </a:extLst>
          </p:cNvPr>
          <p:cNvSpPr txBox="1"/>
          <p:nvPr/>
        </p:nvSpPr>
        <p:spPr>
          <a:xfrm>
            <a:off x="838200" y="2044490"/>
            <a:ext cx="2974148" cy="369332"/>
          </a:xfrm>
          <a:prstGeom prst="rect">
            <a:avLst/>
          </a:prstGeom>
          <a:noFill/>
        </p:spPr>
        <p:txBody>
          <a:bodyPr wrap="none" rtlCol="0">
            <a:spAutoFit/>
          </a:bodyPr>
          <a:lstStyle/>
          <a:p>
            <a:r>
              <a:rPr lang="en-US"/>
              <a:t>TPC-H Query #17 (simplified)</a:t>
            </a:r>
          </a:p>
        </p:txBody>
      </p:sp>
      <p:sp>
        <p:nvSpPr>
          <p:cNvPr id="5" name="Rectangle 4">
            <a:extLst>
              <a:ext uri="{FF2B5EF4-FFF2-40B4-BE49-F238E27FC236}">
                <a16:creationId xmlns:a16="http://schemas.microsoft.com/office/drawing/2014/main" id="{1FB2EE36-396C-45BA-95A4-8B7314408DA7}"/>
              </a:ext>
            </a:extLst>
          </p:cNvPr>
          <p:cNvSpPr/>
          <p:nvPr/>
        </p:nvSpPr>
        <p:spPr>
          <a:xfrm>
            <a:off x="838200" y="2413822"/>
            <a:ext cx="5242233" cy="954107"/>
          </a:xfrm>
          <a:prstGeom prst="rect">
            <a:avLst/>
          </a:prstGeom>
        </p:spPr>
        <p:txBody>
          <a:bodyPr wrap="square">
            <a:spAutoFit/>
          </a:bodyPr>
          <a:lstStyle/>
          <a:p>
            <a:r>
              <a:rPr lang="en-US" sz="1400" b="1">
                <a:latin typeface="Georgia" panose="02040502050405020303" pitchFamily="18" charset="0"/>
              </a:rPr>
              <a:t>SELECT</a:t>
            </a:r>
            <a:r>
              <a:rPr lang="en-US" sz="1400">
                <a:latin typeface="Georgia" panose="02040502050405020303" pitchFamily="18" charset="0"/>
              </a:rPr>
              <a:t>        SUM(</a:t>
            </a:r>
            <a:r>
              <a:rPr lang="en-US" sz="1400" err="1">
                <a:latin typeface="Georgia" panose="02040502050405020303" pitchFamily="18" charset="0"/>
              </a:rPr>
              <a:t>l_extendedprice</a:t>
            </a:r>
            <a:r>
              <a:rPr lang="en-US" sz="1400">
                <a:latin typeface="Georgia" panose="02040502050405020303" pitchFamily="18" charset="0"/>
              </a:rPr>
              <a:t>)</a:t>
            </a:r>
          </a:p>
          <a:p>
            <a:r>
              <a:rPr lang="en-US" sz="1400" b="1">
                <a:latin typeface="Georgia" panose="02040502050405020303" pitchFamily="18" charset="0"/>
              </a:rPr>
              <a:t>FROM</a:t>
            </a:r>
            <a:r>
              <a:rPr lang="en-US" sz="1400">
                <a:latin typeface="Georgia" panose="02040502050405020303" pitchFamily="18" charset="0"/>
              </a:rPr>
              <a:t> 	    lineitem, part</a:t>
            </a:r>
          </a:p>
          <a:p>
            <a:r>
              <a:rPr lang="en-US" sz="1400" b="1">
                <a:latin typeface="Georgia" panose="02040502050405020303" pitchFamily="18" charset="0"/>
              </a:rPr>
              <a:t>WHERE</a:t>
            </a:r>
            <a:r>
              <a:rPr lang="en-US" sz="1400">
                <a:latin typeface="Georgia" panose="02040502050405020303" pitchFamily="18" charset="0"/>
              </a:rPr>
              <a:t>        </a:t>
            </a:r>
            <a:r>
              <a:rPr lang="en-US" sz="1400" err="1">
                <a:latin typeface="Georgia" panose="02040502050405020303" pitchFamily="18" charset="0"/>
              </a:rPr>
              <a:t>p_partkey</a:t>
            </a:r>
            <a:r>
              <a:rPr lang="en-US" sz="1400">
                <a:latin typeface="Georgia" panose="02040502050405020303" pitchFamily="18" charset="0"/>
              </a:rPr>
              <a:t> = </a:t>
            </a:r>
            <a:r>
              <a:rPr lang="en-US" sz="1400" err="1">
                <a:latin typeface="Georgia" panose="02040502050405020303" pitchFamily="18" charset="0"/>
              </a:rPr>
              <a:t>l_partkey</a:t>
            </a:r>
            <a:r>
              <a:rPr lang="en-US" sz="1400">
                <a:latin typeface="Georgia" panose="02040502050405020303" pitchFamily="18" charset="0"/>
              </a:rPr>
              <a:t> </a:t>
            </a:r>
            <a:r>
              <a:rPr lang="en-US" sz="1400" b="1">
                <a:latin typeface="Georgia" panose="02040502050405020303" pitchFamily="18" charset="0"/>
              </a:rPr>
              <a:t>AND</a:t>
            </a:r>
            <a:r>
              <a:rPr lang="en-US" sz="1400">
                <a:latin typeface="Georgia" panose="02040502050405020303" pitchFamily="18" charset="0"/>
              </a:rPr>
              <a:t> </a:t>
            </a:r>
          </a:p>
          <a:p>
            <a:r>
              <a:rPr lang="en-US" sz="1400">
                <a:latin typeface="Georgia" panose="02040502050405020303" pitchFamily="18" charset="0"/>
              </a:rPr>
              <a:t>	    </a:t>
            </a:r>
            <a:r>
              <a:rPr lang="en-US" sz="1400" err="1">
                <a:latin typeface="Georgia" panose="02040502050405020303" pitchFamily="18" charset="0"/>
              </a:rPr>
              <a:t>p_brand</a:t>
            </a:r>
            <a:r>
              <a:rPr lang="en-US" sz="1400">
                <a:latin typeface="Georgia" panose="02040502050405020303" pitchFamily="18" charset="0"/>
              </a:rPr>
              <a:t> = ‘%1’ </a:t>
            </a:r>
            <a:r>
              <a:rPr lang="en-US" sz="1400" b="1">
                <a:latin typeface="Georgia" panose="02040502050405020303" pitchFamily="18" charset="0"/>
              </a:rPr>
              <a:t>AND</a:t>
            </a:r>
            <a:r>
              <a:rPr lang="en-US" sz="1400">
                <a:latin typeface="Georgia" panose="02040502050405020303" pitchFamily="18" charset="0"/>
              </a:rPr>
              <a:t> </a:t>
            </a:r>
            <a:r>
              <a:rPr lang="en-US" sz="1400" err="1">
                <a:latin typeface="Georgia" panose="02040502050405020303" pitchFamily="18" charset="0"/>
              </a:rPr>
              <a:t>p_container</a:t>
            </a:r>
            <a:r>
              <a:rPr lang="en-US" sz="1400">
                <a:latin typeface="Georgia" panose="02040502050405020303" pitchFamily="18" charset="0"/>
              </a:rPr>
              <a:t> = ‘%2’</a:t>
            </a:r>
          </a:p>
        </p:txBody>
      </p:sp>
      <p:grpSp>
        <p:nvGrpSpPr>
          <p:cNvPr id="6" name="Group 5">
            <a:extLst>
              <a:ext uri="{FF2B5EF4-FFF2-40B4-BE49-F238E27FC236}">
                <a16:creationId xmlns:a16="http://schemas.microsoft.com/office/drawing/2014/main" id="{9A53ABE0-2699-47B9-8F69-07CCA4332C4F}"/>
              </a:ext>
            </a:extLst>
          </p:cNvPr>
          <p:cNvGrpSpPr/>
          <p:nvPr/>
        </p:nvGrpSpPr>
        <p:grpSpPr>
          <a:xfrm>
            <a:off x="6265206" y="2044490"/>
            <a:ext cx="2733046" cy="1310455"/>
            <a:chOff x="8620754" y="4754654"/>
            <a:chExt cx="2733046" cy="1310455"/>
          </a:xfrm>
        </p:grpSpPr>
        <p:sp>
          <p:nvSpPr>
            <p:cNvPr id="7" name="Freeform 51">
              <a:extLst>
                <a:ext uri="{FF2B5EF4-FFF2-40B4-BE49-F238E27FC236}">
                  <a16:creationId xmlns:a16="http://schemas.microsoft.com/office/drawing/2014/main" id="{16391BC1-B30C-49CB-A8FD-EA97674B03BA}"/>
                </a:ext>
              </a:extLst>
            </p:cNvPr>
            <p:cNvSpPr/>
            <p:nvPr/>
          </p:nvSpPr>
          <p:spPr>
            <a:xfrm>
              <a:off x="8620754" y="4821788"/>
              <a:ext cx="2361652" cy="1243321"/>
            </a:xfrm>
            <a:custGeom>
              <a:avLst/>
              <a:gdLst>
                <a:gd name="connsiteX0" fmla="*/ 2348495 w 2348495"/>
                <a:gd name="connsiteY0" fmla="*/ 1210429 h 1243321"/>
                <a:gd name="connsiteX1" fmla="*/ 1526193 w 2348495"/>
                <a:gd name="connsiteY1" fmla="*/ 0 h 1243321"/>
                <a:gd name="connsiteX2" fmla="*/ 828881 w 2348495"/>
                <a:gd name="connsiteY2" fmla="*/ 0 h 1243321"/>
                <a:gd name="connsiteX3" fmla="*/ 0 w 2348495"/>
                <a:gd name="connsiteY3" fmla="*/ 1243321 h 1243321"/>
                <a:gd name="connsiteX4" fmla="*/ 2348495 w 2348495"/>
                <a:gd name="connsiteY4" fmla="*/ 1210429 h 1243321"/>
                <a:gd name="connsiteX0" fmla="*/ 2348495 w 2348495"/>
                <a:gd name="connsiteY0" fmla="*/ 1256478 h 1256478"/>
                <a:gd name="connsiteX1" fmla="*/ 1526193 w 2348495"/>
                <a:gd name="connsiteY1" fmla="*/ 0 h 1256478"/>
                <a:gd name="connsiteX2" fmla="*/ 828881 w 2348495"/>
                <a:gd name="connsiteY2" fmla="*/ 0 h 1256478"/>
                <a:gd name="connsiteX3" fmla="*/ 0 w 2348495"/>
                <a:gd name="connsiteY3" fmla="*/ 1243321 h 1256478"/>
                <a:gd name="connsiteX4" fmla="*/ 2348495 w 2348495"/>
                <a:gd name="connsiteY4" fmla="*/ 1256478 h 1256478"/>
                <a:gd name="connsiteX0" fmla="*/ 2341917 w 2341917"/>
                <a:gd name="connsiteY0" fmla="*/ 1236743 h 1243321"/>
                <a:gd name="connsiteX1" fmla="*/ 1526193 w 2341917"/>
                <a:gd name="connsiteY1" fmla="*/ 0 h 1243321"/>
                <a:gd name="connsiteX2" fmla="*/ 828881 w 2341917"/>
                <a:gd name="connsiteY2" fmla="*/ 0 h 1243321"/>
                <a:gd name="connsiteX3" fmla="*/ 0 w 2341917"/>
                <a:gd name="connsiteY3" fmla="*/ 1243321 h 1243321"/>
                <a:gd name="connsiteX4" fmla="*/ 2341917 w 2341917"/>
                <a:gd name="connsiteY4" fmla="*/ 1236743 h 1243321"/>
                <a:gd name="connsiteX0" fmla="*/ 2341917 w 2341917"/>
                <a:gd name="connsiteY0" fmla="*/ 1256478 h 1256478"/>
                <a:gd name="connsiteX1" fmla="*/ 1526193 w 2341917"/>
                <a:gd name="connsiteY1" fmla="*/ 0 h 1256478"/>
                <a:gd name="connsiteX2" fmla="*/ 828881 w 2341917"/>
                <a:gd name="connsiteY2" fmla="*/ 0 h 1256478"/>
                <a:gd name="connsiteX3" fmla="*/ 0 w 2341917"/>
                <a:gd name="connsiteY3" fmla="*/ 1243321 h 1256478"/>
                <a:gd name="connsiteX4" fmla="*/ 2341917 w 2341917"/>
                <a:gd name="connsiteY4" fmla="*/ 1256478 h 1256478"/>
                <a:gd name="connsiteX0" fmla="*/ 2361652 w 2361652"/>
                <a:gd name="connsiteY0" fmla="*/ 1243321 h 1243321"/>
                <a:gd name="connsiteX1" fmla="*/ 1526193 w 2361652"/>
                <a:gd name="connsiteY1" fmla="*/ 0 h 1243321"/>
                <a:gd name="connsiteX2" fmla="*/ 828881 w 2361652"/>
                <a:gd name="connsiteY2" fmla="*/ 0 h 1243321"/>
                <a:gd name="connsiteX3" fmla="*/ 0 w 2361652"/>
                <a:gd name="connsiteY3" fmla="*/ 1243321 h 1243321"/>
                <a:gd name="connsiteX4" fmla="*/ 2361652 w 2361652"/>
                <a:gd name="connsiteY4" fmla="*/ 1243321 h 124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652" h="1243321">
                  <a:moveTo>
                    <a:pt x="2361652" y="1243321"/>
                  </a:moveTo>
                  <a:lnTo>
                    <a:pt x="1526193" y="0"/>
                  </a:lnTo>
                  <a:lnTo>
                    <a:pt x="828881" y="0"/>
                  </a:lnTo>
                  <a:lnTo>
                    <a:pt x="0" y="1243321"/>
                  </a:lnTo>
                  <a:lnTo>
                    <a:pt x="2361652" y="1243321"/>
                  </a:lnTo>
                  <a:close/>
                </a:path>
              </a:pathLst>
            </a:cu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EEBEC089-D171-4513-B46E-E96B01CF1F4F}"/>
                </a:ext>
              </a:extLst>
            </p:cNvPr>
            <p:cNvGrpSpPr/>
            <p:nvPr/>
          </p:nvGrpSpPr>
          <p:grpSpPr>
            <a:xfrm>
              <a:off x="10327781" y="4754654"/>
              <a:ext cx="1026019" cy="677108"/>
              <a:chOff x="4282754" y="1145357"/>
              <a:chExt cx="1026019" cy="677108"/>
            </a:xfrm>
          </p:grpSpPr>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1CEB6E0-524D-4221-97BA-BA255BEC2DC5}"/>
                      </a:ext>
                    </a:extLst>
                  </p:cNvPr>
                  <p:cNvSpPr txBox="1"/>
                  <p:nvPr/>
                </p:nvSpPr>
                <p:spPr>
                  <a:xfrm>
                    <a:off x="4282754" y="1145357"/>
                    <a:ext cx="473143"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008000"/>
                              </a:solidFill>
                              <a:latin typeface="Cambria Math" panose="02040503050406030204" pitchFamily="18" charset="0"/>
                              <a:ea typeface="Cambria Math" panose="02040503050406030204" pitchFamily="18" charset="0"/>
                            </a:rPr>
                            <m:t>𝑑</m:t>
                          </m:r>
                        </m:oMath>
                      </m:oMathPara>
                    </a14:m>
                    <a:endParaRPr lang="en-US" sz="1200">
                      <a:solidFill>
                        <a:srgbClr val="008000"/>
                      </a:solidFill>
                    </a:endParaRPr>
                  </a:p>
                </p:txBody>
              </p:sp>
            </mc:Choice>
            <mc:Fallback xmlns="">
              <p:sp>
                <p:nvSpPr>
                  <p:cNvPr id="11" name="TextBox 10">
                    <a:extLst>
                      <a:ext uri="{FF2B5EF4-FFF2-40B4-BE49-F238E27FC236}">
                        <a16:creationId xmlns:a16="http://schemas.microsoft.com/office/drawing/2014/main" id="{41CEB6E0-524D-4221-97BA-BA255BEC2DC5}"/>
                      </a:ext>
                    </a:extLst>
                  </p:cNvPr>
                  <p:cNvSpPr txBox="1">
                    <a:spLocks noRot="1" noChangeAspect="1" noMove="1" noResize="1" noEditPoints="1" noAdjustHandles="1" noChangeArrowheads="1" noChangeShapeType="1" noTextEdit="1"/>
                  </p:cNvSpPr>
                  <p:nvPr/>
                </p:nvSpPr>
                <p:spPr>
                  <a:xfrm>
                    <a:off x="4282754" y="1145357"/>
                    <a:ext cx="473143" cy="677108"/>
                  </a:xfrm>
                  <a:prstGeom prst="rect">
                    <a:avLst/>
                  </a:prstGeom>
                  <a:blipFill>
                    <a:blip r:embed="rId4"/>
                    <a:stretch>
                      <a:fillRect/>
                    </a:stretch>
                  </a:blipFill>
                </p:spPr>
                <p:txBody>
                  <a:bodyPr/>
                  <a:lstStyle/>
                  <a:p>
                    <a:r>
                      <a:rPr lang="en-US">
                        <a:noFill/>
                      </a:rPr>
                      <a:t> </a:t>
                    </a:r>
                  </a:p>
                </p:txBody>
              </p:sp>
            </mc:Fallback>
          </mc:AlternateContent>
          <p:sp>
            <p:nvSpPr>
              <p:cNvPr id="12" name="Rectangle 11">
                <a:extLst>
                  <a:ext uri="{FF2B5EF4-FFF2-40B4-BE49-F238E27FC236}">
                    <a16:creationId xmlns:a16="http://schemas.microsoft.com/office/drawing/2014/main" id="{2416ED1A-F1D5-44FA-8E19-DE213B4F9AA6}"/>
                  </a:ext>
                </a:extLst>
              </p:cNvPr>
              <p:cNvSpPr/>
              <p:nvPr/>
            </p:nvSpPr>
            <p:spPr>
              <a:xfrm>
                <a:off x="4577483" y="1383955"/>
                <a:ext cx="731290" cy="369332"/>
              </a:xfrm>
              <a:prstGeom prst="rect">
                <a:avLst/>
              </a:prstGeom>
            </p:spPr>
            <p:txBody>
              <a:bodyPr wrap="none">
                <a:spAutoFit/>
              </a:bodyPr>
              <a:lstStyle/>
              <a:p>
                <a:r>
                  <a:rPr lang="en-US" baseline="-25000">
                    <a:solidFill>
                      <a:srgbClr val="008000"/>
                    </a:solidFill>
                  </a:rPr>
                  <a:t>PARTKEY</a:t>
                </a:r>
                <a:endParaRPr lang="en-US">
                  <a:solidFill>
                    <a:srgbClr val="008000"/>
                  </a:solidFill>
                </a:endParaRPr>
              </a:p>
            </p:txBody>
          </p:sp>
        </p:grpSp>
        <p:cxnSp>
          <p:nvCxnSpPr>
            <p:cNvPr id="9" name="Straight Connector 8">
              <a:extLst>
                <a:ext uri="{FF2B5EF4-FFF2-40B4-BE49-F238E27FC236}">
                  <a16:creationId xmlns:a16="http://schemas.microsoft.com/office/drawing/2014/main" id="{55F47FA6-7B5E-4D3C-8E33-21A956C74D9B}"/>
                </a:ext>
              </a:extLst>
            </p:cNvPr>
            <p:cNvCxnSpPr>
              <a:cxnSpLocks/>
            </p:cNvCxnSpPr>
            <p:nvPr/>
          </p:nvCxnSpPr>
          <p:spPr>
            <a:xfrm flipV="1">
              <a:off x="10148249" y="5242214"/>
              <a:ext cx="220069" cy="181175"/>
            </a:xfrm>
            <a:prstGeom prst="line">
              <a:avLst/>
            </a:prstGeom>
            <a:ln w="44450">
              <a:solidFill>
                <a:srgbClr val="008000"/>
              </a:solidFill>
            </a:ln>
          </p:spPr>
          <p:style>
            <a:lnRef idx="1">
              <a:schemeClr val="accent1"/>
            </a:lnRef>
            <a:fillRef idx="0">
              <a:schemeClr val="accent1"/>
            </a:fillRef>
            <a:effectRef idx="0">
              <a:schemeClr val="accent1"/>
            </a:effectRef>
            <a:fontRef idx="minor">
              <a:schemeClr val="tx1"/>
            </a:fontRef>
          </p:style>
        </p:cxnSp>
        <p:sp>
          <p:nvSpPr>
            <p:cNvPr id="10" name="Freeform 59">
              <a:extLst>
                <a:ext uri="{FF2B5EF4-FFF2-40B4-BE49-F238E27FC236}">
                  <a16:creationId xmlns:a16="http://schemas.microsoft.com/office/drawing/2014/main" id="{AEFE3214-9D5A-46FF-8922-560119120E57}"/>
                </a:ext>
              </a:extLst>
            </p:cNvPr>
            <p:cNvSpPr/>
            <p:nvPr/>
          </p:nvSpPr>
          <p:spPr>
            <a:xfrm>
              <a:off x="9284031" y="5347049"/>
              <a:ext cx="927557" cy="507166"/>
            </a:xfrm>
            <a:custGeom>
              <a:avLst/>
              <a:gdLst>
                <a:gd name="connsiteX0" fmla="*/ 986763 w 986763"/>
                <a:gd name="connsiteY0" fmla="*/ 553375 h 553375"/>
                <a:gd name="connsiteX1" fmla="*/ 532852 w 986763"/>
                <a:gd name="connsiteY1" fmla="*/ 788 h 553375"/>
                <a:gd name="connsiteX2" fmla="*/ 0 w 986763"/>
                <a:gd name="connsiteY2" fmla="*/ 421806 h 553375"/>
                <a:gd name="connsiteX3" fmla="*/ 0 w 986763"/>
                <a:gd name="connsiteY3" fmla="*/ 421806 h 553375"/>
                <a:gd name="connsiteX0" fmla="*/ 986763 w 986763"/>
                <a:gd name="connsiteY0" fmla="*/ 573199 h 573199"/>
                <a:gd name="connsiteX1" fmla="*/ 519696 w 986763"/>
                <a:gd name="connsiteY1" fmla="*/ 891 h 573199"/>
                <a:gd name="connsiteX2" fmla="*/ 0 w 986763"/>
                <a:gd name="connsiteY2" fmla="*/ 441630 h 573199"/>
                <a:gd name="connsiteX3" fmla="*/ 0 w 986763"/>
                <a:gd name="connsiteY3" fmla="*/ 441630 h 573199"/>
                <a:gd name="connsiteX0" fmla="*/ 927557 w 927557"/>
                <a:gd name="connsiteY0" fmla="*/ 506805 h 506805"/>
                <a:gd name="connsiteX1" fmla="*/ 519696 w 927557"/>
                <a:gd name="connsiteY1" fmla="*/ 234 h 506805"/>
                <a:gd name="connsiteX2" fmla="*/ 0 w 927557"/>
                <a:gd name="connsiteY2" fmla="*/ 440973 h 506805"/>
                <a:gd name="connsiteX3" fmla="*/ 0 w 927557"/>
                <a:gd name="connsiteY3" fmla="*/ 440973 h 506805"/>
              </a:gdLst>
              <a:ahLst/>
              <a:cxnLst>
                <a:cxn ang="0">
                  <a:pos x="connsiteX0" y="connsiteY0"/>
                </a:cxn>
                <a:cxn ang="0">
                  <a:pos x="connsiteX1" y="connsiteY1"/>
                </a:cxn>
                <a:cxn ang="0">
                  <a:pos x="connsiteX2" y="connsiteY2"/>
                </a:cxn>
                <a:cxn ang="0">
                  <a:pos x="connsiteX3" y="connsiteY3"/>
                </a:cxn>
              </a:cxnLst>
              <a:rect l="l" t="t" r="r" b="b"/>
              <a:pathLst>
                <a:path w="927557" h="506805">
                  <a:moveTo>
                    <a:pt x="927557" y="506805"/>
                  </a:moveTo>
                  <a:cubicBezTo>
                    <a:pt x="782831" y="241475"/>
                    <a:pt x="674289" y="11206"/>
                    <a:pt x="519696" y="234"/>
                  </a:cubicBezTo>
                  <a:cubicBezTo>
                    <a:pt x="365103" y="-10738"/>
                    <a:pt x="86616" y="367517"/>
                    <a:pt x="0" y="440973"/>
                  </a:cubicBezTo>
                  <a:lnTo>
                    <a:pt x="0" y="440973"/>
                  </a:lnTo>
                </a:path>
              </a:pathLst>
            </a:custGeom>
            <a:noFill/>
            <a:ln w="31750">
              <a:solidFill>
                <a:srgbClr val="008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EEF3A127-AF4D-482B-B45A-F8A1327B0173}"/>
              </a:ext>
            </a:extLst>
          </p:cNvPr>
          <p:cNvSpPr txBox="1"/>
          <p:nvPr/>
        </p:nvSpPr>
        <p:spPr>
          <a:xfrm>
            <a:off x="6200007" y="3005134"/>
            <a:ext cx="1308371" cy="461665"/>
          </a:xfrm>
          <a:prstGeom prst="rect">
            <a:avLst/>
          </a:prstGeom>
          <a:noFill/>
        </p:spPr>
        <p:txBody>
          <a:bodyPr wrap="none" rtlCol="0">
            <a:spAutoFit/>
          </a:bodyPr>
          <a:lstStyle/>
          <a:p>
            <a:r>
              <a:rPr lang="en-US" sz="2400">
                <a:latin typeface="Georgia" panose="02040502050405020303" pitchFamily="18" charset="0"/>
              </a:rPr>
              <a:t>lineitem</a:t>
            </a:r>
          </a:p>
        </p:txBody>
      </p:sp>
      <p:sp>
        <p:nvSpPr>
          <p:cNvPr id="16" name="TextBox 15">
            <a:extLst>
              <a:ext uri="{FF2B5EF4-FFF2-40B4-BE49-F238E27FC236}">
                <a16:creationId xmlns:a16="http://schemas.microsoft.com/office/drawing/2014/main" id="{884AAC2B-EEB5-400E-A75E-B0DE58376383}"/>
              </a:ext>
            </a:extLst>
          </p:cNvPr>
          <p:cNvSpPr txBox="1"/>
          <p:nvPr/>
        </p:nvSpPr>
        <p:spPr>
          <a:xfrm>
            <a:off x="7945320" y="2971781"/>
            <a:ext cx="748923" cy="461665"/>
          </a:xfrm>
          <a:prstGeom prst="rect">
            <a:avLst/>
          </a:prstGeom>
          <a:noFill/>
        </p:spPr>
        <p:txBody>
          <a:bodyPr wrap="none" rtlCol="0">
            <a:spAutoFit/>
          </a:bodyPr>
          <a:lstStyle/>
          <a:p>
            <a:r>
              <a:rPr lang="en-US" sz="2400">
                <a:latin typeface="Georgia" panose="02040502050405020303" pitchFamily="18" charset="0"/>
              </a:rPr>
              <a:t>part</a:t>
            </a:r>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96C78B96-1803-4889-B36A-794177AEB0DC}"/>
                  </a:ext>
                </a:extLst>
              </p:cNvPr>
              <p:cNvSpPr/>
              <p:nvPr/>
            </p:nvSpPr>
            <p:spPr>
              <a:xfrm rot="16200000">
                <a:off x="6989380" y="2038686"/>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8" name="Rectangle 17">
                <a:extLst>
                  <a:ext uri="{FF2B5EF4-FFF2-40B4-BE49-F238E27FC236}">
                    <a16:creationId xmlns:a16="http://schemas.microsoft.com/office/drawing/2014/main" id="{96C78B96-1803-4889-B36A-794177AEB0DC}"/>
                  </a:ext>
                </a:extLst>
              </p:cNvPr>
              <p:cNvSpPr>
                <a:spLocks noRot="1" noChangeAspect="1" noMove="1" noResize="1" noEditPoints="1" noAdjustHandles="1" noChangeArrowheads="1" noChangeShapeType="1" noTextEdit="1"/>
              </p:cNvSpPr>
              <p:nvPr/>
            </p:nvSpPr>
            <p:spPr>
              <a:xfrm rot="16200000">
                <a:off x="6989380" y="2038686"/>
                <a:ext cx="617477" cy="646331"/>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BFD6D93E-FEE8-432C-8095-CD83E1F8CD6F}"/>
                  </a:ext>
                </a:extLst>
              </p:cNvPr>
              <p:cNvSpPr txBox="1"/>
              <p:nvPr/>
            </p:nvSpPr>
            <p:spPr>
              <a:xfrm>
                <a:off x="7693816" y="2459602"/>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𝜎</m:t>
                      </m:r>
                    </m:oMath>
                  </m:oMathPara>
                </a14:m>
                <a:endParaRPr lang="en-US" sz="1400">
                  <a:solidFill>
                    <a:srgbClr val="FF0000"/>
                  </a:solidFill>
                </a:endParaRPr>
              </a:p>
            </p:txBody>
          </p:sp>
        </mc:Choice>
        <mc:Fallback xmlns="">
          <p:sp>
            <p:nvSpPr>
              <p:cNvPr id="20" name="TextBox 19">
                <a:extLst>
                  <a:ext uri="{FF2B5EF4-FFF2-40B4-BE49-F238E27FC236}">
                    <a16:creationId xmlns:a16="http://schemas.microsoft.com/office/drawing/2014/main" id="{BFD6D93E-FEE8-432C-8095-CD83E1F8CD6F}"/>
                  </a:ext>
                </a:extLst>
              </p:cNvPr>
              <p:cNvSpPr txBox="1">
                <a:spLocks noRot="1" noChangeAspect="1" noMove="1" noResize="1" noEditPoints="1" noAdjustHandles="1" noChangeArrowheads="1" noChangeShapeType="1" noTextEdit="1"/>
              </p:cNvSpPr>
              <p:nvPr/>
            </p:nvSpPr>
            <p:spPr>
              <a:xfrm>
                <a:off x="7693816" y="2459602"/>
                <a:ext cx="515141" cy="738664"/>
              </a:xfrm>
              <a:prstGeom prst="rect">
                <a:avLst/>
              </a:prstGeom>
              <a:blipFill>
                <a:blip r:embed="rId6"/>
                <a:stretch>
                  <a:fillRect/>
                </a:stretch>
              </a:blipFill>
            </p:spPr>
            <p:txBody>
              <a:bodyPr/>
              <a:lstStyle/>
              <a:p>
                <a:r>
                  <a:rPr lang="en-US">
                    <a:noFill/>
                  </a:rPr>
                  <a:t> </a:t>
                </a:r>
              </a:p>
            </p:txBody>
          </p:sp>
        </mc:Fallback>
      </mc:AlternateContent>
      <p:sp>
        <p:nvSpPr>
          <p:cNvPr id="22" name="Rectangle 21">
            <a:extLst>
              <a:ext uri="{FF2B5EF4-FFF2-40B4-BE49-F238E27FC236}">
                <a16:creationId xmlns:a16="http://schemas.microsoft.com/office/drawing/2014/main" id="{226ACDF7-26B5-4074-B736-9615324FF883}"/>
              </a:ext>
            </a:extLst>
          </p:cNvPr>
          <p:cNvSpPr/>
          <p:nvPr/>
        </p:nvSpPr>
        <p:spPr>
          <a:xfrm>
            <a:off x="7260804" y="2279186"/>
            <a:ext cx="731290" cy="369332"/>
          </a:xfrm>
          <a:prstGeom prst="rect">
            <a:avLst/>
          </a:prstGeom>
        </p:spPr>
        <p:txBody>
          <a:bodyPr wrap="none">
            <a:spAutoFit/>
          </a:bodyPr>
          <a:lstStyle/>
          <a:p>
            <a:r>
              <a:rPr lang="en-US" baseline="-25000"/>
              <a:t>PARTKEY</a:t>
            </a:r>
            <a:endParaRPr lang="en-US"/>
          </a:p>
        </p:txBody>
      </p:sp>
      <p:cxnSp>
        <p:nvCxnSpPr>
          <p:cNvPr id="24" name="Straight Connector 23">
            <a:extLst>
              <a:ext uri="{FF2B5EF4-FFF2-40B4-BE49-F238E27FC236}">
                <a16:creationId xmlns:a16="http://schemas.microsoft.com/office/drawing/2014/main" id="{AEBA34E7-54C1-4FCE-A2F0-9737D1011146}"/>
              </a:ext>
            </a:extLst>
          </p:cNvPr>
          <p:cNvCxnSpPr>
            <a:cxnSpLocks/>
            <a:endCxn id="14" idx="0"/>
          </p:cNvCxnSpPr>
          <p:nvPr/>
        </p:nvCxnSpPr>
        <p:spPr>
          <a:xfrm flipH="1">
            <a:off x="6854193" y="2572746"/>
            <a:ext cx="318806" cy="43238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99A772E-C760-48B8-B789-62947385BF53}"/>
              </a:ext>
            </a:extLst>
          </p:cNvPr>
          <p:cNvCxnSpPr>
            <a:cxnSpLocks/>
          </p:cNvCxnSpPr>
          <p:nvPr/>
        </p:nvCxnSpPr>
        <p:spPr>
          <a:xfrm>
            <a:off x="7992094" y="3030733"/>
            <a:ext cx="63231" cy="8905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8" name="Rectangle 27">
                <a:extLst>
                  <a:ext uri="{FF2B5EF4-FFF2-40B4-BE49-F238E27FC236}">
                    <a16:creationId xmlns:a16="http://schemas.microsoft.com/office/drawing/2014/main" id="{10E1C6DE-A66A-4721-A7B7-FAC8EE4C32D0}"/>
                  </a:ext>
                </a:extLst>
              </p:cNvPr>
              <p:cNvSpPr/>
              <p:nvPr/>
            </p:nvSpPr>
            <p:spPr>
              <a:xfrm rot="5400000">
                <a:off x="7253138" y="2038687"/>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28" name="Rectangle 27">
                <a:extLst>
                  <a:ext uri="{FF2B5EF4-FFF2-40B4-BE49-F238E27FC236}">
                    <a16:creationId xmlns:a16="http://schemas.microsoft.com/office/drawing/2014/main" id="{10E1C6DE-A66A-4721-A7B7-FAC8EE4C32D0}"/>
                  </a:ext>
                </a:extLst>
              </p:cNvPr>
              <p:cNvSpPr>
                <a:spLocks noRot="1" noChangeAspect="1" noMove="1" noResize="1" noEditPoints="1" noAdjustHandles="1" noChangeArrowheads="1" noChangeShapeType="1" noTextEdit="1"/>
              </p:cNvSpPr>
              <p:nvPr/>
            </p:nvSpPr>
            <p:spPr>
              <a:xfrm rot="5400000">
                <a:off x="7253138" y="2038687"/>
                <a:ext cx="617477" cy="646331"/>
              </a:xfrm>
              <a:prstGeom prst="rect">
                <a:avLst/>
              </a:prstGeom>
              <a:blipFill>
                <a:blip r:embed="rId7"/>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23B4F37E-BDC6-4543-8C09-11176303B0A2}"/>
              </a:ext>
            </a:extLst>
          </p:cNvPr>
          <p:cNvCxnSpPr>
            <a:cxnSpLocks/>
          </p:cNvCxnSpPr>
          <p:nvPr/>
        </p:nvCxnSpPr>
        <p:spPr>
          <a:xfrm>
            <a:off x="7761986" y="2659872"/>
            <a:ext cx="63231" cy="8905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3" name="Table 32">
            <a:extLst>
              <a:ext uri="{FF2B5EF4-FFF2-40B4-BE49-F238E27FC236}">
                <a16:creationId xmlns:a16="http://schemas.microsoft.com/office/drawing/2014/main" id="{55649D0B-B86A-4781-95F0-3F6EA4F63CAB}"/>
              </a:ext>
            </a:extLst>
          </p:cNvPr>
          <p:cNvGraphicFramePr>
            <a:graphicFrameLocks noGrp="1"/>
          </p:cNvGraphicFramePr>
          <p:nvPr>
            <p:extLst>
              <p:ext uri="{D42A27DB-BD31-4B8C-83A1-F6EECF244321}">
                <p14:modId xmlns:p14="http://schemas.microsoft.com/office/powerpoint/2010/main" val="2069460083"/>
              </p:ext>
            </p:extLst>
          </p:nvPr>
        </p:nvGraphicFramePr>
        <p:xfrm>
          <a:off x="3895704" y="3618120"/>
          <a:ext cx="2523217" cy="1170432"/>
        </p:xfrm>
        <a:graphic>
          <a:graphicData uri="http://schemas.openxmlformats.org/drawingml/2006/table">
            <a:tbl>
              <a:tblPr firstRow="1" bandRow="1">
                <a:tableStyleId>{073A0DAA-6AF3-43AB-8588-CEC1D06C72B9}</a:tableStyleId>
              </a:tblPr>
              <a:tblGrid>
                <a:gridCol w="2523217">
                  <a:extLst>
                    <a:ext uri="{9D8B030D-6E8A-4147-A177-3AD203B41FA5}">
                      <a16:colId xmlns:a16="http://schemas.microsoft.com/office/drawing/2014/main" val="1028358585"/>
                    </a:ext>
                  </a:extLst>
                </a:gridCol>
              </a:tblGrid>
              <a:tr h="200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#Partitions to be read…</a:t>
                      </a:r>
                    </a:p>
                  </a:txBody>
                  <a:tcPr marL="45720" marR="9144" marT="9144" marB="9144"/>
                </a:tc>
                <a:extLst>
                  <a:ext uri="{0D108BD9-81ED-4DB2-BD59-A6C34878D82A}">
                    <a16:rowId xmlns:a16="http://schemas.microsoft.com/office/drawing/2014/main" val="1131375775"/>
                  </a:ext>
                </a:extLst>
              </a:tr>
              <a:tr h="200981">
                <a:tc>
                  <a:txBody>
                    <a:bodyPr/>
                    <a:lstStyle/>
                    <a:p>
                      <a:r>
                        <a:rPr lang="en-US">
                          <a:latin typeface="Georgia" panose="02040502050405020303" pitchFamily="18" charset="0"/>
                        </a:rPr>
                        <a:t>Initially</a:t>
                      </a:r>
                    </a:p>
                  </a:txBody>
                  <a:tcPr marL="45720" marR="9144" marT="9144" marB="9144"/>
                </a:tc>
                <a:extLst>
                  <a:ext uri="{0D108BD9-81ED-4DB2-BD59-A6C34878D82A}">
                    <a16:rowId xmlns:a16="http://schemas.microsoft.com/office/drawing/2014/main" val="1169651352"/>
                  </a:ext>
                </a:extLst>
              </a:tr>
              <a:tr h="200981">
                <a:tc>
                  <a:txBody>
                    <a:bodyPr/>
                    <a:lstStyle/>
                    <a:p>
                      <a:r>
                        <a:rPr lang="en-US">
                          <a:latin typeface="Georgia" panose="02040502050405020303" pitchFamily="18" charset="0"/>
                        </a:rPr>
                        <a:t>After predicate</a:t>
                      </a:r>
                    </a:p>
                  </a:txBody>
                  <a:tcPr marL="45720" marR="9144" marT="9144" marB="9144"/>
                </a:tc>
                <a:extLst>
                  <a:ext uri="{0D108BD9-81ED-4DB2-BD59-A6C34878D82A}">
                    <a16:rowId xmlns:a16="http://schemas.microsoft.com/office/drawing/2014/main" val="1956126680"/>
                  </a:ext>
                </a:extLst>
              </a:tr>
              <a:tr h="200981">
                <a:tc>
                  <a:txBody>
                    <a:bodyPr/>
                    <a:lstStyle/>
                    <a:p>
                      <a:r>
                        <a:rPr lang="en-US">
                          <a:latin typeface="Georgia" panose="02040502050405020303" pitchFamily="18" charset="0"/>
                        </a:rPr>
                        <a:t>diP: part </a:t>
                      </a:r>
                      <a:r>
                        <a:rPr lang="en-US">
                          <a:latin typeface="Georgia" panose="02040502050405020303" pitchFamily="18" charset="0"/>
                          <a:sym typeface="Wingdings" panose="05000000000000000000" pitchFamily="2" charset="2"/>
                        </a:rPr>
                        <a:t> lineitem</a:t>
                      </a:r>
                      <a:endParaRPr lang="en-US">
                        <a:latin typeface="Georgia" panose="02040502050405020303" pitchFamily="18" charset="0"/>
                      </a:endParaRPr>
                    </a:p>
                  </a:txBody>
                  <a:tcPr marL="45720" marR="9144" marT="9144" marB="9144"/>
                </a:tc>
                <a:extLst>
                  <a:ext uri="{0D108BD9-81ED-4DB2-BD59-A6C34878D82A}">
                    <a16:rowId xmlns:a16="http://schemas.microsoft.com/office/drawing/2014/main" val="51416693"/>
                  </a:ext>
                </a:extLst>
              </a:tr>
            </a:tbl>
          </a:graphicData>
        </a:graphic>
      </p:graphicFrame>
      <p:graphicFrame>
        <p:nvGraphicFramePr>
          <p:cNvPr id="37" name="Table 36">
            <a:extLst>
              <a:ext uri="{FF2B5EF4-FFF2-40B4-BE49-F238E27FC236}">
                <a16:creationId xmlns:a16="http://schemas.microsoft.com/office/drawing/2014/main" id="{F0219208-DF8C-43BB-8EC6-4384BC9DA5F9}"/>
              </a:ext>
            </a:extLst>
          </p:cNvPr>
          <p:cNvGraphicFramePr>
            <a:graphicFrameLocks noGrp="1"/>
          </p:cNvGraphicFramePr>
          <p:nvPr>
            <p:extLst>
              <p:ext uri="{D42A27DB-BD31-4B8C-83A1-F6EECF244321}">
                <p14:modId xmlns:p14="http://schemas.microsoft.com/office/powerpoint/2010/main" val="3193878992"/>
              </p:ext>
            </p:extLst>
          </p:nvPr>
        </p:nvGraphicFramePr>
        <p:xfrm>
          <a:off x="6441623" y="3610980"/>
          <a:ext cx="1638362" cy="1170432"/>
        </p:xfrm>
        <a:graphic>
          <a:graphicData uri="http://schemas.openxmlformats.org/drawingml/2006/table">
            <a:tbl>
              <a:tblPr firstRow="1" bandRow="1">
                <a:tableStyleId>{F5AB1C69-6EDB-4FF4-983F-18BD219EF322}</a:tableStyleId>
              </a:tblPr>
              <a:tblGrid>
                <a:gridCol w="1025612">
                  <a:extLst>
                    <a:ext uri="{9D8B030D-6E8A-4147-A177-3AD203B41FA5}">
                      <a16:colId xmlns:a16="http://schemas.microsoft.com/office/drawing/2014/main" val="4026196204"/>
                    </a:ext>
                  </a:extLst>
                </a:gridCol>
                <a:gridCol w="612750">
                  <a:extLst>
                    <a:ext uri="{9D8B030D-6E8A-4147-A177-3AD203B41FA5}">
                      <a16:colId xmlns:a16="http://schemas.microsoft.com/office/drawing/2014/main" val="1673884678"/>
                    </a:ext>
                  </a:extLst>
                </a:gridCol>
              </a:tblGrid>
              <a:tr h="200981">
                <a:tc>
                  <a:txBody>
                    <a:bodyPr/>
                    <a:lstStyle/>
                    <a:p>
                      <a:pPr algn="ctr"/>
                      <a:r>
                        <a:rPr lang="en-US" b="0">
                          <a:latin typeface="Georgia" panose="02040502050405020303" pitchFamily="18" charset="0"/>
                        </a:rPr>
                        <a:t>lineitem</a:t>
                      </a:r>
                    </a:p>
                  </a:txBody>
                  <a:tcPr marT="9144" marB="9144">
                    <a:solidFill>
                      <a:schemeClr val="tx1">
                        <a:lumMod val="65000"/>
                        <a:lumOff val="35000"/>
                      </a:schemeClr>
                    </a:solidFill>
                  </a:tcPr>
                </a:tc>
                <a:tc>
                  <a:txBody>
                    <a:bodyPr/>
                    <a:lstStyle/>
                    <a:p>
                      <a:pPr algn="ctr"/>
                      <a:r>
                        <a:rPr lang="en-US" b="0">
                          <a:latin typeface="Georgia" panose="02040502050405020303" pitchFamily="18" charset="0"/>
                        </a:rPr>
                        <a:t>part</a:t>
                      </a:r>
                    </a:p>
                  </a:txBody>
                  <a:tcPr marT="9144" marB="9144">
                    <a:solidFill>
                      <a:schemeClr val="tx1">
                        <a:lumMod val="65000"/>
                        <a:lumOff val="35000"/>
                      </a:schemeClr>
                    </a:solidFill>
                  </a:tcPr>
                </a:tc>
                <a:extLst>
                  <a:ext uri="{0D108BD9-81ED-4DB2-BD59-A6C34878D82A}">
                    <a16:rowId xmlns:a16="http://schemas.microsoft.com/office/drawing/2014/main" val="1959072918"/>
                  </a:ext>
                </a:extLst>
              </a:tr>
              <a:tr h="200981">
                <a:tc>
                  <a:txBody>
                    <a:bodyPr/>
                    <a:lstStyle/>
                    <a:p>
                      <a:r>
                        <a:rPr lang="en-US">
                          <a:latin typeface="Georgia" panose="02040502050405020303" pitchFamily="18" charset="0"/>
                        </a:rPr>
                        <a:t>1000</a:t>
                      </a:r>
                    </a:p>
                  </a:txBody>
                  <a:tcPr marT="9144" marB="9144"/>
                </a:tc>
                <a:tc>
                  <a:txBody>
                    <a:bodyPr/>
                    <a:lstStyle/>
                    <a:p>
                      <a:r>
                        <a:rPr lang="en-US">
                          <a:latin typeface="Georgia" panose="02040502050405020303" pitchFamily="18" charset="0"/>
                        </a:rPr>
                        <a:t>26</a:t>
                      </a:r>
                    </a:p>
                  </a:txBody>
                  <a:tcPr marT="9144" marB="9144"/>
                </a:tc>
                <a:extLst>
                  <a:ext uri="{0D108BD9-81ED-4DB2-BD59-A6C34878D82A}">
                    <a16:rowId xmlns:a16="http://schemas.microsoft.com/office/drawing/2014/main" val="359253101"/>
                  </a:ext>
                </a:extLst>
              </a:tr>
              <a:tr h="200981">
                <a:tc>
                  <a:txBody>
                    <a:bodyPr/>
                    <a:lstStyle/>
                    <a:p>
                      <a:r>
                        <a:rPr lang="en-US">
                          <a:latin typeface="Georgia" panose="02040502050405020303" pitchFamily="18" charset="0"/>
                        </a:rPr>
                        <a:t>1000</a:t>
                      </a:r>
                    </a:p>
                  </a:txBody>
                  <a:tcPr marT="9144" marB="9144"/>
                </a:tc>
                <a:tc>
                  <a:txBody>
                    <a:bodyPr/>
                    <a:lstStyle/>
                    <a:p>
                      <a:r>
                        <a:rPr lang="en-US">
                          <a:solidFill>
                            <a:srgbClr val="FF0000"/>
                          </a:solidFill>
                          <a:latin typeface="Georgia" panose="02040502050405020303" pitchFamily="18" charset="0"/>
                        </a:rPr>
                        <a:t>2</a:t>
                      </a:r>
                      <a:endParaRPr lang="en-US">
                        <a:latin typeface="Georgia" panose="02040502050405020303" pitchFamily="18" charset="0"/>
                      </a:endParaRPr>
                    </a:p>
                  </a:txBody>
                  <a:tcPr marT="9144" marB="9144"/>
                </a:tc>
                <a:extLst>
                  <a:ext uri="{0D108BD9-81ED-4DB2-BD59-A6C34878D82A}">
                    <a16:rowId xmlns:a16="http://schemas.microsoft.com/office/drawing/2014/main" val="425833816"/>
                  </a:ext>
                </a:extLst>
              </a:tr>
              <a:tr h="200981">
                <a:tc>
                  <a:txBody>
                    <a:bodyPr/>
                    <a:lstStyle/>
                    <a:p>
                      <a:r>
                        <a:rPr lang="en-US">
                          <a:solidFill>
                            <a:srgbClr val="008000"/>
                          </a:solidFill>
                          <a:latin typeface="Georgia" panose="02040502050405020303" pitchFamily="18" charset="0"/>
                        </a:rPr>
                        <a:t>50</a:t>
                      </a:r>
                    </a:p>
                  </a:txBody>
                  <a:tcPr marT="9144" marB="9144"/>
                </a:tc>
                <a:tc>
                  <a:txBody>
                    <a:bodyPr/>
                    <a:lstStyle/>
                    <a:p>
                      <a:r>
                        <a:rPr lang="en-US">
                          <a:latin typeface="Georgia" panose="02040502050405020303" pitchFamily="18" charset="0"/>
                        </a:rPr>
                        <a:t>2</a:t>
                      </a:r>
                    </a:p>
                  </a:txBody>
                  <a:tcPr marT="9144" marB="9144"/>
                </a:tc>
                <a:extLst>
                  <a:ext uri="{0D108BD9-81ED-4DB2-BD59-A6C34878D82A}">
                    <a16:rowId xmlns:a16="http://schemas.microsoft.com/office/drawing/2014/main" val="61025151"/>
                  </a:ext>
                </a:extLst>
              </a:tr>
            </a:tbl>
          </a:graphicData>
        </a:graphic>
      </p:graphicFrame>
      <p:sp>
        <p:nvSpPr>
          <p:cNvPr id="51" name="Arrow: Bent-Up 50">
            <a:extLst>
              <a:ext uri="{FF2B5EF4-FFF2-40B4-BE49-F238E27FC236}">
                <a16:creationId xmlns:a16="http://schemas.microsoft.com/office/drawing/2014/main" id="{75787A14-68C1-4CDF-A7B0-DB8F974F31B0}"/>
              </a:ext>
            </a:extLst>
          </p:cNvPr>
          <p:cNvSpPr/>
          <p:nvPr/>
        </p:nvSpPr>
        <p:spPr>
          <a:xfrm rot="5400000">
            <a:off x="1298376" y="1009058"/>
            <a:ext cx="421482" cy="460772"/>
          </a:xfrm>
          <a:prstGeom prst="bentUp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FA3AFA5B-8416-4A1C-A9E7-3453581467A4}"/>
              </a:ext>
            </a:extLst>
          </p:cNvPr>
          <p:cNvCxnSpPr>
            <a:cxnSpLocks/>
          </p:cNvCxnSpPr>
          <p:nvPr/>
        </p:nvCxnSpPr>
        <p:spPr>
          <a:xfrm flipH="1">
            <a:off x="7446030" y="1956068"/>
            <a:ext cx="2" cy="239337"/>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FA2EF1-3C1B-45BF-AADA-ECB61C6DC7AC}"/>
              </a:ext>
            </a:extLst>
          </p:cNvPr>
          <p:cNvSpPr txBox="1"/>
          <p:nvPr/>
        </p:nvSpPr>
        <p:spPr>
          <a:xfrm>
            <a:off x="3316757" y="4989244"/>
            <a:ext cx="6204327" cy="1200329"/>
          </a:xfrm>
          <a:prstGeom prst="rect">
            <a:avLst/>
          </a:prstGeom>
          <a:noFill/>
        </p:spPr>
        <p:txBody>
          <a:bodyPr wrap="none" rtlCol="0">
            <a:spAutoFit/>
          </a:bodyPr>
          <a:lstStyle/>
          <a:p>
            <a:r>
              <a:rPr lang="en-US"/>
              <a:t>TPC-H, sf=100, skew: zipf 2</a:t>
            </a:r>
          </a:p>
          <a:p>
            <a:r>
              <a:rPr lang="en-US"/>
              <a:t>Layout: </a:t>
            </a:r>
          </a:p>
          <a:p>
            <a:pPr marL="285750" indent="-285750">
              <a:buFont typeface="Arial" panose="020B0604020202020204" pitchFamily="34" charset="0"/>
              <a:buChar char="•"/>
            </a:pPr>
            <a:r>
              <a:rPr lang="en-US"/>
              <a:t>Part sorted by _partkey</a:t>
            </a:r>
          </a:p>
          <a:p>
            <a:pPr marL="285750" indent="-285750">
              <a:buFont typeface="Arial" panose="020B0604020202020204" pitchFamily="34" charset="0"/>
              <a:buChar char="•"/>
            </a:pPr>
            <a:r>
              <a:rPr lang="en-US"/>
              <a:t>Lineitem distributed by _orderkey and then sorted by _</a:t>
            </a:r>
            <a:r>
              <a:rPr lang="en-US" err="1"/>
              <a:t>orderdate</a:t>
            </a:r>
            <a:endParaRPr lang="en-US"/>
          </a:p>
        </p:txBody>
      </p:sp>
    </p:spTree>
    <p:custDataLst>
      <p:tags r:id="rId1"/>
    </p:custDataLst>
    <p:extLst>
      <p:ext uri="{BB962C8B-B14F-4D97-AF65-F5344CB8AC3E}">
        <p14:creationId xmlns:p14="http://schemas.microsoft.com/office/powerpoint/2010/main" val="1457049544"/>
      </p:ext>
    </p:extLst>
  </p:cSld>
  <p:clrMapOvr>
    <a:masterClrMapping/>
  </p:clrMapOvr>
  <mc:AlternateContent xmlns:mc="http://schemas.openxmlformats.org/markup-compatibility/2006" xmlns:p14="http://schemas.microsoft.com/office/powerpoint/2010/main">
    <mc:Choice Requires="p14">
      <p:transition spd="slow" p14:dur="2000" advTm="53115"/>
    </mc:Choice>
    <mc:Fallback xmlns="">
      <p:transition spd="slow" advTm="531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6" grpId="0"/>
      <p:bldP spid="18" grpId="0"/>
      <p:bldP spid="20" grpId="0"/>
      <p:bldP spid="22" grpId="0"/>
      <p:bldP spid="28" grpId="0"/>
      <p:bldP spid="13" grpId="0"/>
    </p:bldLst>
  </p:timing>
  <p:extLst>
    <p:ext uri="{3A86A75C-4F4B-4683-9AE1-C65F6400EC91}">
      <p14:laserTraceLst xmlns:p14="http://schemas.microsoft.com/office/powerpoint/2010/main">
        <p14:tracePtLst>
          <p14:tracePt t="310" x="1520825" y="1016000"/>
          <p14:tracePt t="341" x="1587500" y="993775"/>
          <p14:tracePt t="415" x="1600200" y="981075"/>
          <p14:tracePt t="444" x="1508125" y="952500"/>
          <p14:tracePt t="505" x="1317625" y="946150"/>
          <p14:tracePt t="531" x="1308100" y="946150"/>
          <p14:tracePt t="1131" x="1616075" y="942975"/>
          <p14:tracePt t="1155" x="1657350" y="930275"/>
          <p14:tracePt t="1245" x="1422400" y="930275"/>
          <p14:tracePt t="1258" x="1200150" y="930275"/>
          <p14:tracePt t="1312" x="784225" y="930275"/>
          <p14:tracePt t="1461" x="911225" y="927100"/>
          <p14:tracePt t="1488" x="949325" y="927100"/>
          <p14:tracePt t="1661" x="1009650" y="927100"/>
          <p14:tracePt t="1686" x="1085850" y="927100"/>
          <p14:tracePt t="1734" x="1143000" y="927100"/>
          <p14:tracePt t="1826" x="1158875" y="927100"/>
          <p14:tracePt t="2576" x="1174750" y="930275"/>
          <p14:tracePt t="3329" x="1323975" y="962025"/>
          <p14:tracePt t="3367" x="1479550" y="955675"/>
          <p14:tracePt t="3430" x="1539875" y="942975"/>
          <p14:tracePt t="3567" x="1476375" y="942975"/>
          <p14:tracePt t="3619" x="1308100" y="942975"/>
          <p14:tracePt t="6890" x="1365250" y="962025"/>
          <p14:tracePt t="6926" x="1546225" y="1006475"/>
          <p14:tracePt t="7005" x="2225675" y="1098550"/>
          <p14:tracePt t="7068" x="2708275" y="1168400"/>
          <p14:tracePt t="7110" x="3235325" y="1273175"/>
          <p14:tracePt t="7155" x="4025900" y="1425575"/>
          <p14:tracePt t="7190" x="4641850" y="1489075"/>
          <p14:tracePt t="7236" x="5108575" y="1536700"/>
          <p14:tracePt t="7298" x="5270500" y="1539875"/>
          <p14:tracePt t="7471" x="5308600" y="1539875"/>
          <p14:tracePt t="7485" x="5394325" y="1549400"/>
          <p14:tracePt t="7528" x="5530850" y="1549400"/>
          <p14:tracePt t="7546" x="5549900" y="1549400"/>
          <p14:tracePt t="7594" x="5553075" y="1549400"/>
          <p14:tracePt t="7624" x="5568950" y="1543050"/>
          <p14:tracePt t="7669" x="5572125" y="1543050"/>
          <p14:tracePt t="7703" x="5575300" y="1539875"/>
          <p14:tracePt t="7909" x="5575300" y="1527175"/>
          <p14:tracePt t="8017" x="5575300" y="1524000"/>
          <p14:tracePt t="9102" x="6026150" y="1460500"/>
          <p14:tracePt t="9134" x="6324600" y="1460500"/>
          <p14:tracePt t="9182" x="6854825" y="1476375"/>
          <p14:tracePt t="9235" x="7877175" y="1517650"/>
          <p14:tracePt t="9264" x="8128000" y="1517650"/>
          <p14:tracePt t="9307" x="8528050" y="1543050"/>
          <p14:tracePt t="9369" x="9124950" y="1622425"/>
          <p14:tracePt t="9420" x="9588500" y="1685925"/>
          <p14:tracePt t="9461" x="9823450" y="1685925"/>
          <p14:tracePt t="9511" x="9880600" y="1685925"/>
          <p14:tracePt t="9573" x="9934575" y="1657350"/>
          <p14:tracePt t="9662" x="9994900" y="1647825"/>
          <p14:tracePt t="9693" x="10055225" y="1631950"/>
          <p14:tracePt t="9720" x="10058400" y="1631950"/>
          <p14:tracePt t="10767" x="9693275" y="1685925"/>
          <p14:tracePt t="10785" x="9690100" y="1689100"/>
          <p14:tracePt t="10802" x="9680575" y="1692275"/>
          <p14:tracePt t="10834" x="9652000" y="1701800"/>
          <p14:tracePt t="10849" x="9642475" y="1704975"/>
          <p14:tracePt t="10882" x="9610725" y="1714500"/>
          <p14:tracePt t="10899" x="9588500" y="1720850"/>
          <p14:tracePt t="10944" x="9563100" y="1724025"/>
          <p14:tracePt t="11036" x="9553575" y="1724025"/>
          <p14:tracePt t="16157" x="9413875" y="1724025"/>
          <p14:tracePt t="16192" x="9188450" y="1797050"/>
          <p14:tracePt t="16224" x="8890000" y="1898650"/>
          <p14:tracePt t="16303" x="7991475" y="2171700"/>
          <p14:tracePt t="16336" x="7832725" y="2238375"/>
          <p14:tracePt t="16385" x="7493000" y="2330450"/>
          <p14:tracePt t="16414" x="7143750" y="2390775"/>
          <p14:tracePt t="16508" x="6130925" y="2476500"/>
          <p14:tracePt t="16535" x="5930900" y="2486025"/>
          <p14:tracePt t="16582" x="5654675" y="2568575"/>
          <p14:tracePt t="16615" x="5413375" y="2657475"/>
          <p14:tracePt t="16632" x="5114925" y="2736850"/>
          <p14:tracePt t="16660" x="4537075" y="2800350"/>
          <p14:tracePt t="16707" x="3822700" y="2765425"/>
          <p14:tracePt t="16737" x="3590925" y="2752725"/>
          <p14:tracePt t="16784" x="3270250" y="2730500"/>
          <p14:tracePt t="16835" x="3130550" y="2698750"/>
          <p14:tracePt t="16869" x="2870200" y="2698750"/>
          <p14:tracePt t="16917" x="2530475" y="2663825"/>
          <p14:tracePt t="16962" x="2238375" y="2597150"/>
          <p14:tracePt t="17016" x="1790700" y="2552700"/>
          <p14:tracePt t="17045" x="1638300" y="2514600"/>
          <p14:tracePt t="17099" x="1625600" y="2511425"/>
          <p14:tracePt t="18329" x="1647825" y="2501900"/>
          <p14:tracePt t="18341" x="1682750" y="2492375"/>
          <p14:tracePt t="18429" x="1927225" y="2482850"/>
          <p14:tracePt t="18460" x="1974850" y="2476500"/>
          <p14:tracePt t="18517" x="2066925" y="2444750"/>
          <p14:tracePt t="18548" x="2079625" y="2438400"/>
          <p14:tracePt t="18670" x="2089150" y="2435225"/>
          <p14:tracePt t="19171" x="2079625" y="2470150"/>
          <p14:tracePt t="19206" x="2076450" y="2492375"/>
          <p14:tracePt t="19266" x="2016125" y="2606675"/>
          <p14:tracePt t="19297" x="1984375" y="2670175"/>
          <p14:tracePt t="19355" x="1955800" y="2819400"/>
          <p14:tracePt t="19406" x="1952625" y="2867025"/>
          <p14:tracePt t="19450" x="1952625" y="2933700"/>
          <p14:tracePt t="19495" x="1952625" y="2971800"/>
          <p14:tracePt t="19585" x="1952625" y="3095625"/>
          <p14:tracePt t="19601" x="1952625" y="3105150"/>
          <p14:tracePt t="19644" x="1955800" y="3143250"/>
          <p14:tracePt t="19694" x="1962150" y="3162300"/>
          <p14:tracePt t="19726" x="1968500" y="3168650"/>
          <p14:tracePt t="19764" x="1974850" y="3181350"/>
          <p14:tracePt t="19798" x="1984375" y="3187700"/>
          <p14:tracePt t="19859" x="2019300" y="3238500"/>
          <p14:tracePt t="19885" x="2066925" y="3260725"/>
          <p14:tracePt t="19963" x="2124075" y="3311525"/>
          <p14:tracePt t="19975" x="2127250" y="3311525"/>
          <p14:tracePt t="20034" x="2146300" y="3324225"/>
          <p14:tracePt t="20051" x="2168525" y="3330575"/>
          <p14:tracePt t="20070" x="2178050" y="3333750"/>
          <p14:tracePt t="20100" x="2187575" y="3343275"/>
          <p14:tracePt t="20146" x="2222500" y="3362325"/>
          <p14:tracePt t="20161" x="2247900" y="3384550"/>
          <p14:tracePt t="20200" x="2441575" y="3479800"/>
          <p14:tracePt t="20235" x="2832100" y="3565525"/>
          <p14:tracePt t="20266" x="3219450" y="3670300"/>
          <p14:tracePt t="20286" x="3736975" y="3762375"/>
          <p14:tracePt t="20332" x="4327525" y="3749675"/>
          <p14:tracePt t="20379" x="4549775" y="3641725"/>
          <p14:tracePt t="20429" x="4591050" y="3584575"/>
          <p14:tracePt t="20479" x="4603750" y="3533775"/>
          <p14:tracePt t="20528" x="4606925" y="3533775"/>
          <p14:tracePt t="20596" x="4622800" y="3479800"/>
          <p14:tracePt t="20645" x="4635500" y="3419475"/>
          <p14:tracePt t="20679" x="4632325" y="3394075"/>
          <p14:tracePt t="20705" x="4613275" y="3384550"/>
          <p14:tracePt t="20737" x="4562475" y="3362325"/>
          <p14:tracePt t="20788" x="4210050" y="3289300"/>
          <p14:tracePt t="20817" x="3924300" y="3216275"/>
          <p14:tracePt t="20845" x="3590925" y="3101975"/>
          <p14:tracePt t="20899" x="3403600" y="3028950"/>
          <p14:tracePt t="20944" x="3378200" y="3016250"/>
          <p14:tracePt t="20976" x="3371850" y="3006725"/>
          <p14:tracePt t="21017" x="3267075" y="2981325"/>
          <p14:tracePt t="21033" x="3238500" y="2974975"/>
          <p14:tracePt t="21064" x="3190875" y="2971800"/>
          <p14:tracePt t="21113" x="3098800" y="2965450"/>
          <p14:tracePt t="21144" x="3092450" y="2965450"/>
          <p14:tracePt t="21182" x="3089275" y="2965450"/>
          <p14:tracePt t="21429" x="2968625" y="2949575"/>
          <p14:tracePt t="21455" x="2854325" y="2943225"/>
          <p14:tracePt t="21520" x="2803525" y="2943225"/>
          <p14:tracePt t="21610" x="2803525" y="2930525"/>
          <p14:tracePt t="21631" x="2806700" y="2927350"/>
          <p14:tracePt t="30362" x="2549525" y="2994025"/>
          <p14:tracePt t="30394" x="2279650" y="3130550"/>
          <p14:tracePt t="30469" x="2279650" y="3197225"/>
          <p14:tracePt t="30536" x="2651125" y="3676650"/>
          <p14:tracePt t="30572" x="3327400" y="3787775"/>
          <p14:tracePt t="30618" x="4419600" y="4013200"/>
          <p14:tracePt t="30647" x="5181600" y="4222750"/>
          <p14:tracePt t="30709" x="6324600" y="4778375"/>
          <p14:tracePt t="30736" x="6594475" y="4870450"/>
          <p14:tracePt t="30787" x="6543675" y="4956175"/>
          <p14:tracePt t="30887" x="5842000" y="5353050"/>
          <p14:tracePt t="30919" x="5835650" y="5489575"/>
          <p14:tracePt t="30967" x="5873750" y="5594350"/>
          <p14:tracePt t="31000" x="5873750" y="5603875"/>
          <p14:tracePt t="31058" x="5883275" y="5641975"/>
          <p14:tracePt t="31105" x="5546725" y="5616575"/>
          <p14:tracePt t="31123" x="5264150" y="5594350"/>
          <p14:tracePt t="31169" x="5067300" y="5591175"/>
          <p14:tracePt t="31278" x="5026025" y="5568950"/>
          <p14:tracePt t="31321" x="4943475" y="5499100"/>
          <p14:tracePt t="31383" x="4927600" y="5441950"/>
          <p14:tracePt t="31546" x="5013325" y="5413375"/>
          <p14:tracePt t="31564" x="5102225" y="5384800"/>
          <p14:tracePt t="31622" x="5111750" y="5381625"/>
          <p14:tracePt t="31764" x="5149850" y="5362575"/>
          <p14:tracePt t="31907" x="5111750" y="5362575"/>
          <p14:tracePt t="31919" x="5089525" y="5359400"/>
          <p14:tracePt t="31937" x="5076825" y="5356225"/>
          <p14:tracePt t="32659" x="5067300" y="5356225"/>
          <p14:tracePt t="32671" x="5060950" y="5356225"/>
          <p14:tracePt t="32731" x="4984750" y="5356225"/>
          <p14:tracePt t="32840" x="5006975" y="5349875"/>
          <p14:tracePt t="32860" x="5010150" y="5349875"/>
          <p14:tracePt t="32971" x="4984750" y="5349875"/>
          <p14:tracePt t="32983" x="4972050" y="5349875"/>
          <p14:tracePt t="33030" x="4968875" y="5349875"/>
          <p14:tracePt t="33250" x="4978400" y="5346700"/>
          <p14:tracePt t="33263" x="4984750" y="5346700"/>
          <p14:tracePt t="33361" x="4987925" y="5346700"/>
          <p14:tracePt t="33469" x="4997450" y="5346700"/>
          <p14:tracePt t="33565" x="5006975" y="5337175"/>
          <p14:tracePt t="33611" x="5013325" y="5337175"/>
          <p14:tracePt t="33636" x="5019675" y="5337175"/>
          <p14:tracePt t="38173" x="5235575" y="5365750"/>
          <p14:tracePt t="38276" x="5870575" y="5492750"/>
          <p14:tracePt t="38290" x="5915025" y="5505450"/>
          <p14:tracePt t="38297" x="5959475" y="5505450"/>
          <p14:tracePt t="38338" x="6203950" y="5527675"/>
          <p14:tracePt t="38390" x="6686550" y="5499100"/>
          <p14:tracePt t="38454" x="7242175" y="5416550"/>
          <p14:tracePt t="38487" x="7305675" y="5391150"/>
          <p14:tracePt t="38534" x="7366000" y="5327650"/>
          <p14:tracePt t="38577" x="7451725" y="5178425"/>
          <p14:tracePt t="38640" x="7508875" y="4949825"/>
          <p14:tracePt t="38709" x="7645400" y="4619625"/>
          <p14:tracePt t="38734" x="7645400" y="4473575"/>
          <p14:tracePt t="38778" x="7635875" y="4292600"/>
          <p14:tracePt t="38794" x="7623175" y="4244975"/>
          <p14:tracePt t="38829" x="7559675" y="4105275"/>
          <p14:tracePt t="38843" x="7531100" y="4076700"/>
          <p14:tracePt t="38860" x="7473950" y="4000500"/>
          <p14:tracePt t="38885" x="7419975" y="3921125"/>
          <p14:tracePt t="38890" x="7400925" y="3895725"/>
          <p14:tracePt t="38929" x="7273925" y="3841750"/>
          <p14:tracePt t="38991" x="6950075" y="3736975"/>
          <p14:tracePt t="39054" x="6686550" y="3762375"/>
          <p14:tracePt t="39072" x="6619875" y="3797300"/>
          <p14:tracePt t="39119" x="6480175" y="3924300"/>
          <p14:tracePt t="39167" x="6375400" y="4086225"/>
          <p14:tracePt t="39224" x="6296025" y="4276725"/>
          <p14:tracePt t="39269" x="6273800" y="4454525"/>
          <p14:tracePt t="39312" x="6365875" y="4625975"/>
          <p14:tracePt t="39423" x="6600825" y="5283200"/>
          <p14:tracePt t="39452" x="6604000" y="5353050"/>
          <p14:tracePt t="39485" x="6632575" y="5378450"/>
          <p14:tracePt t="39530" x="6657975" y="5378450"/>
          <p14:tracePt t="39582" x="6918325" y="5334000"/>
          <p14:tracePt t="39611" x="7096125" y="5318125"/>
          <p14:tracePt t="39627" x="7185025" y="5305425"/>
          <p14:tracePt t="39667" x="7318375" y="5260975"/>
          <p14:tracePt t="39714" x="7369175" y="5207000"/>
          <p14:tracePt t="39773" x="7369175" y="5054600"/>
          <p14:tracePt t="39801" x="7369175" y="4975225"/>
          <p14:tracePt t="39849" x="7359650" y="4787900"/>
          <p14:tracePt t="39880" x="7308850" y="4660900"/>
          <p14:tracePt t="39918" x="7235825" y="4552950"/>
          <p14:tracePt t="39962" x="7216775" y="4527550"/>
          <p14:tracePt t="40031" x="7115175" y="4445000"/>
          <p14:tracePt t="40092" x="7083425" y="4419600"/>
          <p14:tracePt t="40113" x="7067550" y="4416425"/>
          <p14:tracePt t="40143" x="7038975" y="4413250"/>
          <p14:tracePt t="40181" x="7029450" y="4410075"/>
          <p14:tracePt t="40196" x="7026275" y="4410075"/>
          <p14:tracePt t="40245" x="7007225" y="4406900"/>
          <p14:tracePt t="40877" x="7188200" y="4238625"/>
          <p14:tracePt t="40893" x="7388225" y="4092575"/>
          <p14:tracePt t="40909" x="7524750" y="4019550"/>
          <p14:tracePt t="40938" x="8032750" y="3609975"/>
          <p14:tracePt t="40999" x="8296275" y="3314700"/>
          <p14:tracePt t="41031" x="8305800" y="3279775"/>
          <p14:tracePt t="41080" x="8467725" y="3108325"/>
          <p14:tracePt t="41114" x="8534400" y="3006725"/>
          <p14:tracePt t="41134" x="8537575" y="2974975"/>
          <p14:tracePt t="41212" x="8607425" y="2854325"/>
          <p14:tracePt t="41238" x="8674100" y="2733675"/>
          <p14:tracePt t="41286" x="8712200" y="2622550"/>
          <p14:tracePt t="41303" x="8743950" y="2578100"/>
          <p14:tracePt t="41346" x="8816975" y="2492375"/>
          <p14:tracePt t="41395" x="8820150" y="2482850"/>
          <p14:tracePt t="42239" x="8718550" y="2546350"/>
          <p14:tracePt t="42265" x="8689975" y="2571750"/>
          <p14:tracePt t="42306" x="8648700" y="2606675"/>
          <p14:tracePt t="42379" x="8159750" y="2933700"/>
          <p14:tracePt t="42457" x="7969250" y="3175000"/>
          <p14:tracePt t="42502" x="7816850" y="3343275"/>
          <p14:tracePt t="42546" x="7740650" y="3454400"/>
          <p14:tracePt t="42594" x="7543800" y="3657600"/>
          <p14:tracePt t="42636" x="7400925" y="3930650"/>
          <p14:tracePt t="42680" x="7327900" y="4152900"/>
          <p14:tracePt t="42756" x="7270750" y="4400550"/>
          <p14:tracePt t="42770" x="7270750" y="4406900"/>
          <p14:tracePt t="42811" x="7261225" y="4445000"/>
          <p14:tracePt t="42843" x="7226300" y="4524375"/>
          <p14:tracePt t="42884" x="7216775" y="4562475"/>
          <p14:tracePt t="42912" x="7181850" y="4606925"/>
          <p14:tracePt t="42974" x="7124700" y="4676775"/>
          <p14:tracePt t="43088" x="7124700" y="4572000"/>
          <p14:tracePt t="43107" x="7124700" y="4527550"/>
          <p14:tracePt t="43168" x="7121525" y="4483100"/>
          <p14:tracePt t="43259" x="7118350" y="4483100"/>
          <p14:tracePt t="43274" x="7067550" y="4530725"/>
          <p14:tracePt t="43319" x="6946900" y="4664075"/>
          <p14:tracePt t="43343" x="6934200" y="4695825"/>
          <p14:tracePt t="43402" x="6924675" y="4708525"/>
          <p14:tracePt t="43492" x="7023100" y="4473575"/>
          <p14:tracePt t="43508" x="7045325" y="4422775"/>
          <p14:tracePt t="43515" x="7048500" y="4416425"/>
          <p14:tracePt t="43564" x="7054850" y="4410075"/>
          <p14:tracePt t="43672" x="7045325" y="4502150"/>
          <p14:tracePt t="43758" x="7121525" y="4365625"/>
          <p14:tracePt t="43790" x="7165975" y="4286250"/>
          <p14:tracePt t="43862" x="7162800" y="4349750"/>
          <p14:tracePt t="43876" x="7150100" y="4384675"/>
          <p14:tracePt t="43893" x="7102475" y="4464050"/>
          <p14:tracePt t="43918" x="6997700" y="4616450"/>
          <p14:tracePt t="43963" x="6988175" y="4625975"/>
          <p14:tracePt t="44008" x="7045325" y="4533900"/>
          <p14:tracePt t="44039" x="7077075" y="4448175"/>
          <p14:tracePt t="44094" x="7083425" y="4425950"/>
          <p14:tracePt t="44156" x="7080250" y="4457700"/>
          <p14:tracePt t="44177" x="7073900" y="4464050"/>
          <p14:tracePt t="50858" x="6388100" y="4429125"/>
          <p14:tracePt t="50890" x="4854575" y="4457700"/>
          <p14:tracePt t="51001" x="1946275" y="4140200"/>
          <p14:tracePt t="51098" x="1355725" y="4124325"/>
          <p14:tracePt t="51132" x="1219200" y="4111625"/>
          <p14:tracePt t="51185" x="285750" y="4524375"/>
          <p14:tracePt t="51279" x="6061075" y="5797550"/>
          <p14:tracePt t="51296" x="5151438" y="5797550"/>
          <p14:tracePt t="51312" x="5092700" y="5740400"/>
          <p14:tracePt t="51335" x="5888038" y="5094288"/>
          <p14:tracePt t="51378" x="9691688" y="1855788"/>
          <p14:tracePt t="51393" x="10279063" y="784225"/>
          <p14:tracePt t="51802" x="300038" y="311150"/>
          <p14:tracePt t="51819" x="92075" y="346075"/>
          <p14:tracePt t="51879" x="46038" y="300038"/>
          <p14:tracePt t="51907" x="23813" y="265113"/>
          <p14:tracePt t="51968" x="357188" y="633413"/>
          <p14:tracePt t="52225" x="184150" y="427038"/>
          <p14:tracePt t="52238" x="173038" y="346075"/>
          <p14:tracePt t="52240" x="173038" y="300038"/>
          <p14:tracePt t="52254" x="115888" y="173038"/>
          <p14:tracePt t="52267" x="103188" y="149225"/>
          <p14:tracePt t="52293" x="34925" y="34925"/>
          <p14:tracePt t="52295" x="34925" y="0"/>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F4297-FB3B-476A-A334-9192C9D58E47}"/>
              </a:ext>
            </a:extLst>
          </p:cNvPr>
          <p:cNvSpPr>
            <a:spLocks noGrp="1"/>
          </p:cNvSpPr>
          <p:nvPr>
            <p:ph type="title"/>
          </p:nvPr>
        </p:nvSpPr>
        <p:spPr/>
        <p:txBody>
          <a:bodyPr/>
          <a:lstStyle/>
          <a:p>
            <a:r>
              <a:rPr lang="en-US"/>
              <a:t>Why are the diPs succinct?</a:t>
            </a:r>
          </a:p>
        </p:txBody>
      </p:sp>
      <p:sp>
        <p:nvSpPr>
          <p:cNvPr id="3" name="TextBox 2">
            <a:extLst>
              <a:ext uri="{FF2B5EF4-FFF2-40B4-BE49-F238E27FC236}">
                <a16:creationId xmlns:a16="http://schemas.microsoft.com/office/drawing/2014/main" id="{D41899BA-C9AD-43DE-93C4-F5DE6F12A056}"/>
              </a:ext>
            </a:extLst>
          </p:cNvPr>
          <p:cNvSpPr txBox="1"/>
          <p:nvPr/>
        </p:nvSpPr>
        <p:spPr>
          <a:xfrm>
            <a:off x="852453" y="2598925"/>
            <a:ext cx="5389020" cy="1815882"/>
          </a:xfrm>
          <a:prstGeom prst="rect">
            <a:avLst/>
          </a:prstGeom>
          <a:solidFill>
            <a:schemeClr val="bg1">
              <a:lumMod val="95000"/>
            </a:schemeClr>
          </a:solidFill>
        </p:spPr>
        <p:txBody>
          <a:bodyPr wrap="square" rtlCol="0">
            <a:spAutoFit/>
          </a:bodyPr>
          <a:lstStyle/>
          <a:p>
            <a:pPr marL="342900" indent="-342900">
              <a:buAutoNum type="arabicPeriod"/>
            </a:pPr>
            <a:r>
              <a:rPr lang="en-US" sz="2800"/>
              <a:t>Apply predicate on partition stats</a:t>
            </a:r>
          </a:p>
          <a:p>
            <a:pPr marL="342900" indent="-342900">
              <a:buAutoNum type="arabicPeriod"/>
            </a:pPr>
            <a:endParaRPr lang="en-US" sz="2800"/>
          </a:p>
          <a:p>
            <a:pPr marL="342900" indent="-342900">
              <a:buAutoNum type="arabicPeriod"/>
            </a:pPr>
            <a:r>
              <a:rPr lang="en-US" sz="2800"/>
              <a:t>On partitions that satisfy the pred, merge the join column’s statistic</a:t>
            </a:r>
          </a:p>
        </p:txBody>
      </p:sp>
      <p:sp>
        <p:nvSpPr>
          <p:cNvPr id="4" name="TextBox 3">
            <a:extLst>
              <a:ext uri="{FF2B5EF4-FFF2-40B4-BE49-F238E27FC236}">
                <a16:creationId xmlns:a16="http://schemas.microsoft.com/office/drawing/2014/main" id="{42716DAC-6FD8-4799-92A4-BF13B9192AB9}"/>
              </a:ext>
            </a:extLst>
          </p:cNvPr>
          <p:cNvSpPr txBox="1"/>
          <p:nvPr/>
        </p:nvSpPr>
        <p:spPr>
          <a:xfrm>
            <a:off x="838200" y="2286000"/>
            <a:ext cx="2011128" cy="369332"/>
          </a:xfrm>
          <a:prstGeom prst="rect">
            <a:avLst/>
          </a:prstGeom>
          <a:noFill/>
        </p:spPr>
        <p:txBody>
          <a:bodyPr wrap="none" rtlCol="0">
            <a:spAutoFit/>
          </a:bodyPr>
          <a:lstStyle/>
          <a:p>
            <a:r>
              <a:rPr lang="en-US"/>
              <a:t>Recall, to build diPs:</a:t>
            </a:r>
          </a:p>
        </p:txBody>
      </p:sp>
      <p:sp>
        <p:nvSpPr>
          <p:cNvPr id="5" name="TextBox 4">
            <a:extLst>
              <a:ext uri="{FF2B5EF4-FFF2-40B4-BE49-F238E27FC236}">
                <a16:creationId xmlns:a16="http://schemas.microsoft.com/office/drawing/2014/main" id="{BF3CD322-AC88-49C0-8F2B-168A6C6C8BC9}"/>
              </a:ext>
            </a:extLst>
          </p:cNvPr>
          <p:cNvSpPr txBox="1"/>
          <p:nvPr/>
        </p:nvSpPr>
        <p:spPr>
          <a:xfrm>
            <a:off x="7135089" y="2655332"/>
            <a:ext cx="4862946" cy="523220"/>
          </a:xfrm>
          <a:prstGeom prst="rect">
            <a:avLst/>
          </a:prstGeom>
          <a:noFill/>
        </p:spPr>
        <p:txBody>
          <a:bodyPr wrap="square" rtlCol="0">
            <a:spAutoFit/>
          </a:bodyPr>
          <a:lstStyle/>
          <a:p>
            <a:r>
              <a:rPr lang="en-US" sz="2800">
                <a:solidFill>
                  <a:srgbClr val="FF0000"/>
                </a:solidFill>
              </a:rPr>
              <a:t>False positives </a:t>
            </a:r>
            <a:r>
              <a:rPr lang="en-US" sz="2800"/>
              <a:t>likely in both steps</a:t>
            </a:r>
          </a:p>
        </p:txBody>
      </p:sp>
      <p:sp>
        <p:nvSpPr>
          <p:cNvPr id="7" name="Slide Number Placeholder 6">
            <a:extLst>
              <a:ext uri="{FF2B5EF4-FFF2-40B4-BE49-F238E27FC236}">
                <a16:creationId xmlns:a16="http://schemas.microsoft.com/office/drawing/2014/main" id="{EA81E707-3C08-4AA5-B8BE-86153D75B8DF}"/>
              </a:ext>
            </a:extLst>
          </p:cNvPr>
          <p:cNvSpPr>
            <a:spLocks noGrp="1"/>
          </p:cNvSpPr>
          <p:nvPr>
            <p:ph type="sldNum" sz="quarter" idx="12"/>
          </p:nvPr>
        </p:nvSpPr>
        <p:spPr/>
        <p:txBody>
          <a:bodyPr/>
          <a:lstStyle/>
          <a:p>
            <a:fld id="{EEC9366E-023C-4CFB-B1D7-201B963321B0}" type="slidenum">
              <a:rPr lang="en-US" smtClean="0"/>
              <a:t>7</a:t>
            </a:fld>
            <a:endParaRPr lang="en-US"/>
          </a:p>
        </p:txBody>
      </p:sp>
    </p:spTree>
    <p:custDataLst>
      <p:tags r:id="rId1"/>
    </p:custDataLst>
    <p:extLst>
      <p:ext uri="{BB962C8B-B14F-4D97-AF65-F5344CB8AC3E}">
        <p14:creationId xmlns:p14="http://schemas.microsoft.com/office/powerpoint/2010/main" val="2744825178"/>
      </p:ext>
    </p:extLst>
  </p:cSld>
  <p:clrMapOvr>
    <a:masterClrMapping/>
  </p:clrMapOvr>
  <mc:AlternateContent xmlns:mc="http://schemas.openxmlformats.org/markup-compatibility/2006" xmlns:p14="http://schemas.microsoft.com/office/powerpoint/2010/main">
    <mc:Choice Requires="p14">
      <p:transition spd="slow" p14:dur="2000" advTm="14679"/>
    </mc:Choice>
    <mc:Fallback xmlns="">
      <p:transition spd="slow" advTm="1467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extLst>
    <p:ext uri="{3A86A75C-4F4B-4683-9AE1-C65F6400EC91}">
      <p14:laserTraceLst xmlns:p14="http://schemas.microsoft.com/office/powerpoint/2010/main">
        <p14:tracePtLst>
          <p14:tracePt t="8484" x="6511925" y="2628900"/>
          <p14:tracePt t="8538" x="6264275" y="2832100"/>
          <p14:tracePt t="8589" x="5759450" y="2835275"/>
          <p14:tracePt t="8652" x="5124450" y="2879725"/>
          <p14:tracePt t="8696" x="4533900" y="3117850"/>
          <p14:tracePt t="8759" x="4041775" y="3340100"/>
          <p14:tracePt t="8834" x="3838575" y="3365500"/>
          <p14:tracePt t="8858" x="3559175" y="3378200"/>
          <p14:tracePt t="8909" x="2879725" y="3302000"/>
          <p14:tracePt t="8948" x="2752725" y="3260725"/>
          <p14:tracePt t="9009" x="2895600" y="3273425"/>
          <p14:tracePt t="9067" x="3317875" y="3152775"/>
          <p14:tracePt t="9179" x="3194050" y="3098800"/>
          <p14:tracePt t="9233" x="2857500" y="3054350"/>
          <p14:tracePt t="9382" x="3006725" y="2965450"/>
          <p14:tracePt t="9476" x="3009900" y="2962275"/>
          <p14:tracePt t="10035" x="3022600" y="3019425"/>
          <p14:tracePt t="10072" x="3041650" y="3051175"/>
          <p14:tracePt t="10129" x="3070225" y="3130550"/>
          <p14:tracePt t="10216" x="3076575" y="3479800"/>
          <p14:tracePt t="10267" x="3070225" y="3740150"/>
          <p14:tracePt t="10317" x="3070225" y="3819525"/>
          <p14:tracePt t="10367" x="3067050" y="3848100"/>
          <p14:tracePt t="10409" x="3063875" y="3863975"/>
          <p14:tracePt t="10478" x="3089275" y="3905250"/>
          <p14:tracePt t="10547" x="3127375" y="3962400"/>
          <p14:tracePt t="10601" x="3130550" y="3962400"/>
          <p14:tracePt t="13169" x="3016250" y="3911600"/>
          <p14:tracePt t="13213" x="2736850" y="3810000"/>
          <p14:tracePt t="13271" x="1343025" y="3597275"/>
          <p14:tracePt t="13290" x="739775" y="3530600"/>
        </p14:tracePtLst>
      </p14:laserTrace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4EC66-DC9E-4C32-969F-E45169834CF5}"/>
              </a:ext>
            </a:extLst>
          </p:cNvPr>
          <p:cNvSpPr>
            <a:spLocks noGrp="1"/>
          </p:cNvSpPr>
          <p:nvPr>
            <p:ph type="title"/>
          </p:nvPr>
        </p:nvSpPr>
        <p:spPr>
          <a:xfrm>
            <a:off x="496294" y="297540"/>
            <a:ext cx="10515600" cy="1042256"/>
          </a:xfrm>
        </p:spPr>
        <p:txBody>
          <a:bodyPr/>
          <a:lstStyle/>
          <a:p>
            <a:r>
              <a:rPr lang="en-US"/>
              <a:t>diPs are succinct, in practice</a:t>
            </a:r>
          </a:p>
        </p:txBody>
      </p:sp>
      <p:pic>
        <p:nvPicPr>
          <p:cNvPr id="3" name="Picture 2">
            <a:extLst>
              <a:ext uri="{FF2B5EF4-FFF2-40B4-BE49-F238E27FC236}">
                <a16:creationId xmlns:a16="http://schemas.microsoft.com/office/drawing/2014/main" id="{06F4C55F-D809-4EC2-8069-9457A60C81D1}"/>
              </a:ext>
            </a:extLst>
          </p:cNvPr>
          <p:cNvPicPr>
            <a:picLocks noChangeAspect="1"/>
          </p:cNvPicPr>
          <p:nvPr/>
        </p:nvPicPr>
        <p:blipFill>
          <a:blip r:embed="rId4"/>
          <a:stretch>
            <a:fillRect/>
          </a:stretch>
        </p:blipFill>
        <p:spPr>
          <a:xfrm>
            <a:off x="4244791" y="1294733"/>
            <a:ext cx="7829850" cy="3141460"/>
          </a:xfrm>
          <a:prstGeom prst="rect">
            <a:avLst/>
          </a:prstGeom>
        </p:spPr>
      </p:pic>
      <p:sp>
        <p:nvSpPr>
          <p:cNvPr id="4" name="Title 1">
            <a:extLst>
              <a:ext uri="{FF2B5EF4-FFF2-40B4-BE49-F238E27FC236}">
                <a16:creationId xmlns:a16="http://schemas.microsoft.com/office/drawing/2014/main" id="{0025CF63-66AF-4B6B-92F4-1FA03BAB5CBF}"/>
              </a:ext>
            </a:extLst>
          </p:cNvPr>
          <p:cNvSpPr txBox="1">
            <a:spLocks/>
          </p:cNvSpPr>
          <p:nvPr/>
        </p:nvSpPr>
        <p:spPr>
          <a:xfrm>
            <a:off x="529424" y="4521011"/>
            <a:ext cx="6520305" cy="1042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a:p>
        </p:txBody>
      </p:sp>
      <p:sp>
        <p:nvSpPr>
          <p:cNvPr id="5" name="TextBox 4">
            <a:extLst>
              <a:ext uri="{FF2B5EF4-FFF2-40B4-BE49-F238E27FC236}">
                <a16:creationId xmlns:a16="http://schemas.microsoft.com/office/drawing/2014/main" id="{279BCF3E-0CDD-40FC-99D5-803788325069}"/>
              </a:ext>
            </a:extLst>
          </p:cNvPr>
          <p:cNvSpPr txBox="1"/>
          <p:nvPr/>
        </p:nvSpPr>
        <p:spPr>
          <a:xfrm>
            <a:off x="180109" y="4710331"/>
            <a:ext cx="9091711" cy="1569660"/>
          </a:xfrm>
          <a:prstGeom prst="rect">
            <a:avLst/>
          </a:prstGeom>
          <a:noFill/>
        </p:spPr>
        <p:txBody>
          <a:bodyPr wrap="square" rtlCol="0">
            <a:spAutoFit/>
          </a:bodyPr>
          <a:lstStyle/>
          <a:p>
            <a:r>
              <a:rPr lang="en-US" sz="2400"/>
              <a:t>Reasons:</a:t>
            </a:r>
          </a:p>
          <a:p>
            <a:pPr marL="285750" indent="-285750">
              <a:buFontTx/>
              <a:buChar char="-"/>
            </a:pPr>
            <a:r>
              <a:rPr lang="en-US" sz="2400"/>
              <a:t>Tables are co-partitioned on join columns</a:t>
            </a:r>
          </a:p>
          <a:p>
            <a:pPr marL="285750" indent="-285750">
              <a:buFontTx/>
              <a:buChar char="-"/>
            </a:pPr>
            <a:r>
              <a:rPr lang="en-US" sz="2400"/>
              <a:t>Batch appended logs are loosely </a:t>
            </a:r>
            <a:r>
              <a:rPr lang="en-US" sz="2400" i="1">
                <a:sym typeface="Wingdings" panose="05000000000000000000" pitchFamily="2" charset="2"/>
              </a:rPr>
              <a:t>clustered</a:t>
            </a:r>
            <a:r>
              <a:rPr lang="en-US" sz="2400">
                <a:sym typeface="Wingdings" panose="05000000000000000000" pitchFamily="2" charset="2"/>
              </a:rPr>
              <a:t> on time and server name</a:t>
            </a:r>
            <a:endParaRPr lang="en-US" sz="2400"/>
          </a:p>
          <a:p>
            <a:pPr marL="285750" indent="-285750">
              <a:buFontTx/>
              <a:buChar char="-"/>
            </a:pPr>
            <a:r>
              <a:rPr lang="en-US" sz="2400"/>
              <a:t>Skew (pruning a very frequent </a:t>
            </a:r>
            <a:r>
              <a:rPr lang="en-US" sz="2400" err="1"/>
              <a:t>joincol</a:t>
            </a:r>
            <a:r>
              <a:rPr lang="en-US" sz="2400"/>
              <a:t> value can prune many parts.)</a:t>
            </a:r>
          </a:p>
        </p:txBody>
      </p:sp>
      <p:sp>
        <p:nvSpPr>
          <p:cNvPr id="7" name="Slide Number Placeholder 6">
            <a:extLst>
              <a:ext uri="{FF2B5EF4-FFF2-40B4-BE49-F238E27FC236}">
                <a16:creationId xmlns:a16="http://schemas.microsoft.com/office/drawing/2014/main" id="{0A2A11C4-901A-4073-8430-894021FD053D}"/>
              </a:ext>
            </a:extLst>
          </p:cNvPr>
          <p:cNvSpPr>
            <a:spLocks noGrp="1"/>
          </p:cNvSpPr>
          <p:nvPr>
            <p:ph type="sldNum" sz="quarter" idx="12"/>
          </p:nvPr>
        </p:nvSpPr>
        <p:spPr/>
        <p:txBody>
          <a:bodyPr/>
          <a:lstStyle/>
          <a:p>
            <a:fld id="{EEC9366E-023C-4CFB-B1D7-201B963321B0}" type="slidenum">
              <a:rPr lang="en-US" smtClean="0"/>
              <a:t>8</a:t>
            </a:fld>
            <a:endParaRPr lang="en-US"/>
          </a:p>
        </p:txBody>
      </p:sp>
      <p:sp>
        <p:nvSpPr>
          <p:cNvPr id="6" name="TextBox 5">
            <a:extLst>
              <a:ext uri="{FF2B5EF4-FFF2-40B4-BE49-F238E27FC236}">
                <a16:creationId xmlns:a16="http://schemas.microsoft.com/office/drawing/2014/main" id="{973F0E15-0063-4AA0-A56A-B7F43D545C8A}"/>
              </a:ext>
            </a:extLst>
          </p:cNvPr>
          <p:cNvSpPr txBox="1"/>
          <p:nvPr/>
        </p:nvSpPr>
        <p:spPr>
          <a:xfrm>
            <a:off x="127819" y="1927123"/>
            <a:ext cx="4243085" cy="646331"/>
          </a:xfrm>
          <a:prstGeom prst="rect">
            <a:avLst/>
          </a:prstGeom>
          <a:noFill/>
        </p:spPr>
        <p:txBody>
          <a:bodyPr wrap="none" rtlCol="0">
            <a:spAutoFit/>
          </a:bodyPr>
          <a:lstStyle/>
          <a:p>
            <a:r>
              <a:rPr lang="en-US" err="1"/>
              <a:t>Preds</a:t>
            </a:r>
            <a:r>
              <a:rPr lang="en-US"/>
              <a:t> / layouts from prod. SCOPE clusters:</a:t>
            </a:r>
          </a:p>
          <a:p>
            <a:r>
              <a:rPr lang="en-US"/>
              <a:t>80% of </a:t>
            </a:r>
            <a:r>
              <a:rPr lang="en-US" err="1"/>
              <a:t>preds</a:t>
            </a:r>
            <a:r>
              <a:rPr lang="en-US"/>
              <a:t>. pick &lt;5% of rows</a:t>
            </a:r>
          </a:p>
        </p:txBody>
      </p:sp>
      <p:sp>
        <p:nvSpPr>
          <p:cNvPr id="9" name="Rectangle 8">
            <a:extLst>
              <a:ext uri="{FF2B5EF4-FFF2-40B4-BE49-F238E27FC236}">
                <a16:creationId xmlns:a16="http://schemas.microsoft.com/office/drawing/2014/main" id="{E49CB610-0A14-4EED-B0C7-EFA0FDDC21D5}"/>
              </a:ext>
            </a:extLst>
          </p:cNvPr>
          <p:cNvSpPr/>
          <p:nvPr/>
        </p:nvSpPr>
        <p:spPr>
          <a:xfrm>
            <a:off x="5839691" y="2230582"/>
            <a:ext cx="4745182" cy="528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06FA92-1FA9-46D5-91D3-A13D47EDE115}"/>
              </a:ext>
            </a:extLst>
          </p:cNvPr>
          <p:cNvSpPr/>
          <p:nvPr/>
        </p:nvSpPr>
        <p:spPr>
          <a:xfrm>
            <a:off x="5333999" y="2939445"/>
            <a:ext cx="6636327" cy="8108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F73063-ADDF-4345-B53F-8B1534607040}"/>
              </a:ext>
            </a:extLst>
          </p:cNvPr>
          <p:cNvSpPr/>
          <p:nvPr/>
        </p:nvSpPr>
        <p:spPr>
          <a:xfrm>
            <a:off x="5555673" y="2611582"/>
            <a:ext cx="6414653" cy="32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67A5E7F-6054-4506-B8DD-D0C99381967C}"/>
              </a:ext>
            </a:extLst>
          </p:cNvPr>
          <p:cNvSpPr/>
          <p:nvPr/>
        </p:nvSpPr>
        <p:spPr>
          <a:xfrm>
            <a:off x="10544939" y="1692536"/>
            <a:ext cx="1519242" cy="964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7BC2D92-C7A4-494B-9D41-D487CC627C55}"/>
              </a:ext>
            </a:extLst>
          </p:cNvPr>
          <p:cNvSpPr txBox="1"/>
          <p:nvPr/>
        </p:nvSpPr>
        <p:spPr>
          <a:xfrm>
            <a:off x="117359" y="2547092"/>
            <a:ext cx="6182590" cy="369332"/>
          </a:xfrm>
          <a:prstGeom prst="rect">
            <a:avLst/>
          </a:prstGeom>
          <a:noFill/>
        </p:spPr>
        <p:txBody>
          <a:bodyPr wrap="square">
            <a:spAutoFit/>
          </a:bodyPr>
          <a:lstStyle/>
          <a:p>
            <a:r>
              <a:rPr lang="en-US"/>
              <a:t>20% of </a:t>
            </a:r>
            <a:r>
              <a:rPr lang="en-US" err="1"/>
              <a:t>preds</a:t>
            </a:r>
            <a:r>
              <a:rPr lang="en-US"/>
              <a:t>. yield diP with &lt;20% range</a:t>
            </a:r>
          </a:p>
        </p:txBody>
      </p:sp>
    </p:spTree>
    <p:custDataLst>
      <p:tags r:id="rId1"/>
    </p:custDataLst>
    <p:extLst>
      <p:ext uri="{BB962C8B-B14F-4D97-AF65-F5344CB8AC3E}">
        <p14:creationId xmlns:p14="http://schemas.microsoft.com/office/powerpoint/2010/main" val="3234776732"/>
      </p:ext>
    </p:extLst>
  </p:cSld>
  <p:clrMapOvr>
    <a:masterClrMapping/>
  </p:clrMapOvr>
  <mc:AlternateContent xmlns:mc="http://schemas.openxmlformats.org/markup-compatibility/2006" xmlns:p14="http://schemas.microsoft.com/office/powerpoint/2010/main">
    <mc:Choice Requires="p14">
      <p:transition spd="slow" p14:dur="2000" advTm="38604"/>
    </mc:Choice>
    <mc:Fallback xmlns="">
      <p:transition spd="slow" advTm="3860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animBg="1"/>
      <p:bldP spid="11" grpId="0" animBg="1"/>
      <p:bldP spid="13" grpId="0" animBg="1"/>
      <p:bldP spid="15" grpId="0" animBg="1"/>
      <p:bldP spid="19" grpId="0"/>
    </p:bldLst>
  </p:timing>
  <p:extLst>
    <p:ext uri="{3A86A75C-4F4B-4683-9AE1-C65F6400EC91}">
      <p14:laserTraceLst xmlns:p14="http://schemas.microsoft.com/office/powerpoint/2010/main">
        <p14:tracePtLst>
          <p14:tracePt t="6125" x="3540125" y="2752725"/>
          <p14:tracePt t="6132" x="3571875" y="2768600"/>
          <p14:tracePt t="6145" x="3575050" y="2768600"/>
          <p14:tracePt t="6228" x="3613150" y="2778125"/>
          <p14:tracePt t="6270" x="3648075" y="2781300"/>
          <p14:tracePt t="6314" x="3749675" y="2755900"/>
          <p14:tracePt t="6357" x="3870325" y="2730500"/>
          <p14:tracePt t="6399" x="3946525" y="2708275"/>
          <p14:tracePt t="6442" x="3987800" y="2682875"/>
          <p14:tracePt t="6485" x="4108450" y="2644775"/>
          <p14:tracePt t="6528" x="4238625" y="2609850"/>
          <p14:tracePt t="6572" x="4349750" y="2571750"/>
          <p14:tracePt t="6613" x="4416425" y="2533650"/>
          <p14:tracePt t="6655" x="4495800" y="2511425"/>
          <p14:tracePt t="6697" x="4746625" y="2428875"/>
          <p14:tracePt t="6741" x="4978400" y="2390775"/>
          <p14:tracePt t="6782" x="5168900" y="2339975"/>
          <p14:tracePt t="6825" x="5302250" y="2286000"/>
          <p14:tracePt t="6868" x="5445125" y="2228850"/>
          <p14:tracePt t="6911" x="5514975" y="2178050"/>
          <p14:tracePt t="6961" x="5549900" y="2127250"/>
          <p14:tracePt t="7003" x="5594350" y="2076450"/>
          <p14:tracePt t="7046" x="5645150" y="2038350"/>
          <p14:tracePt t="7089" x="5676900" y="2012950"/>
          <p14:tracePt t="7130" x="5686425" y="2003425"/>
          <p14:tracePt t="7173" x="5692775" y="1993900"/>
          <p14:tracePt t="7216" x="5695950" y="1971675"/>
          <p14:tracePt t="7719" x="5695950" y="1968500"/>
          <p14:tracePt t="7744" x="5692775" y="1968500"/>
          <p14:tracePt t="7750" x="5689600" y="1968500"/>
          <p14:tracePt t="7777" x="5683250" y="1968500"/>
          <p14:tracePt t="7820" x="5676900" y="1968500"/>
          <p14:tracePt t="7863" x="5670550" y="1955800"/>
          <p14:tracePt t="7906" x="5667375" y="1952625"/>
          <p14:tracePt t="7956" x="5657850" y="1952625"/>
          <p14:tracePt t="8006" x="5622925" y="1955800"/>
          <p14:tracePt t="8052" x="5610225" y="1958975"/>
          <p14:tracePt t="8103" x="5581650" y="1968500"/>
          <p14:tracePt t="8145" x="5537200" y="1990725"/>
          <p14:tracePt t="8193" x="5505450" y="2009775"/>
          <p14:tracePt t="8236" x="5502275" y="2009775"/>
          <p14:tracePt t="8278" x="5489575" y="2009775"/>
          <p14:tracePt t="8364" x="5457825" y="2022475"/>
          <p14:tracePt t="8409" x="5432425" y="2032000"/>
          <p14:tracePt t="8491" x="5426075" y="2032000"/>
          <p14:tracePt t="8824" x="5426075" y="2028825"/>
          <p14:tracePt t="8830" x="5426075" y="2022475"/>
          <p14:tracePt t="8845" x="5426075" y="2016125"/>
          <p14:tracePt t="8891" x="5429250" y="2012950"/>
          <p14:tracePt t="11419" x="5432425" y="2012950"/>
          <p14:tracePt t="11424" x="5441950" y="2032000"/>
          <p14:tracePt t="11430" x="5451475" y="2057400"/>
          <p14:tracePt t="11511" x="5499100" y="2244725"/>
          <p14:tracePt t="11564" x="5524500" y="2365375"/>
          <p14:tracePt t="11608" x="5537200" y="2482850"/>
          <p14:tracePt t="11652" x="5537200" y="2670175"/>
          <p14:tracePt t="11701" x="5537200" y="2768600"/>
          <p14:tracePt t="11754" x="5534025" y="2914650"/>
          <p14:tracePt t="11801" x="5534025" y="2987675"/>
          <p14:tracePt t="11842" x="5534025" y="3048000"/>
          <p14:tracePt t="11884" x="5530850" y="3127375"/>
          <p14:tracePt t="11929" x="5499100" y="3282950"/>
          <p14:tracePt t="11971" x="5483225" y="3429000"/>
          <p14:tracePt t="12013" x="5483225" y="3495675"/>
          <p14:tracePt t="12055" x="5464175" y="3556000"/>
          <p14:tracePt t="12097" x="5445125" y="3616325"/>
          <p14:tracePt t="12140" x="5416550" y="3692525"/>
          <p14:tracePt t="12183" x="5400675" y="3746500"/>
          <p14:tracePt t="12226" x="5394325" y="3810000"/>
          <p14:tracePt t="12267" x="5387975" y="3844925"/>
          <p14:tracePt t="12310" x="5387975" y="3870325"/>
          <p14:tracePt t="12352" x="5387975" y="3876675"/>
          <p14:tracePt t="12394" x="5387975" y="3892550"/>
          <p14:tracePt t="12437" x="5387975" y="3902075"/>
          <p14:tracePt t="12479" x="5391150" y="3908425"/>
          <p14:tracePt t="12523" x="5394325" y="3911600"/>
          <p14:tracePt t="12610" x="5397500" y="3911600"/>
          <p14:tracePt t="12762" x="5403850" y="3911600"/>
          <p14:tracePt t="12769" x="5403850" y="3902075"/>
          <p14:tracePt t="12779" x="5403850" y="3895725"/>
          <p14:tracePt t="12820" x="5403850" y="3848100"/>
          <p14:tracePt t="12862" x="5403850" y="3816350"/>
          <p14:tracePt t="12905" x="5403850" y="3813175"/>
          <p14:tracePt t="16683" x="5407025" y="3803650"/>
          <p14:tracePt t="16690" x="5451475" y="3775075"/>
          <p14:tracePt t="16698" x="5591175" y="3683000"/>
          <p14:tracePt t="16758" x="6315075" y="3225800"/>
          <p14:tracePt t="16800" x="6321425" y="3168650"/>
          <p14:tracePt t="16843" x="6321425" y="3086100"/>
          <p14:tracePt t="16887" x="6299200" y="3025775"/>
          <p14:tracePt t="16930" x="6264275" y="2978150"/>
          <p14:tracePt t="16973" x="6264275" y="2965450"/>
          <p14:tracePt t="17018" x="6311900" y="2838450"/>
          <p14:tracePt t="17060" x="6359525" y="2765425"/>
          <p14:tracePt t="17103" x="6397625" y="2708275"/>
          <p14:tracePt t="17146" x="6400800" y="2705100"/>
          <p14:tracePt t="17189" x="6407150" y="2701925"/>
          <p14:tracePt t="17232" x="6419850" y="2701925"/>
          <p14:tracePt t="17274" x="6486525" y="2740025"/>
          <p14:tracePt t="17317" x="6565900" y="2771775"/>
          <p14:tracePt t="17360" x="6629400" y="2787650"/>
          <p14:tracePt t="17403" x="6667500" y="2787650"/>
          <p14:tracePt t="17488" x="6702425" y="2787650"/>
          <p14:tracePt t="17532" x="6807200" y="2794000"/>
          <p14:tracePt t="17575" x="6851650" y="2800350"/>
          <p14:tracePt t="17619" x="6886575" y="2797175"/>
          <p14:tracePt t="17661" x="6896100" y="2790825"/>
          <p14:tracePt t="17707" x="6937375" y="2790825"/>
          <p14:tracePt t="17802" x="6940550" y="2794000"/>
          <p14:tracePt t="17846" x="6845300" y="2838450"/>
          <p14:tracePt t="17889" x="6591300" y="2943225"/>
          <p14:tracePt t="17932" x="6419850" y="2974975"/>
          <p14:tracePt t="17975" x="6343650" y="3000375"/>
          <p14:tracePt t="18027" x="6270625" y="3051175"/>
          <p14:tracePt t="18071" x="6219825" y="3098800"/>
          <p14:tracePt t="18114" x="6089650" y="3200400"/>
          <p14:tracePt t="18157" x="5956300" y="3292475"/>
          <p14:tracePt t="18200" x="5810250" y="3409950"/>
          <p14:tracePt t="18243" x="5638800" y="3476625"/>
          <p14:tracePt t="18286" x="5626100" y="3476625"/>
          <p14:tracePt t="18330" x="5622925" y="3473450"/>
          <p14:tracePt t="18371" x="5622925" y="3470275"/>
          <p14:tracePt t="18413" x="5622925" y="3463925"/>
          <p14:tracePt t="18498" x="5622925" y="3441700"/>
          <p14:tracePt t="18540" x="5638800" y="3413125"/>
          <p14:tracePt t="18583" x="5689600" y="3365500"/>
          <p14:tracePt t="18626" x="5822950" y="3286125"/>
          <p14:tracePt t="18669" x="5880100" y="3244850"/>
          <p14:tracePt t="18712" x="5949950" y="3209925"/>
          <p14:tracePt t="18756" x="6121400" y="3155950"/>
          <p14:tracePt t="18797" x="6318250" y="3086100"/>
          <p14:tracePt t="18840" x="6477000" y="3035300"/>
          <p14:tracePt t="18883" x="6499225" y="3022600"/>
          <p14:tracePt t="18925" x="6537325" y="3003550"/>
          <p14:tracePt t="18967" x="6629400" y="2978150"/>
          <p14:tracePt t="19010" x="6740525" y="2952750"/>
          <p14:tracePt t="19053" x="6756400" y="2940050"/>
          <p14:tracePt t="19096" x="6800850" y="2924175"/>
          <p14:tracePt t="19139" x="6816725" y="2914650"/>
          <p14:tracePt t="19274" x="6810375" y="2914650"/>
          <p14:tracePt t="19281" x="6781800" y="2927350"/>
          <p14:tracePt t="19310" x="6686550" y="2959100"/>
          <p14:tracePt t="19352" x="6553200" y="3041650"/>
          <p14:tracePt t="19395" x="6454775" y="3159125"/>
          <p14:tracePt t="19437" x="6321425" y="3248025"/>
          <p14:tracePt t="19480" x="6194425" y="3359150"/>
          <p14:tracePt t="19523" x="6124575" y="3444875"/>
          <p14:tracePt t="19566" x="6080125" y="3489325"/>
          <p14:tracePt t="19608" x="6013450" y="3527425"/>
          <p14:tracePt t="19651" x="5918200" y="3584575"/>
          <p14:tracePt t="19694" x="5797550" y="3648075"/>
          <p14:tracePt t="19737" x="5676900" y="3708400"/>
          <p14:tracePt t="19780" x="5530850" y="3781425"/>
          <p14:tracePt t="19823" x="5518150" y="3781425"/>
          <p14:tracePt t="19931" x="5514975" y="3781425"/>
          <p14:tracePt t="19978" x="5514975" y="3778250"/>
          <p14:tracePt t="19994" x="5514975" y="3768725"/>
          <p14:tracePt t="20037" x="5530850" y="3756025"/>
          <p14:tracePt t="20080" x="5549900" y="3746500"/>
          <p14:tracePt t="20086" x="5565775" y="3740150"/>
          <p14:tracePt t="20122" x="5692775" y="3705225"/>
          <p14:tracePt t="20165" x="5816600" y="3683000"/>
          <p14:tracePt t="20208" x="5902325" y="3660775"/>
          <p14:tracePt t="20256" x="6051550" y="3654425"/>
          <p14:tracePt t="20258" x="6070600" y="3651250"/>
          <p14:tracePt t="20307" x="6210300" y="3609975"/>
          <p14:tracePt t="20349" x="6286500" y="3600450"/>
          <p14:tracePt t="20392" x="6359525" y="3584575"/>
          <p14:tracePt t="20435" x="6457950" y="3578225"/>
          <p14:tracePt t="20478" x="6530975" y="3568700"/>
          <p14:tracePt t="20522" x="6550025" y="3556000"/>
          <p14:tracePt t="20563" x="6578600" y="3543300"/>
          <p14:tracePt t="20605" x="6610350" y="3527425"/>
          <p14:tracePt t="20648" x="6648450" y="3502025"/>
          <p14:tracePt t="20690" x="6683375" y="3479800"/>
          <p14:tracePt t="20733" x="6724650" y="3460750"/>
          <p14:tracePt t="20775" x="6734175" y="3451225"/>
          <p14:tracePt t="20818" x="6746875" y="3438525"/>
          <p14:tracePt t="20861" x="6750050" y="3432175"/>
          <p14:tracePt t="20905" x="6759575" y="3419475"/>
          <p14:tracePt t="20947" x="6759575" y="3413125"/>
          <p14:tracePt t="21032" x="6759575" y="3406775"/>
          <p14:tracePt t="21075" x="6756400" y="3403600"/>
          <p14:tracePt t="21118" x="6683375" y="3390900"/>
          <p14:tracePt t="21161" x="6613525" y="3387725"/>
          <p14:tracePt t="21203" x="6572250" y="3387725"/>
          <p14:tracePt t="21246" x="6511925" y="3387725"/>
          <p14:tracePt t="21290" x="6451600" y="3413125"/>
          <p14:tracePt t="21338" x="6381750" y="3429000"/>
          <p14:tracePt t="21391" x="6308725" y="3451225"/>
          <p14:tracePt t="21430" x="6226175" y="3482975"/>
          <p14:tracePt t="21473" x="6184900" y="3486150"/>
          <p14:tracePt t="21516" x="6124575" y="3505200"/>
          <p14:tracePt t="21558" x="6042025" y="3517900"/>
          <p14:tracePt t="21601" x="5988050" y="3530600"/>
          <p14:tracePt t="21644" x="5892800" y="3578225"/>
          <p14:tracePt t="21687" x="5851525" y="3590925"/>
          <p14:tracePt t="21781" x="5835650" y="3603625"/>
          <p14:tracePt t="22484" x="5826125" y="3603625"/>
          <p14:tracePt t="22493" x="5810250" y="3597275"/>
          <p14:tracePt t="22498" x="5797550" y="3590925"/>
          <p14:tracePt t="22558" x="5508625" y="3527425"/>
          <p14:tracePt t="22602" x="5143500" y="3463925"/>
          <p14:tracePt t="22646" x="4816475" y="3425825"/>
          <p14:tracePt t="22688" x="4248150" y="3413125"/>
          <p14:tracePt t="22730" x="3749675" y="3400425"/>
          <p14:tracePt t="22773" x="2892425" y="3394075"/>
          <p14:tracePt t="22816" x="2565400" y="3387725"/>
          <p14:tracePt t="22859" x="2247900" y="3336925"/>
          <p14:tracePt t="22903" x="1889125" y="3279775"/>
          <p14:tracePt t="22947" x="1711325" y="3251200"/>
          <p14:tracePt t="22990" x="1692275" y="3244850"/>
          <p14:tracePt t="23033" x="1654175" y="3241675"/>
          <p14:tracePt t="23075" x="1698625" y="3168650"/>
          <p14:tracePt t="23119" x="1711325" y="3143250"/>
          <p14:tracePt t="23163" x="1711325" y="3140075"/>
          <p14:tracePt t="23205" x="1717675" y="3117850"/>
          <p14:tracePt t="23247" x="1609725" y="3111500"/>
          <p14:tracePt t="23290" x="1181100" y="3111500"/>
          <p14:tracePt t="23332" x="968375" y="3133725"/>
          <p14:tracePt t="23375" x="898525" y="3146425"/>
          <p14:tracePt t="23427" x="879475" y="3136900"/>
          <p14:tracePt t="23472" x="831850" y="3124200"/>
          <p14:tracePt t="23514" x="714375" y="3114675"/>
          <p14:tracePt t="23557" x="615950" y="3114675"/>
          <p14:tracePt t="23599" x="552450" y="3114675"/>
          <p14:tracePt t="23647" x="520700" y="3114675"/>
          <p14:tracePt t="23741" x="501650" y="3101975"/>
          <p14:tracePt t="23784" x="469900" y="3063875"/>
          <p14:tracePt t="23829" x="374650" y="3013075"/>
          <p14:tracePt t="23869" x="352425" y="3003550"/>
          <p14:tracePt t="23955" x="349250" y="3000375"/>
          <p14:tracePt t="23997" x="346075" y="2994025"/>
          <p14:tracePt t="24082" x="346075" y="2990850"/>
          <p14:tracePt t="24645" x="346075" y="2987675"/>
          <p14:tracePt t="24651" x="368300" y="2994025"/>
          <p14:tracePt t="24662" x="374650" y="2997200"/>
          <p14:tracePt t="24721" x="546100" y="3041650"/>
          <p14:tracePt t="24774" x="831850" y="3143250"/>
          <p14:tracePt t="24817" x="1079500" y="3225800"/>
          <p14:tracePt t="24858" x="1406525" y="3267075"/>
          <p14:tracePt t="24902" x="1606550" y="3298825"/>
          <p14:tracePt t="24944" x="1730375" y="3308350"/>
          <p14:tracePt t="24988" x="1895475" y="3333750"/>
          <p14:tracePt t="25033" x="2041525" y="3346450"/>
          <p14:tracePt t="25073" x="2066925" y="3346450"/>
          <p14:tracePt t="25116" x="2130425" y="3359150"/>
          <p14:tracePt t="25159" x="2263775" y="3359150"/>
          <p14:tracePt t="25202" x="2438400" y="3359150"/>
          <p14:tracePt t="25245" x="2460625" y="3355975"/>
          <p14:tracePt t="25380" x="2466975" y="3355975"/>
          <p14:tracePt t="25387" x="2511425" y="3336925"/>
          <p14:tracePt t="25416" x="2692400" y="3263900"/>
          <p14:tracePt t="25467" x="3060700" y="3130550"/>
          <p14:tracePt t="25512" x="3082925" y="3124200"/>
          <p14:tracePt t="25627" x="3086100" y="3124200"/>
          <p14:tracePt t="29405" x="3105150" y="3108325"/>
          <p14:tracePt t="29411" x="3203575" y="2933700"/>
          <p14:tracePt t="29509" x="5172075" y="1981200"/>
          <p14:tracePt t="29551" x="5340350" y="1882775"/>
          <p14:tracePt t="29594" x="5511800" y="1727200"/>
          <p14:tracePt t="29638" x="5680075" y="1533525"/>
          <p14:tracePt t="29681" x="5715000" y="1403350"/>
          <p14:tracePt t="29724" x="5715000" y="1358900"/>
          <p14:tracePt t="29767" x="5959475" y="1323975"/>
          <p14:tracePt t="29811" x="6819900" y="1314450"/>
          <p14:tracePt t="29854" x="6908800" y="1314450"/>
          <p14:tracePt t="29897" x="6911975" y="1314450"/>
          <p14:tracePt t="29941" x="6784975" y="1393825"/>
          <p14:tracePt t="29984" x="6600825" y="1543050"/>
          <p14:tracePt t="30027" x="6515100" y="1638300"/>
          <p14:tracePt t="30070" x="6511925" y="1641475"/>
          <p14:tracePt t="30114" x="6502400" y="1670050"/>
          <p14:tracePt t="30156" x="6429375" y="1879600"/>
          <p14:tracePt t="30199" x="6350000" y="1974850"/>
          <p14:tracePt t="30242" x="6178550" y="2022475"/>
          <p14:tracePt t="30285" x="6092825" y="2028825"/>
          <p14:tracePt t="30328" x="6000750" y="1962150"/>
          <p14:tracePt t="30371" x="5965825" y="1962150"/>
          <p14:tracePt t="30413" x="5943600" y="1984375"/>
          <p14:tracePt t="30456" x="5940425" y="1993900"/>
          <p14:tracePt t="30499" x="5937250" y="2016125"/>
          <p14:tracePt t="30542" x="5940425" y="2038350"/>
          <p14:tracePt t="30587" x="6013450" y="2143125"/>
          <p14:tracePt t="30630" x="6200775" y="2247900"/>
          <p14:tracePt t="30672" x="6315075" y="2295525"/>
          <p14:tracePt t="30716" x="6419850" y="2428875"/>
          <p14:tracePt t="30759" x="6521450" y="2533650"/>
          <p14:tracePt t="30804" x="6575425" y="2593975"/>
          <p14:tracePt t="30846" x="6619875" y="2698750"/>
          <p14:tracePt t="30892" x="6651625" y="2784475"/>
          <p14:tracePt t="30933" x="6708775" y="3000375"/>
          <p14:tracePt t="30976" x="6804025" y="3178175"/>
          <p14:tracePt t="31020" x="6804025" y="3181350"/>
          <p14:tracePt t="31062" x="6804025" y="3184525"/>
          <p14:tracePt t="31107" x="6804025" y="3187700"/>
          <p14:tracePt t="31197" x="6804025" y="3197225"/>
          <p14:tracePt t="31237" x="6854825" y="3359150"/>
          <p14:tracePt t="31280" x="6864350" y="3448050"/>
          <p14:tracePt t="31324" x="6867525" y="3454400"/>
          <p14:tracePt t="31717" x="6832600" y="3444875"/>
          <p14:tracePt t="31724" x="6810375" y="3441700"/>
          <p14:tracePt t="31731" x="6784975" y="3432175"/>
          <p14:tracePt t="31779" x="6429375" y="3352800"/>
          <p14:tracePt t="31821" x="5629275" y="3241675"/>
          <p14:tracePt t="31864" x="4733925" y="3184525"/>
          <p14:tracePt t="31907" x="4464050" y="3149600"/>
          <p14:tracePt t="31950" x="4292600" y="3121025"/>
          <p14:tracePt t="31993" x="4178300" y="3098800"/>
          <p14:tracePt t="32037" x="3740150" y="3089275"/>
          <p14:tracePt t="32077" x="3495675" y="3054350"/>
          <p14:tracePt t="32120" x="3432175" y="3054350"/>
          <p14:tracePt t="32161" x="3416300" y="3038475"/>
          <p14:tracePt t="32203" x="3390900" y="2987675"/>
          <p14:tracePt t="32251" x="3127375" y="2905125"/>
          <p14:tracePt t="32293" x="2984500" y="2803525"/>
          <p14:tracePt t="32334" x="2949575" y="2800350"/>
          <p14:tracePt t="32379" x="2936875" y="2800350"/>
          <p14:tracePt t="32466" x="2930525" y="2800350"/>
          <p14:tracePt t="32508" x="2927350" y="2800350"/>
          <p14:tracePt t="32554" x="2911475" y="2800350"/>
          <p14:tracePt t="32605" x="2857500" y="2809875"/>
          <p14:tracePt t="32700" x="2854325" y="2816225"/>
          <p14:tracePt t="32735" x="2952750" y="2867025"/>
          <p14:tracePt t="32779" x="2990850" y="2886075"/>
          <p14:tracePt t="32822" x="2990850" y="2889250"/>
          <p14:tracePt t="32908" x="2990850" y="2905125"/>
          <p14:tracePt t="32993" x="2990850" y="2914650"/>
          <p14:tracePt t="33036" x="2997200" y="2921000"/>
          <p14:tracePt t="33121" x="3000375" y="2921000"/>
          <p14:tracePt t="34762" x="3003550" y="2921000"/>
          <p14:tracePt t="34828" x="3000375" y="2921000"/>
          <p14:tracePt t="34836" x="2990850" y="2924175"/>
          <p14:tracePt t="34844" x="2974975" y="2936875"/>
          <p14:tracePt t="34896" x="2930525" y="3038475"/>
          <p14:tracePt t="34940" x="2908300" y="3175000"/>
          <p14:tracePt t="34982" x="2987675" y="3257550"/>
          <p14:tracePt t="35025" x="3149600" y="3470275"/>
          <p14:tracePt t="35067" x="3178175" y="3543300"/>
          <p14:tracePt t="35110" x="3190875" y="3584575"/>
          <p14:tracePt t="35153" x="3181350" y="3819525"/>
          <p14:tracePt t="35196" x="3136900" y="3984625"/>
          <p14:tracePt t="35316" x="3130550" y="3984625"/>
          <p14:tracePt t="35324" x="3127375" y="3981450"/>
          <p14:tracePt t="35367" x="3114675" y="3952875"/>
          <p14:tracePt t="36333" x="3111500" y="3952875"/>
          <p14:tracePt t="36339" x="3108325" y="3952875"/>
          <p14:tracePt t="36349" x="3101975" y="3952875"/>
          <p14:tracePt t="36390" x="3073400" y="3952875"/>
          <p14:tracePt t="36433" x="2978150" y="3956050"/>
          <p14:tracePt t="36476" x="2505075" y="3895725"/>
          <p14:tracePt t="36519" x="1863725" y="3810000"/>
          <p14:tracePt t="36562" x="1171575" y="3790950"/>
          <p14:tracePt t="36605" x="473075" y="3771900"/>
          <p14:tracePt t="36699" x="10844213" y="1209675"/>
          <p14:tracePt t="36708" x="10706100" y="1209675"/>
          <p14:tracePt t="36716" x="10555288" y="1209675"/>
          <p14:tracePt t="36723" x="10463213" y="1209675"/>
          <p14:tracePt t="36731" x="10382250" y="1209675"/>
          <p14:tracePt t="36739" x="10313988" y="1187450"/>
          <p14:tracePt t="36747" x="10279063" y="1187450"/>
          <p14:tracePt t="36755" x="10233025" y="1163638"/>
          <p14:tracePt t="36763" x="10209213" y="1152525"/>
          <p14:tracePt t="36772" x="10198100" y="1152525"/>
          <p14:tracePt t="36780" x="10140950" y="1130300"/>
          <p14:tracePt t="36787" x="10117138" y="1117600"/>
          <p14:tracePt t="36795" x="10083800" y="1106488"/>
          <p14:tracePt t="36803" x="10059988" y="1106488"/>
          <p14:tracePt t="36811" x="10002838" y="1095375"/>
          <p14:tracePt t="36821" x="9967913" y="1082675"/>
          <p14:tracePt t="36828" x="9898063" y="1071563"/>
          <p14:tracePt t="36836" x="9852025" y="1060450"/>
          <p14:tracePt t="36843" x="9805988" y="1060450"/>
          <p14:tracePt t="36851" x="9748838" y="1049338"/>
          <p14:tracePt t="36859" x="9702800" y="1036638"/>
          <p14:tracePt t="36867" x="9680575" y="1036638"/>
          <p14:tracePt t="36875" x="9645650" y="1014413"/>
          <p14:tracePt t="36883" x="9586913" y="1014413"/>
          <p14:tracePt t="36892" x="9529763" y="1003300"/>
          <p14:tracePt t="36900" x="9415463" y="979488"/>
          <p14:tracePt t="36908" x="9323388" y="979488"/>
          <p14:tracePt t="36915" x="9183688" y="957263"/>
          <p14:tracePt t="36923" x="9058275" y="957263"/>
          <p14:tracePt t="36931" x="8931275" y="957263"/>
          <p14:tracePt t="36939" x="8769350" y="944563"/>
          <p14:tracePt t="36948" x="8666163" y="911225"/>
          <p14:tracePt t="36956" x="8620125" y="876300"/>
          <p14:tracePt t="36963" x="8596313" y="841375"/>
          <p14:tracePt t="36971" x="8596313" y="806450"/>
          <p14:tracePt t="36979" x="8596313" y="714375"/>
          <p14:tracePt t="36987" x="8596313" y="657225"/>
          <p14:tracePt t="36995" x="8539163" y="541338"/>
          <p14:tracePt t="37003" x="8447088" y="460375"/>
          <p14:tracePt t="37012" x="8355013" y="357188"/>
          <p14:tracePt t="37020" x="8181975" y="288925"/>
          <p14:tracePt t="37027" x="7985125" y="207963"/>
          <p14:tracePt t="37035" x="7640638" y="115888"/>
          <p14:tracePt t="37047" x="7340600" y="46038"/>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a:extLst>
              <a:ext uri="{FF2B5EF4-FFF2-40B4-BE49-F238E27FC236}">
                <a16:creationId xmlns:a16="http://schemas.microsoft.com/office/drawing/2014/main" id="{8C099A75-D5E7-409E-B485-08017E062194}"/>
              </a:ext>
            </a:extLst>
          </p:cNvPr>
          <p:cNvGrpSpPr/>
          <p:nvPr/>
        </p:nvGrpSpPr>
        <p:grpSpPr>
          <a:xfrm>
            <a:off x="8723726" y="3535454"/>
            <a:ext cx="2733046" cy="1310455"/>
            <a:chOff x="8620754" y="4754654"/>
            <a:chExt cx="2733046" cy="1310455"/>
          </a:xfrm>
        </p:grpSpPr>
        <p:sp>
          <p:nvSpPr>
            <p:cNvPr id="4" name="Freeform 51">
              <a:extLst>
                <a:ext uri="{FF2B5EF4-FFF2-40B4-BE49-F238E27FC236}">
                  <a16:creationId xmlns:a16="http://schemas.microsoft.com/office/drawing/2014/main" id="{68BF31DE-F59F-4C7F-9F98-D158B4B66AE2}"/>
                </a:ext>
              </a:extLst>
            </p:cNvPr>
            <p:cNvSpPr/>
            <p:nvPr/>
          </p:nvSpPr>
          <p:spPr>
            <a:xfrm>
              <a:off x="8620754" y="4821788"/>
              <a:ext cx="2361652" cy="1243321"/>
            </a:xfrm>
            <a:custGeom>
              <a:avLst/>
              <a:gdLst>
                <a:gd name="connsiteX0" fmla="*/ 2348495 w 2348495"/>
                <a:gd name="connsiteY0" fmla="*/ 1210429 h 1243321"/>
                <a:gd name="connsiteX1" fmla="*/ 1526193 w 2348495"/>
                <a:gd name="connsiteY1" fmla="*/ 0 h 1243321"/>
                <a:gd name="connsiteX2" fmla="*/ 828881 w 2348495"/>
                <a:gd name="connsiteY2" fmla="*/ 0 h 1243321"/>
                <a:gd name="connsiteX3" fmla="*/ 0 w 2348495"/>
                <a:gd name="connsiteY3" fmla="*/ 1243321 h 1243321"/>
                <a:gd name="connsiteX4" fmla="*/ 2348495 w 2348495"/>
                <a:gd name="connsiteY4" fmla="*/ 1210429 h 1243321"/>
                <a:gd name="connsiteX0" fmla="*/ 2348495 w 2348495"/>
                <a:gd name="connsiteY0" fmla="*/ 1256478 h 1256478"/>
                <a:gd name="connsiteX1" fmla="*/ 1526193 w 2348495"/>
                <a:gd name="connsiteY1" fmla="*/ 0 h 1256478"/>
                <a:gd name="connsiteX2" fmla="*/ 828881 w 2348495"/>
                <a:gd name="connsiteY2" fmla="*/ 0 h 1256478"/>
                <a:gd name="connsiteX3" fmla="*/ 0 w 2348495"/>
                <a:gd name="connsiteY3" fmla="*/ 1243321 h 1256478"/>
                <a:gd name="connsiteX4" fmla="*/ 2348495 w 2348495"/>
                <a:gd name="connsiteY4" fmla="*/ 1256478 h 1256478"/>
                <a:gd name="connsiteX0" fmla="*/ 2341917 w 2341917"/>
                <a:gd name="connsiteY0" fmla="*/ 1236743 h 1243321"/>
                <a:gd name="connsiteX1" fmla="*/ 1526193 w 2341917"/>
                <a:gd name="connsiteY1" fmla="*/ 0 h 1243321"/>
                <a:gd name="connsiteX2" fmla="*/ 828881 w 2341917"/>
                <a:gd name="connsiteY2" fmla="*/ 0 h 1243321"/>
                <a:gd name="connsiteX3" fmla="*/ 0 w 2341917"/>
                <a:gd name="connsiteY3" fmla="*/ 1243321 h 1243321"/>
                <a:gd name="connsiteX4" fmla="*/ 2341917 w 2341917"/>
                <a:gd name="connsiteY4" fmla="*/ 1236743 h 1243321"/>
                <a:gd name="connsiteX0" fmla="*/ 2341917 w 2341917"/>
                <a:gd name="connsiteY0" fmla="*/ 1256478 h 1256478"/>
                <a:gd name="connsiteX1" fmla="*/ 1526193 w 2341917"/>
                <a:gd name="connsiteY1" fmla="*/ 0 h 1256478"/>
                <a:gd name="connsiteX2" fmla="*/ 828881 w 2341917"/>
                <a:gd name="connsiteY2" fmla="*/ 0 h 1256478"/>
                <a:gd name="connsiteX3" fmla="*/ 0 w 2341917"/>
                <a:gd name="connsiteY3" fmla="*/ 1243321 h 1256478"/>
                <a:gd name="connsiteX4" fmla="*/ 2341917 w 2341917"/>
                <a:gd name="connsiteY4" fmla="*/ 1256478 h 1256478"/>
                <a:gd name="connsiteX0" fmla="*/ 2361652 w 2361652"/>
                <a:gd name="connsiteY0" fmla="*/ 1243321 h 1243321"/>
                <a:gd name="connsiteX1" fmla="*/ 1526193 w 2361652"/>
                <a:gd name="connsiteY1" fmla="*/ 0 h 1243321"/>
                <a:gd name="connsiteX2" fmla="*/ 828881 w 2361652"/>
                <a:gd name="connsiteY2" fmla="*/ 0 h 1243321"/>
                <a:gd name="connsiteX3" fmla="*/ 0 w 2361652"/>
                <a:gd name="connsiteY3" fmla="*/ 1243321 h 1243321"/>
                <a:gd name="connsiteX4" fmla="*/ 2361652 w 2361652"/>
                <a:gd name="connsiteY4" fmla="*/ 1243321 h 1243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652" h="1243321">
                  <a:moveTo>
                    <a:pt x="2361652" y="1243321"/>
                  </a:moveTo>
                  <a:lnTo>
                    <a:pt x="1526193" y="0"/>
                  </a:lnTo>
                  <a:lnTo>
                    <a:pt x="828881" y="0"/>
                  </a:lnTo>
                  <a:lnTo>
                    <a:pt x="0" y="1243321"/>
                  </a:lnTo>
                  <a:lnTo>
                    <a:pt x="2361652" y="1243321"/>
                  </a:lnTo>
                  <a:close/>
                </a:path>
              </a:pathLst>
            </a:custGeom>
            <a:pattFill prst="pct20">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669DADF-68FF-46D6-9857-E51BBC31EAEA}"/>
                </a:ext>
              </a:extLst>
            </p:cNvPr>
            <p:cNvGrpSpPr/>
            <p:nvPr/>
          </p:nvGrpSpPr>
          <p:grpSpPr>
            <a:xfrm>
              <a:off x="10327781" y="4754654"/>
              <a:ext cx="1026019" cy="677108"/>
              <a:chOff x="4282754" y="1145357"/>
              <a:chExt cx="1026019" cy="677108"/>
            </a:xfrm>
          </p:grpSpPr>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E8CCA58B-C4A0-4989-8F05-26D23E267BE7}"/>
                      </a:ext>
                    </a:extLst>
                  </p:cNvPr>
                  <p:cNvSpPr txBox="1"/>
                  <p:nvPr/>
                </p:nvSpPr>
                <p:spPr>
                  <a:xfrm>
                    <a:off x="4282754" y="1145357"/>
                    <a:ext cx="473143" cy="67710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400" b="0" i="1" smtClean="0">
                              <a:solidFill>
                                <a:srgbClr val="008000"/>
                              </a:solidFill>
                              <a:latin typeface="Cambria Math" panose="02040503050406030204" pitchFamily="18" charset="0"/>
                              <a:ea typeface="Cambria Math" panose="02040503050406030204" pitchFamily="18" charset="0"/>
                            </a:rPr>
                            <m:t>𝑑</m:t>
                          </m:r>
                        </m:oMath>
                      </m:oMathPara>
                    </a14:m>
                    <a:endParaRPr lang="en-US" sz="1200">
                      <a:solidFill>
                        <a:srgbClr val="008000"/>
                      </a:solidFill>
                    </a:endParaRPr>
                  </a:p>
                </p:txBody>
              </p:sp>
            </mc:Choice>
            <mc:Fallback xmlns="">
              <p:sp>
                <p:nvSpPr>
                  <p:cNvPr id="23" name="TextBox 22">
                    <a:extLst>
                      <a:ext uri="{FF2B5EF4-FFF2-40B4-BE49-F238E27FC236}">
                        <a16:creationId xmlns:a16="http://schemas.microsoft.com/office/drawing/2014/main" id="{E8CCA58B-C4A0-4989-8F05-26D23E267BE7}"/>
                      </a:ext>
                    </a:extLst>
                  </p:cNvPr>
                  <p:cNvSpPr txBox="1">
                    <a:spLocks noRot="1" noChangeAspect="1" noMove="1" noResize="1" noEditPoints="1" noAdjustHandles="1" noChangeArrowheads="1" noChangeShapeType="1" noTextEdit="1"/>
                  </p:cNvSpPr>
                  <p:nvPr/>
                </p:nvSpPr>
                <p:spPr>
                  <a:xfrm>
                    <a:off x="4282754" y="1145357"/>
                    <a:ext cx="473143" cy="677108"/>
                  </a:xfrm>
                  <a:prstGeom prst="rect">
                    <a:avLst/>
                  </a:prstGeom>
                  <a:blipFill>
                    <a:blip r:embed="rId3"/>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8CA8ACBF-FC0E-4398-A810-A12FEEB3E6CD}"/>
                  </a:ext>
                </a:extLst>
              </p:cNvPr>
              <p:cNvSpPr/>
              <p:nvPr/>
            </p:nvSpPr>
            <p:spPr>
              <a:xfrm>
                <a:off x="4577483" y="1383955"/>
                <a:ext cx="731290" cy="369332"/>
              </a:xfrm>
              <a:prstGeom prst="rect">
                <a:avLst/>
              </a:prstGeom>
            </p:spPr>
            <p:txBody>
              <a:bodyPr wrap="none">
                <a:spAutoFit/>
              </a:bodyPr>
              <a:lstStyle/>
              <a:p>
                <a:r>
                  <a:rPr lang="en-US" baseline="-25000">
                    <a:solidFill>
                      <a:srgbClr val="008000"/>
                    </a:solidFill>
                  </a:rPr>
                  <a:t>PARTKEY</a:t>
                </a:r>
                <a:endParaRPr lang="en-US">
                  <a:solidFill>
                    <a:srgbClr val="008000"/>
                  </a:solidFill>
                </a:endParaRPr>
              </a:p>
            </p:txBody>
          </p:sp>
        </p:grpSp>
        <p:cxnSp>
          <p:nvCxnSpPr>
            <p:cNvPr id="25" name="Straight Connector 24">
              <a:extLst>
                <a:ext uri="{FF2B5EF4-FFF2-40B4-BE49-F238E27FC236}">
                  <a16:creationId xmlns:a16="http://schemas.microsoft.com/office/drawing/2014/main" id="{F46B54BA-36C2-4462-8C47-A6B07A53D5F0}"/>
                </a:ext>
              </a:extLst>
            </p:cNvPr>
            <p:cNvCxnSpPr>
              <a:cxnSpLocks/>
            </p:cNvCxnSpPr>
            <p:nvPr/>
          </p:nvCxnSpPr>
          <p:spPr>
            <a:xfrm flipV="1">
              <a:off x="10148249" y="5242214"/>
              <a:ext cx="220069" cy="181175"/>
            </a:xfrm>
            <a:prstGeom prst="line">
              <a:avLst/>
            </a:prstGeom>
            <a:ln w="44450">
              <a:solidFill>
                <a:srgbClr val="008000"/>
              </a:solidFill>
            </a:ln>
          </p:spPr>
          <p:style>
            <a:lnRef idx="1">
              <a:schemeClr val="accent1"/>
            </a:lnRef>
            <a:fillRef idx="0">
              <a:schemeClr val="accent1"/>
            </a:fillRef>
            <a:effectRef idx="0">
              <a:schemeClr val="accent1"/>
            </a:effectRef>
            <a:fontRef idx="minor">
              <a:schemeClr val="tx1"/>
            </a:fontRef>
          </p:style>
        </p:cxnSp>
        <p:sp>
          <p:nvSpPr>
            <p:cNvPr id="27" name="Freeform 59">
              <a:extLst>
                <a:ext uri="{FF2B5EF4-FFF2-40B4-BE49-F238E27FC236}">
                  <a16:creationId xmlns:a16="http://schemas.microsoft.com/office/drawing/2014/main" id="{BF7CFAA9-F088-45F1-8908-FB4AAB4EA7A9}"/>
                </a:ext>
              </a:extLst>
            </p:cNvPr>
            <p:cNvSpPr/>
            <p:nvPr/>
          </p:nvSpPr>
          <p:spPr>
            <a:xfrm>
              <a:off x="9284031" y="5347049"/>
              <a:ext cx="927557" cy="507166"/>
            </a:xfrm>
            <a:custGeom>
              <a:avLst/>
              <a:gdLst>
                <a:gd name="connsiteX0" fmla="*/ 986763 w 986763"/>
                <a:gd name="connsiteY0" fmla="*/ 553375 h 553375"/>
                <a:gd name="connsiteX1" fmla="*/ 532852 w 986763"/>
                <a:gd name="connsiteY1" fmla="*/ 788 h 553375"/>
                <a:gd name="connsiteX2" fmla="*/ 0 w 986763"/>
                <a:gd name="connsiteY2" fmla="*/ 421806 h 553375"/>
                <a:gd name="connsiteX3" fmla="*/ 0 w 986763"/>
                <a:gd name="connsiteY3" fmla="*/ 421806 h 553375"/>
                <a:gd name="connsiteX0" fmla="*/ 986763 w 986763"/>
                <a:gd name="connsiteY0" fmla="*/ 573199 h 573199"/>
                <a:gd name="connsiteX1" fmla="*/ 519696 w 986763"/>
                <a:gd name="connsiteY1" fmla="*/ 891 h 573199"/>
                <a:gd name="connsiteX2" fmla="*/ 0 w 986763"/>
                <a:gd name="connsiteY2" fmla="*/ 441630 h 573199"/>
                <a:gd name="connsiteX3" fmla="*/ 0 w 986763"/>
                <a:gd name="connsiteY3" fmla="*/ 441630 h 573199"/>
                <a:gd name="connsiteX0" fmla="*/ 927557 w 927557"/>
                <a:gd name="connsiteY0" fmla="*/ 506805 h 506805"/>
                <a:gd name="connsiteX1" fmla="*/ 519696 w 927557"/>
                <a:gd name="connsiteY1" fmla="*/ 234 h 506805"/>
                <a:gd name="connsiteX2" fmla="*/ 0 w 927557"/>
                <a:gd name="connsiteY2" fmla="*/ 440973 h 506805"/>
                <a:gd name="connsiteX3" fmla="*/ 0 w 927557"/>
                <a:gd name="connsiteY3" fmla="*/ 440973 h 506805"/>
              </a:gdLst>
              <a:ahLst/>
              <a:cxnLst>
                <a:cxn ang="0">
                  <a:pos x="connsiteX0" y="connsiteY0"/>
                </a:cxn>
                <a:cxn ang="0">
                  <a:pos x="connsiteX1" y="connsiteY1"/>
                </a:cxn>
                <a:cxn ang="0">
                  <a:pos x="connsiteX2" y="connsiteY2"/>
                </a:cxn>
                <a:cxn ang="0">
                  <a:pos x="connsiteX3" y="connsiteY3"/>
                </a:cxn>
              </a:cxnLst>
              <a:rect l="l" t="t" r="r" b="b"/>
              <a:pathLst>
                <a:path w="927557" h="506805">
                  <a:moveTo>
                    <a:pt x="927557" y="506805"/>
                  </a:moveTo>
                  <a:cubicBezTo>
                    <a:pt x="782831" y="241475"/>
                    <a:pt x="674289" y="11206"/>
                    <a:pt x="519696" y="234"/>
                  </a:cubicBezTo>
                  <a:cubicBezTo>
                    <a:pt x="365103" y="-10738"/>
                    <a:pt x="86616" y="367517"/>
                    <a:pt x="0" y="440973"/>
                  </a:cubicBezTo>
                  <a:lnTo>
                    <a:pt x="0" y="440973"/>
                  </a:lnTo>
                </a:path>
              </a:pathLst>
            </a:custGeom>
            <a:noFill/>
            <a:ln w="31750">
              <a:solidFill>
                <a:srgbClr val="008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A8DCE1B5-542B-4D5E-BF45-911D063A1B38}"/>
              </a:ext>
            </a:extLst>
          </p:cNvPr>
          <p:cNvSpPr>
            <a:spLocks noGrp="1"/>
          </p:cNvSpPr>
          <p:nvPr>
            <p:ph type="title"/>
          </p:nvPr>
        </p:nvSpPr>
        <p:spPr>
          <a:xfrm>
            <a:off x="553520" y="365125"/>
            <a:ext cx="11638480" cy="1325563"/>
          </a:xfrm>
        </p:spPr>
        <p:txBody>
          <a:bodyPr/>
          <a:lstStyle/>
          <a:p>
            <a:r>
              <a:rPr lang="en-US"/>
              <a:t>diPs help the QO to find better query plans</a:t>
            </a:r>
          </a:p>
        </p:txBody>
      </p:sp>
      <p:sp>
        <p:nvSpPr>
          <p:cNvPr id="34" name="TextBox 33">
            <a:extLst>
              <a:ext uri="{FF2B5EF4-FFF2-40B4-BE49-F238E27FC236}">
                <a16:creationId xmlns:a16="http://schemas.microsoft.com/office/drawing/2014/main" id="{D9AA8460-2C9E-4ACD-A100-6DE67743F509}"/>
              </a:ext>
            </a:extLst>
          </p:cNvPr>
          <p:cNvSpPr txBox="1"/>
          <p:nvPr/>
        </p:nvSpPr>
        <p:spPr>
          <a:xfrm>
            <a:off x="553520" y="2428305"/>
            <a:ext cx="1787221" cy="369332"/>
          </a:xfrm>
          <a:prstGeom prst="rect">
            <a:avLst/>
          </a:prstGeom>
          <a:noFill/>
        </p:spPr>
        <p:txBody>
          <a:bodyPr wrap="none" rtlCol="0">
            <a:spAutoFit/>
          </a:bodyPr>
          <a:lstStyle/>
          <a:p>
            <a:r>
              <a:rPr lang="en-US"/>
              <a:t>TPC-H Query #17</a:t>
            </a:r>
          </a:p>
        </p:txBody>
      </p:sp>
      <p:sp>
        <p:nvSpPr>
          <p:cNvPr id="36" name="Rectangle 35">
            <a:extLst>
              <a:ext uri="{FF2B5EF4-FFF2-40B4-BE49-F238E27FC236}">
                <a16:creationId xmlns:a16="http://schemas.microsoft.com/office/drawing/2014/main" id="{12147C9B-5B2E-4B69-A707-E5D6CF2E9D46}"/>
              </a:ext>
            </a:extLst>
          </p:cNvPr>
          <p:cNvSpPr/>
          <p:nvPr/>
        </p:nvSpPr>
        <p:spPr>
          <a:xfrm>
            <a:off x="553520" y="2797637"/>
            <a:ext cx="5242233" cy="1600438"/>
          </a:xfrm>
          <a:prstGeom prst="rect">
            <a:avLst/>
          </a:prstGeom>
        </p:spPr>
        <p:txBody>
          <a:bodyPr wrap="square">
            <a:spAutoFit/>
          </a:bodyPr>
          <a:lstStyle/>
          <a:p>
            <a:r>
              <a:rPr lang="en-US" sz="1400" b="1">
                <a:latin typeface="Georgia" panose="02040502050405020303" pitchFamily="18" charset="0"/>
              </a:rPr>
              <a:t>SELECT</a:t>
            </a:r>
            <a:r>
              <a:rPr lang="en-US" sz="1400">
                <a:latin typeface="Georgia" panose="02040502050405020303" pitchFamily="18" charset="0"/>
              </a:rPr>
              <a:t>        SUM(</a:t>
            </a:r>
            <a:r>
              <a:rPr lang="en-US" sz="1400" err="1">
                <a:latin typeface="Georgia" panose="02040502050405020303" pitchFamily="18" charset="0"/>
              </a:rPr>
              <a:t>l_extendedprice</a:t>
            </a:r>
            <a:r>
              <a:rPr lang="en-US" sz="1400">
                <a:latin typeface="Georgia" panose="02040502050405020303" pitchFamily="18" charset="0"/>
              </a:rPr>
              <a:t>)</a:t>
            </a:r>
          </a:p>
          <a:p>
            <a:r>
              <a:rPr lang="en-US" sz="1400" b="1">
                <a:latin typeface="Georgia" panose="02040502050405020303" pitchFamily="18" charset="0"/>
              </a:rPr>
              <a:t>FROM</a:t>
            </a:r>
            <a:r>
              <a:rPr lang="en-US" sz="1400">
                <a:latin typeface="Georgia" panose="02040502050405020303" pitchFamily="18" charset="0"/>
              </a:rPr>
              <a:t> 	    lineitem, part</a:t>
            </a:r>
          </a:p>
          <a:p>
            <a:r>
              <a:rPr lang="en-US" sz="1400" b="1">
                <a:latin typeface="Georgia" panose="02040502050405020303" pitchFamily="18" charset="0"/>
              </a:rPr>
              <a:t>WHERE</a:t>
            </a:r>
            <a:r>
              <a:rPr lang="en-US" sz="1400">
                <a:latin typeface="Georgia" panose="02040502050405020303" pitchFamily="18" charset="0"/>
              </a:rPr>
              <a:t>        </a:t>
            </a:r>
            <a:r>
              <a:rPr lang="en-US" sz="1400" err="1">
                <a:latin typeface="Georgia" panose="02040502050405020303" pitchFamily="18" charset="0"/>
              </a:rPr>
              <a:t>p_partkey</a:t>
            </a:r>
            <a:r>
              <a:rPr lang="en-US" sz="1400">
                <a:latin typeface="Georgia" panose="02040502050405020303" pitchFamily="18" charset="0"/>
              </a:rPr>
              <a:t> = </a:t>
            </a:r>
            <a:r>
              <a:rPr lang="en-US" sz="1400" err="1">
                <a:latin typeface="Georgia" panose="02040502050405020303" pitchFamily="18" charset="0"/>
              </a:rPr>
              <a:t>l_partkey</a:t>
            </a:r>
            <a:r>
              <a:rPr lang="en-US" sz="1400">
                <a:latin typeface="Georgia" panose="02040502050405020303" pitchFamily="18" charset="0"/>
              </a:rPr>
              <a:t> </a:t>
            </a:r>
            <a:r>
              <a:rPr lang="en-US" sz="1400" b="1">
                <a:latin typeface="Georgia" panose="02040502050405020303" pitchFamily="18" charset="0"/>
              </a:rPr>
              <a:t>AND</a:t>
            </a:r>
            <a:r>
              <a:rPr lang="en-US" sz="1400">
                <a:latin typeface="Georgia" panose="02040502050405020303" pitchFamily="18" charset="0"/>
              </a:rPr>
              <a:t> </a:t>
            </a:r>
          </a:p>
          <a:p>
            <a:r>
              <a:rPr lang="en-US" sz="1400">
                <a:latin typeface="Georgia" panose="02040502050405020303" pitchFamily="18" charset="0"/>
              </a:rPr>
              <a:t>	    </a:t>
            </a:r>
            <a:r>
              <a:rPr lang="en-US" sz="1400" err="1">
                <a:latin typeface="Georgia" panose="02040502050405020303" pitchFamily="18" charset="0"/>
              </a:rPr>
              <a:t>p_brand</a:t>
            </a:r>
            <a:r>
              <a:rPr lang="en-US" sz="1400">
                <a:latin typeface="Georgia" panose="02040502050405020303" pitchFamily="18" charset="0"/>
              </a:rPr>
              <a:t> = ‘%1’ </a:t>
            </a:r>
            <a:r>
              <a:rPr lang="en-US" sz="1400" b="1">
                <a:latin typeface="Georgia" panose="02040502050405020303" pitchFamily="18" charset="0"/>
              </a:rPr>
              <a:t>AND</a:t>
            </a:r>
            <a:r>
              <a:rPr lang="en-US" sz="1400">
                <a:latin typeface="Georgia" panose="02040502050405020303" pitchFamily="18" charset="0"/>
              </a:rPr>
              <a:t> </a:t>
            </a:r>
            <a:r>
              <a:rPr lang="en-US" sz="1400" err="1">
                <a:latin typeface="Georgia" panose="02040502050405020303" pitchFamily="18" charset="0"/>
              </a:rPr>
              <a:t>p_container</a:t>
            </a:r>
            <a:r>
              <a:rPr lang="en-US" sz="1400">
                <a:latin typeface="Georgia" panose="02040502050405020303" pitchFamily="18" charset="0"/>
              </a:rPr>
              <a:t> = ‘%2’ </a:t>
            </a:r>
            <a:r>
              <a:rPr lang="en-US" sz="1400" b="1">
                <a:latin typeface="Georgia" panose="02040502050405020303" pitchFamily="18" charset="0"/>
              </a:rPr>
              <a:t>AND</a:t>
            </a:r>
            <a:r>
              <a:rPr lang="en-US" sz="1400">
                <a:latin typeface="Georgia" panose="02040502050405020303" pitchFamily="18" charset="0"/>
              </a:rPr>
              <a:t> </a:t>
            </a:r>
          </a:p>
          <a:p>
            <a:r>
              <a:rPr lang="en-US" sz="1400">
                <a:latin typeface="Georgia" panose="02040502050405020303" pitchFamily="18" charset="0"/>
              </a:rPr>
              <a:t>	    </a:t>
            </a:r>
            <a:r>
              <a:rPr lang="en-US" sz="1400" err="1">
                <a:latin typeface="Georgia" panose="02040502050405020303" pitchFamily="18" charset="0"/>
              </a:rPr>
              <a:t>l_quantity</a:t>
            </a:r>
            <a:r>
              <a:rPr lang="en-US" sz="1400">
                <a:latin typeface="Georgia" panose="02040502050405020303" pitchFamily="18" charset="0"/>
              </a:rPr>
              <a:t> &lt; (</a:t>
            </a:r>
            <a:r>
              <a:rPr lang="en-US" sz="1400" b="1">
                <a:latin typeface="Georgia" panose="02040502050405020303" pitchFamily="18" charset="0"/>
              </a:rPr>
              <a:t>SELECT</a:t>
            </a:r>
            <a:r>
              <a:rPr lang="en-US" sz="1400">
                <a:latin typeface="Georgia" panose="02040502050405020303" pitchFamily="18" charset="0"/>
              </a:rPr>
              <a:t> 0.2 * AVG(</a:t>
            </a:r>
            <a:r>
              <a:rPr lang="en-US" sz="1400" err="1">
                <a:latin typeface="Georgia" panose="02040502050405020303" pitchFamily="18" charset="0"/>
              </a:rPr>
              <a:t>l_quantity</a:t>
            </a:r>
            <a:r>
              <a:rPr lang="en-US" sz="1400">
                <a:latin typeface="Georgia" panose="02040502050405020303" pitchFamily="18" charset="0"/>
              </a:rPr>
              <a:t>)</a:t>
            </a:r>
          </a:p>
          <a:p>
            <a:r>
              <a:rPr lang="en-US" sz="1400">
                <a:latin typeface="Georgia" panose="02040502050405020303" pitchFamily="18" charset="0"/>
              </a:rPr>
              <a:t>		        </a:t>
            </a:r>
            <a:r>
              <a:rPr lang="en-US" sz="1400" b="1">
                <a:latin typeface="Georgia" panose="02040502050405020303" pitchFamily="18" charset="0"/>
              </a:rPr>
              <a:t>FROM</a:t>
            </a:r>
            <a:r>
              <a:rPr lang="en-US" sz="1400">
                <a:latin typeface="Georgia" panose="02040502050405020303" pitchFamily="18" charset="0"/>
              </a:rPr>
              <a:t> lineitem </a:t>
            </a:r>
          </a:p>
          <a:p>
            <a:r>
              <a:rPr lang="en-US" sz="1400">
                <a:latin typeface="Georgia" panose="02040502050405020303" pitchFamily="18" charset="0"/>
              </a:rPr>
              <a:t>		        </a:t>
            </a:r>
            <a:r>
              <a:rPr lang="en-US" sz="1400" b="1">
                <a:latin typeface="Georgia" panose="02040502050405020303" pitchFamily="18" charset="0"/>
              </a:rPr>
              <a:t>WHERE</a:t>
            </a:r>
            <a:r>
              <a:rPr lang="en-US" sz="1400">
                <a:latin typeface="Georgia" panose="02040502050405020303" pitchFamily="18" charset="0"/>
              </a:rPr>
              <a:t> </a:t>
            </a:r>
            <a:r>
              <a:rPr lang="en-US" sz="1400" err="1">
                <a:latin typeface="Georgia" panose="02040502050405020303" pitchFamily="18" charset="0"/>
              </a:rPr>
              <a:t>l_partkey</a:t>
            </a:r>
            <a:r>
              <a:rPr lang="en-US" sz="1400">
                <a:latin typeface="Georgia" panose="02040502050405020303" pitchFamily="18" charset="0"/>
              </a:rPr>
              <a:t> = </a:t>
            </a:r>
            <a:r>
              <a:rPr lang="en-US" sz="1400" err="1">
                <a:latin typeface="Georgia" panose="02040502050405020303" pitchFamily="18" charset="0"/>
              </a:rPr>
              <a:t>p_partkey</a:t>
            </a:r>
            <a:r>
              <a:rPr lang="en-US" sz="1400">
                <a:latin typeface="Georgia" panose="02040502050405020303" pitchFamily="18" charset="0"/>
              </a:rPr>
              <a:t>)</a:t>
            </a:r>
          </a:p>
        </p:txBody>
      </p:sp>
      <p:sp>
        <p:nvSpPr>
          <p:cNvPr id="37" name="TextBox 36">
            <a:extLst>
              <a:ext uri="{FF2B5EF4-FFF2-40B4-BE49-F238E27FC236}">
                <a16:creationId xmlns:a16="http://schemas.microsoft.com/office/drawing/2014/main" id="{84326CCE-0B59-42D9-9CF1-00F8AEB295D4}"/>
              </a:ext>
            </a:extLst>
          </p:cNvPr>
          <p:cNvSpPr txBox="1"/>
          <p:nvPr/>
        </p:nvSpPr>
        <p:spPr>
          <a:xfrm>
            <a:off x="7082283" y="2086888"/>
            <a:ext cx="4004686" cy="523220"/>
          </a:xfrm>
          <a:prstGeom prst="rect">
            <a:avLst/>
          </a:prstGeom>
          <a:solidFill>
            <a:srgbClr val="C00000"/>
          </a:solidFill>
        </p:spPr>
        <p:txBody>
          <a:bodyPr wrap="none" rtlCol="0">
            <a:spAutoFit/>
          </a:bodyPr>
          <a:lstStyle/>
          <a:p>
            <a:r>
              <a:rPr lang="en-US" sz="2800">
                <a:solidFill>
                  <a:srgbClr val="FFFF00"/>
                </a:solidFill>
              </a:rPr>
              <a:t>No reduction in initial I/O!</a:t>
            </a:r>
          </a:p>
        </p:txBody>
      </p:sp>
      <p:grpSp>
        <p:nvGrpSpPr>
          <p:cNvPr id="43" name="Group 42">
            <a:extLst>
              <a:ext uri="{FF2B5EF4-FFF2-40B4-BE49-F238E27FC236}">
                <a16:creationId xmlns:a16="http://schemas.microsoft.com/office/drawing/2014/main" id="{1F18E554-4CF7-4BDB-9A94-8B9027AF5FBE}"/>
              </a:ext>
            </a:extLst>
          </p:cNvPr>
          <p:cNvGrpSpPr/>
          <p:nvPr/>
        </p:nvGrpSpPr>
        <p:grpSpPr>
          <a:xfrm>
            <a:off x="6948057" y="2748415"/>
            <a:ext cx="4204706" cy="2209348"/>
            <a:chOff x="6845085" y="3967615"/>
            <a:chExt cx="4204706" cy="2209348"/>
          </a:xfrm>
        </p:grpSpPr>
        <p:sp>
          <p:nvSpPr>
            <p:cNvPr id="5" name="Rectangle 4">
              <a:extLst>
                <a:ext uri="{FF2B5EF4-FFF2-40B4-BE49-F238E27FC236}">
                  <a16:creationId xmlns:a16="http://schemas.microsoft.com/office/drawing/2014/main" id="{828C27C4-127D-4908-A4BE-B2D24F99B3BE}"/>
                </a:ext>
              </a:extLst>
            </p:cNvPr>
            <p:cNvSpPr/>
            <p:nvPr/>
          </p:nvSpPr>
          <p:spPr>
            <a:xfrm>
              <a:off x="8250364" y="4987179"/>
              <a:ext cx="731290" cy="369332"/>
            </a:xfrm>
            <a:prstGeom prst="rect">
              <a:avLst/>
            </a:prstGeom>
          </p:spPr>
          <p:txBody>
            <a:bodyPr wrap="none">
              <a:spAutoFit/>
            </a:bodyPr>
            <a:lstStyle/>
            <a:p>
              <a:r>
                <a:rPr lang="en-US" baseline="-25000"/>
                <a:t>PARTKEY</a:t>
              </a:r>
              <a:endParaRPr lang="en-US"/>
            </a:p>
          </p:txBody>
        </p:sp>
        <p:cxnSp>
          <p:nvCxnSpPr>
            <p:cNvPr id="6" name="Straight Connector 5">
              <a:extLst>
                <a:ext uri="{FF2B5EF4-FFF2-40B4-BE49-F238E27FC236}">
                  <a16:creationId xmlns:a16="http://schemas.microsoft.com/office/drawing/2014/main" id="{9B12B1DB-1449-4ADD-BDE7-619045973206}"/>
                </a:ext>
              </a:extLst>
            </p:cNvPr>
            <p:cNvCxnSpPr>
              <a:cxnSpLocks/>
              <a:stCxn id="14" idx="0"/>
              <a:endCxn id="12" idx="0"/>
            </p:cNvCxnSpPr>
            <p:nvPr/>
          </p:nvCxnSpPr>
          <p:spPr>
            <a:xfrm>
              <a:off x="8865649" y="5019304"/>
              <a:ext cx="464852" cy="52711"/>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C7F3FCC-1060-4CE2-840E-6848056089C3}"/>
                </a:ext>
              </a:extLst>
            </p:cNvPr>
            <p:cNvSpPr txBox="1"/>
            <p:nvPr/>
          </p:nvSpPr>
          <p:spPr>
            <a:xfrm>
              <a:off x="6845085" y="5532562"/>
              <a:ext cx="1521474" cy="369332"/>
            </a:xfrm>
            <a:prstGeom prst="rect">
              <a:avLst/>
            </a:prstGeom>
            <a:noFill/>
          </p:spPr>
          <p:txBody>
            <a:bodyPr wrap="square" rtlCol="0">
              <a:spAutoFit/>
            </a:bodyPr>
            <a:lstStyle/>
            <a:p>
              <a:r>
                <a:rPr lang="en-US" err="1"/>
                <a:t>GbAgg</a:t>
              </a:r>
              <a:r>
                <a:rPr lang="en-US" baseline="-25000" err="1"/>
                <a:t>PARTKEY</a:t>
              </a:r>
              <a:endParaRPr lang="en-US" baseline="-25000"/>
            </a:p>
          </p:txBody>
        </p:sp>
        <p:sp>
          <p:nvSpPr>
            <p:cNvPr id="8" name="TextBox 7">
              <a:extLst>
                <a:ext uri="{FF2B5EF4-FFF2-40B4-BE49-F238E27FC236}">
                  <a16:creationId xmlns:a16="http://schemas.microsoft.com/office/drawing/2014/main" id="{70AB87C0-A65D-4DB6-8A76-71FA33C21BA0}"/>
                </a:ext>
              </a:extLst>
            </p:cNvPr>
            <p:cNvSpPr txBox="1"/>
            <p:nvPr/>
          </p:nvSpPr>
          <p:spPr>
            <a:xfrm>
              <a:off x="8555555" y="5715298"/>
              <a:ext cx="1308371" cy="461665"/>
            </a:xfrm>
            <a:prstGeom prst="rect">
              <a:avLst/>
            </a:prstGeom>
            <a:noFill/>
          </p:spPr>
          <p:txBody>
            <a:bodyPr wrap="none" rtlCol="0">
              <a:spAutoFit/>
            </a:bodyPr>
            <a:lstStyle/>
            <a:p>
              <a:r>
                <a:rPr lang="en-US" sz="2400">
                  <a:latin typeface="Georgia" panose="02040502050405020303" pitchFamily="18" charset="0"/>
                </a:rPr>
                <a:t>lineitem</a:t>
              </a:r>
            </a:p>
          </p:txBody>
        </p:sp>
        <p:sp>
          <p:nvSpPr>
            <p:cNvPr id="9" name="TextBox 8">
              <a:extLst>
                <a:ext uri="{FF2B5EF4-FFF2-40B4-BE49-F238E27FC236}">
                  <a16:creationId xmlns:a16="http://schemas.microsoft.com/office/drawing/2014/main" id="{47209082-1249-4E73-B2D2-35430321D6A6}"/>
                </a:ext>
              </a:extLst>
            </p:cNvPr>
            <p:cNvSpPr txBox="1"/>
            <p:nvPr/>
          </p:nvSpPr>
          <p:spPr>
            <a:xfrm>
              <a:off x="10300868" y="5681945"/>
              <a:ext cx="748923" cy="461665"/>
            </a:xfrm>
            <a:prstGeom prst="rect">
              <a:avLst/>
            </a:prstGeom>
            <a:noFill/>
          </p:spPr>
          <p:txBody>
            <a:bodyPr wrap="none" rtlCol="0">
              <a:spAutoFit/>
            </a:bodyPr>
            <a:lstStyle/>
            <a:p>
              <a:r>
                <a:rPr lang="en-US" sz="2400">
                  <a:latin typeface="Georgia" panose="02040502050405020303" pitchFamily="18" charset="0"/>
                </a:rPr>
                <a:t>part</a:t>
              </a:r>
            </a:p>
          </p:txBody>
        </p:sp>
        <p:grpSp>
          <p:nvGrpSpPr>
            <p:cNvPr id="10" name="Group 9">
              <a:extLst>
                <a:ext uri="{FF2B5EF4-FFF2-40B4-BE49-F238E27FC236}">
                  <a16:creationId xmlns:a16="http://schemas.microsoft.com/office/drawing/2014/main" id="{17107A7B-F980-4199-91F0-875325F35320}"/>
                </a:ext>
              </a:extLst>
            </p:cNvPr>
            <p:cNvGrpSpPr/>
            <p:nvPr/>
          </p:nvGrpSpPr>
          <p:grpSpPr>
            <a:xfrm>
              <a:off x="9330501" y="4763277"/>
              <a:ext cx="910089" cy="617478"/>
              <a:chOff x="2854225" y="1210920"/>
              <a:chExt cx="910089" cy="617478"/>
            </a:xfrm>
          </p:grpSpPr>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C42CFCCF-8427-4170-A3B9-B18552D55E6A}"/>
                      </a:ext>
                    </a:extLst>
                  </p:cNvPr>
                  <p:cNvSpPr/>
                  <p:nvPr/>
                </p:nvSpPr>
                <p:spPr>
                  <a:xfrm rot="5400000">
                    <a:off x="3132410" y="1196494"/>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1" name="Rectangle 10">
                    <a:extLst>
                      <a:ext uri="{FF2B5EF4-FFF2-40B4-BE49-F238E27FC236}">
                        <a16:creationId xmlns:a16="http://schemas.microsoft.com/office/drawing/2014/main" id="{C42CFCCF-8427-4170-A3B9-B18552D55E6A}"/>
                      </a:ext>
                    </a:extLst>
                  </p:cNvPr>
                  <p:cNvSpPr>
                    <a:spLocks noRot="1" noChangeAspect="1" noMove="1" noResize="1" noEditPoints="1" noAdjustHandles="1" noChangeArrowheads="1" noChangeShapeType="1" noTextEdit="1"/>
                  </p:cNvSpPr>
                  <p:nvPr/>
                </p:nvSpPr>
                <p:spPr>
                  <a:xfrm rot="5400000">
                    <a:off x="3132410" y="1196494"/>
                    <a:ext cx="617477" cy="646331"/>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00F47A09-B3D9-43F1-B3D6-5AF25D95E9C9}"/>
                      </a:ext>
                    </a:extLst>
                  </p:cNvPr>
                  <p:cNvSpPr/>
                  <p:nvPr/>
                </p:nvSpPr>
                <p:spPr>
                  <a:xfrm rot="16200000">
                    <a:off x="2868652" y="1196493"/>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2" name="Rectangle 11">
                    <a:extLst>
                      <a:ext uri="{FF2B5EF4-FFF2-40B4-BE49-F238E27FC236}">
                        <a16:creationId xmlns:a16="http://schemas.microsoft.com/office/drawing/2014/main" id="{00F47A09-B3D9-43F1-B3D6-5AF25D95E9C9}"/>
                      </a:ext>
                    </a:extLst>
                  </p:cNvPr>
                  <p:cNvSpPr>
                    <a:spLocks noRot="1" noChangeAspect="1" noMove="1" noResize="1" noEditPoints="1" noAdjustHandles="1" noChangeArrowheads="1" noChangeShapeType="1" noTextEdit="1"/>
                  </p:cNvSpPr>
                  <p:nvPr/>
                </p:nvSpPr>
                <p:spPr>
                  <a:xfrm rot="16200000">
                    <a:off x="2868652" y="1196493"/>
                    <a:ext cx="617477" cy="646331"/>
                  </a:xfrm>
                  <a:prstGeom prst="rect">
                    <a:avLst/>
                  </a:prstGeom>
                  <a:blipFill>
                    <a:blip r:embed="rId5"/>
                    <a:stretch>
                      <a:fillRect/>
                    </a:stretch>
                  </a:blipFill>
                </p:spPr>
                <p:txBody>
                  <a:bodyPr/>
                  <a:lstStyle/>
                  <a:p>
                    <a:r>
                      <a:rPr lang="en-US">
                        <a:noFill/>
                      </a:rPr>
                      <a:t> </a:t>
                    </a:r>
                  </a:p>
                </p:txBody>
              </p:sp>
            </mc:Fallback>
          </mc:AlternateContent>
        </p:grpSp>
        <p:grpSp>
          <p:nvGrpSpPr>
            <p:cNvPr id="13" name="Group 12">
              <a:extLst>
                <a:ext uri="{FF2B5EF4-FFF2-40B4-BE49-F238E27FC236}">
                  <a16:creationId xmlns:a16="http://schemas.microsoft.com/office/drawing/2014/main" id="{9D71F41D-5BF7-4A0E-B0F3-D02228AEFD41}"/>
                </a:ext>
              </a:extLst>
            </p:cNvPr>
            <p:cNvGrpSpPr/>
            <p:nvPr/>
          </p:nvGrpSpPr>
          <p:grpSpPr>
            <a:xfrm>
              <a:off x="7955560" y="4710564"/>
              <a:ext cx="910089" cy="617478"/>
              <a:chOff x="1956266" y="688790"/>
              <a:chExt cx="910089" cy="617478"/>
            </a:xfrm>
          </p:grpSpPr>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978465FC-BD04-417D-B1CE-9769D6DCD5D9}"/>
                      </a:ext>
                    </a:extLst>
                  </p:cNvPr>
                  <p:cNvSpPr/>
                  <p:nvPr/>
                </p:nvSpPr>
                <p:spPr>
                  <a:xfrm rot="5400000">
                    <a:off x="2234451" y="674364"/>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4" name="Rectangle 13">
                    <a:extLst>
                      <a:ext uri="{FF2B5EF4-FFF2-40B4-BE49-F238E27FC236}">
                        <a16:creationId xmlns:a16="http://schemas.microsoft.com/office/drawing/2014/main" id="{978465FC-BD04-417D-B1CE-9769D6DCD5D9}"/>
                      </a:ext>
                    </a:extLst>
                  </p:cNvPr>
                  <p:cNvSpPr>
                    <a:spLocks noRot="1" noChangeAspect="1" noMove="1" noResize="1" noEditPoints="1" noAdjustHandles="1" noChangeArrowheads="1" noChangeShapeType="1" noTextEdit="1"/>
                  </p:cNvSpPr>
                  <p:nvPr/>
                </p:nvSpPr>
                <p:spPr>
                  <a:xfrm rot="5400000">
                    <a:off x="2234451" y="674364"/>
                    <a:ext cx="617477" cy="646331"/>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a:extLst>
                      <a:ext uri="{FF2B5EF4-FFF2-40B4-BE49-F238E27FC236}">
                        <a16:creationId xmlns:a16="http://schemas.microsoft.com/office/drawing/2014/main" id="{141A13F7-6C8A-47BB-A088-695E8B3A6F9F}"/>
                      </a:ext>
                    </a:extLst>
                  </p:cNvPr>
                  <p:cNvSpPr/>
                  <p:nvPr/>
                </p:nvSpPr>
                <p:spPr>
                  <a:xfrm rot="16200000">
                    <a:off x="1970693" y="674363"/>
                    <a:ext cx="617477" cy="6463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600" i="0" smtClean="0">
                              <a:solidFill>
                                <a:schemeClr val="tx1"/>
                              </a:solidFill>
                              <a:latin typeface="Cambria Math" panose="02040503050406030204" pitchFamily="18" charset="0"/>
                              <a:sym typeface="Symbol" panose="05050102010706020507" pitchFamily="18" charset="2"/>
                            </a:rPr>
                            <m:t></m:t>
                          </m:r>
                        </m:oMath>
                      </m:oMathPara>
                    </a14:m>
                    <a:endParaRPr lang="en-US" sz="3600">
                      <a:solidFill>
                        <a:schemeClr val="tx1"/>
                      </a:solidFill>
                    </a:endParaRPr>
                  </a:p>
                </p:txBody>
              </p:sp>
            </mc:Choice>
            <mc:Fallback xmlns="">
              <p:sp>
                <p:nvSpPr>
                  <p:cNvPr id="15" name="Rectangle 14">
                    <a:extLst>
                      <a:ext uri="{FF2B5EF4-FFF2-40B4-BE49-F238E27FC236}">
                        <a16:creationId xmlns:a16="http://schemas.microsoft.com/office/drawing/2014/main" id="{141A13F7-6C8A-47BB-A088-695E8B3A6F9F}"/>
                      </a:ext>
                    </a:extLst>
                  </p:cNvPr>
                  <p:cNvSpPr>
                    <a:spLocks noRot="1" noChangeAspect="1" noMove="1" noResize="1" noEditPoints="1" noAdjustHandles="1" noChangeArrowheads="1" noChangeShapeType="1" noTextEdit="1"/>
                  </p:cNvSpPr>
                  <p:nvPr/>
                </p:nvSpPr>
                <p:spPr>
                  <a:xfrm rot="16200000">
                    <a:off x="1970693" y="674363"/>
                    <a:ext cx="617477" cy="646331"/>
                  </a:xfrm>
                  <a:prstGeom prst="rect">
                    <a:avLst/>
                  </a:prstGeom>
                  <a:blipFill>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DB636C88-4C0F-4F89-A23C-17622CADD63C}"/>
                    </a:ext>
                  </a:extLst>
                </p:cNvPr>
                <p:cNvSpPr txBox="1"/>
                <p:nvPr/>
              </p:nvSpPr>
              <p:spPr>
                <a:xfrm>
                  <a:off x="10049364" y="5169766"/>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solidFill>
                              <a:srgbClr val="FF0000"/>
                            </a:solidFill>
                            <a:latin typeface="Cambria Math" panose="02040503050406030204" pitchFamily="18" charset="0"/>
                            <a:ea typeface="Cambria Math" panose="02040503050406030204" pitchFamily="18" charset="0"/>
                          </a:rPr>
                          <m:t>𝜎</m:t>
                        </m:r>
                      </m:oMath>
                    </m:oMathPara>
                  </a14:m>
                  <a:endParaRPr lang="en-US" sz="1400">
                    <a:solidFill>
                      <a:srgbClr val="FF0000"/>
                    </a:solidFill>
                  </a:endParaRPr>
                </a:p>
              </p:txBody>
            </p:sp>
          </mc:Choice>
          <mc:Fallback xmlns="">
            <p:sp>
              <p:nvSpPr>
                <p:cNvPr id="16" name="TextBox 15">
                  <a:extLst>
                    <a:ext uri="{FF2B5EF4-FFF2-40B4-BE49-F238E27FC236}">
                      <a16:creationId xmlns:a16="http://schemas.microsoft.com/office/drawing/2014/main" id="{DB636C88-4C0F-4F89-A23C-17622CADD63C}"/>
                    </a:ext>
                  </a:extLst>
                </p:cNvPr>
                <p:cNvSpPr txBox="1">
                  <a:spLocks noRot="1" noChangeAspect="1" noMove="1" noResize="1" noEditPoints="1" noAdjustHandles="1" noChangeArrowheads="1" noChangeShapeType="1" noTextEdit="1"/>
                </p:cNvSpPr>
                <p:nvPr/>
              </p:nvSpPr>
              <p:spPr>
                <a:xfrm>
                  <a:off x="10049364" y="5169766"/>
                  <a:ext cx="515141" cy="738664"/>
                </a:xfrm>
                <a:prstGeom prst="rect">
                  <a:avLst/>
                </a:prstGeom>
                <a:blipFill>
                  <a:blip r:embed="rId8"/>
                  <a:stretch>
                    <a:fillRect/>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99697D0B-F1E9-4871-8028-3F973C7013DA}"/>
                </a:ext>
              </a:extLst>
            </p:cNvPr>
            <p:cNvSpPr/>
            <p:nvPr/>
          </p:nvSpPr>
          <p:spPr>
            <a:xfrm>
              <a:off x="9616352" y="4989350"/>
              <a:ext cx="731290" cy="369332"/>
            </a:xfrm>
            <a:prstGeom prst="rect">
              <a:avLst/>
            </a:prstGeom>
          </p:spPr>
          <p:txBody>
            <a:bodyPr wrap="none">
              <a:spAutoFit/>
            </a:bodyPr>
            <a:lstStyle/>
            <a:p>
              <a:r>
                <a:rPr lang="en-US" baseline="-25000"/>
                <a:t>PARTKEY</a:t>
              </a:r>
              <a:endParaRPr lang="en-US"/>
            </a:p>
          </p:txBody>
        </p:sp>
        <p:cxnSp>
          <p:nvCxnSpPr>
            <p:cNvPr id="18" name="Straight Connector 17">
              <a:extLst>
                <a:ext uri="{FF2B5EF4-FFF2-40B4-BE49-F238E27FC236}">
                  <a16:creationId xmlns:a16="http://schemas.microsoft.com/office/drawing/2014/main" id="{442E6248-71B5-42B8-BBE3-4E428FAFEA86}"/>
                </a:ext>
              </a:extLst>
            </p:cNvPr>
            <p:cNvCxnSpPr>
              <a:cxnSpLocks/>
            </p:cNvCxnSpPr>
            <p:nvPr/>
          </p:nvCxnSpPr>
          <p:spPr>
            <a:xfrm flipH="1">
              <a:off x="7875741" y="5222884"/>
              <a:ext cx="220109" cy="394391"/>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67C66DD-B6E6-4376-940E-EFBFCDA4CD91}"/>
                </a:ext>
              </a:extLst>
            </p:cNvPr>
            <p:cNvCxnSpPr>
              <a:cxnSpLocks/>
            </p:cNvCxnSpPr>
            <p:nvPr/>
          </p:nvCxnSpPr>
          <p:spPr>
            <a:xfrm flipH="1">
              <a:off x="8426301" y="4590896"/>
              <a:ext cx="2" cy="239337"/>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DF4BDD7-B071-4B6D-8794-7034F2AC97A1}"/>
                </a:ext>
              </a:extLst>
            </p:cNvPr>
            <p:cNvCxnSpPr>
              <a:cxnSpLocks/>
              <a:endCxn id="8" idx="0"/>
            </p:cNvCxnSpPr>
            <p:nvPr/>
          </p:nvCxnSpPr>
          <p:spPr>
            <a:xfrm flipH="1">
              <a:off x="9209741" y="5282910"/>
              <a:ext cx="318805" cy="43238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756929-B100-431E-A9A8-CE2C5AF028A8}"/>
                </a:ext>
              </a:extLst>
            </p:cNvPr>
            <p:cNvCxnSpPr>
              <a:cxnSpLocks/>
            </p:cNvCxnSpPr>
            <p:nvPr/>
          </p:nvCxnSpPr>
          <p:spPr>
            <a:xfrm>
              <a:off x="10130529" y="5366654"/>
              <a:ext cx="63231" cy="8905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8C4140A-841A-4FDB-9CEF-AADE54B8309C}"/>
                </a:ext>
              </a:extLst>
            </p:cNvPr>
            <p:cNvCxnSpPr>
              <a:cxnSpLocks/>
            </p:cNvCxnSpPr>
            <p:nvPr/>
          </p:nvCxnSpPr>
          <p:spPr>
            <a:xfrm>
              <a:off x="10347642" y="5740897"/>
              <a:ext cx="63231" cy="8905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C3D581C6-55C7-4E26-9FFF-720A58FCEA88}"/>
                    </a:ext>
                  </a:extLst>
                </p:cNvPr>
                <p:cNvSpPr txBox="1"/>
                <p:nvPr/>
              </p:nvSpPr>
              <p:spPr>
                <a:xfrm>
                  <a:off x="8213230" y="3971270"/>
                  <a:ext cx="515141"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800" i="1" smtClean="0">
                            <a:solidFill>
                              <a:schemeClr val="tx1"/>
                            </a:solidFill>
                            <a:latin typeface="Cambria Math" panose="02040503050406030204" pitchFamily="18" charset="0"/>
                            <a:ea typeface="Cambria Math" panose="02040503050406030204" pitchFamily="18" charset="0"/>
                          </a:rPr>
                          <m:t>𝜎</m:t>
                        </m:r>
                      </m:oMath>
                    </m:oMathPara>
                  </a14:m>
                  <a:endParaRPr lang="en-US" sz="1400">
                    <a:solidFill>
                      <a:schemeClr val="tx1"/>
                    </a:solidFill>
                  </a:endParaRPr>
                </a:p>
              </p:txBody>
            </p:sp>
          </mc:Choice>
          <mc:Fallback xmlns="">
            <p:sp>
              <p:nvSpPr>
                <p:cNvPr id="29" name="TextBox 28">
                  <a:extLst>
                    <a:ext uri="{FF2B5EF4-FFF2-40B4-BE49-F238E27FC236}">
                      <a16:creationId xmlns:a16="http://schemas.microsoft.com/office/drawing/2014/main" id="{C3D581C6-55C7-4E26-9FFF-720A58FCEA88}"/>
                    </a:ext>
                  </a:extLst>
                </p:cNvPr>
                <p:cNvSpPr txBox="1">
                  <a:spLocks noRot="1" noChangeAspect="1" noMove="1" noResize="1" noEditPoints="1" noAdjustHandles="1" noChangeArrowheads="1" noChangeShapeType="1" noTextEdit="1"/>
                </p:cNvSpPr>
                <p:nvPr/>
              </p:nvSpPr>
              <p:spPr>
                <a:xfrm>
                  <a:off x="8213230" y="3971270"/>
                  <a:ext cx="515141" cy="738664"/>
                </a:xfrm>
                <a:prstGeom prst="rect">
                  <a:avLst/>
                </a:prstGeom>
                <a:blipFill>
                  <a:blip r:embed="rId9"/>
                  <a:stretch>
                    <a:fillRect/>
                  </a:stretch>
                </a:blipFill>
              </p:spPr>
              <p:txBody>
                <a:bodyPr/>
                <a:lstStyle/>
                <a:p>
                  <a:r>
                    <a:rPr lang="en-US">
                      <a:noFill/>
                    </a:rPr>
                    <a:t> </a:t>
                  </a:r>
                </a:p>
              </p:txBody>
            </p:sp>
          </mc:Fallback>
        </mc:AlternateContent>
        <p:cxnSp>
          <p:nvCxnSpPr>
            <p:cNvPr id="30" name="Straight Connector 29">
              <a:extLst>
                <a:ext uri="{FF2B5EF4-FFF2-40B4-BE49-F238E27FC236}">
                  <a16:creationId xmlns:a16="http://schemas.microsoft.com/office/drawing/2014/main" id="{B19E63FD-6844-4DC9-902C-8EC501DC9ADA}"/>
                </a:ext>
              </a:extLst>
            </p:cNvPr>
            <p:cNvCxnSpPr>
              <a:cxnSpLocks/>
              <a:endCxn id="8" idx="1"/>
            </p:cNvCxnSpPr>
            <p:nvPr/>
          </p:nvCxnSpPr>
          <p:spPr>
            <a:xfrm>
              <a:off x="8269158" y="5847783"/>
              <a:ext cx="286397" cy="98348"/>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59869C5-4375-4EE4-96C0-F77AB158631E}"/>
                </a:ext>
              </a:extLst>
            </p:cNvPr>
            <p:cNvCxnSpPr>
              <a:cxnSpLocks/>
            </p:cNvCxnSpPr>
            <p:nvPr/>
          </p:nvCxnSpPr>
          <p:spPr>
            <a:xfrm flipH="1">
              <a:off x="8426301" y="3967615"/>
              <a:ext cx="2" cy="239337"/>
            </a:xfrm>
            <a:prstGeom prst="line">
              <a:avLst/>
            </a:prstGeom>
            <a:ln w="98425">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
        <p:nvSpPr>
          <p:cNvPr id="31" name="Slide Number Placeholder 30">
            <a:extLst>
              <a:ext uri="{FF2B5EF4-FFF2-40B4-BE49-F238E27FC236}">
                <a16:creationId xmlns:a16="http://schemas.microsoft.com/office/drawing/2014/main" id="{18110F42-9A0E-4B28-8A69-8DE458947C4C}"/>
              </a:ext>
            </a:extLst>
          </p:cNvPr>
          <p:cNvSpPr>
            <a:spLocks noGrp="1"/>
          </p:cNvSpPr>
          <p:nvPr>
            <p:ph type="sldNum" sz="quarter" idx="12"/>
          </p:nvPr>
        </p:nvSpPr>
        <p:spPr>
          <a:xfrm>
            <a:off x="8713572" y="5137150"/>
            <a:ext cx="2743200" cy="365125"/>
          </a:xfrm>
        </p:spPr>
        <p:txBody>
          <a:bodyPr/>
          <a:lstStyle/>
          <a:p>
            <a:fld id="{EEC9366E-023C-4CFB-B1D7-201B963321B0}" type="slidenum">
              <a:rPr lang="en-US" smtClean="0"/>
              <a:t>9</a:t>
            </a:fld>
            <a:endParaRPr lang="en-US"/>
          </a:p>
        </p:txBody>
      </p:sp>
      <p:sp>
        <p:nvSpPr>
          <p:cNvPr id="33" name="Rectangle 32">
            <a:extLst>
              <a:ext uri="{FF2B5EF4-FFF2-40B4-BE49-F238E27FC236}">
                <a16:creationId xmlns:a16="http://schemas.microsoft.com/office/drawing/2014/main" id="{1BF0BDEA-947F-4A12-93D6-10867340E309}"/>
              </a:ext>
            </a:extLst>
          </p:cNvPr>
          <p:cNvSpPr/>
          <p:nvPr/>
        </p:nvSpPr>
        <p:spPr>
          <a:xfrm>
            <a:off x="1656764" y="3702844"/>
            <a:ext cx="3829161" cy="695231"/>
          </a:xfrm>
          <a:prstGeom prst="rect">
            <a:avLst/>
          </a:prstGeom>
          <a:solidFill>
            <a:schemeClr val="accent2">
              <a:lumMod val="75000"/>
              <a:alpha val="2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36210202"/>
      </p:ext>
    </p:extLst>
  </p:cSld>
  <p:clrMapOvr>
    <a:masterClrMapping/>
  </p:clrMapOvr>
  <mc:AlternateContent xmlns:mc="http://schemas.openxmlformats.org/markup-compatibility/2006" xmlns:p14="http://schemas.microsoft.com/office/powerpoint/2010/main">
    <mc:Choice Requires="p14">
      <p:transition spd="slow" p14:dur="2000" advTm="29562"/>
    </mc:Choice>
    <mc:Fallback xmlns="">
      <p:transition spd="slow" advTm="295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7" grpId="0" animBg="1"/>
      <p:bldP spid="33" grpId="0" animBg="1"/>
    </p:bldLst>
  </p:timing>
  <p:extLst>
    <p:ext uri="{3A86A75C-4F4B-4683-9AE1-C65F6400EC91}">
      <p14:laserTraceLst xmlns:p14="http://schemas.microsoft.com/office/powerpoint/2010/main">
        <p14:tracePtLst>
          <p14:tracePt t="10920" x="3937000" y="2654300"/>
          <p14:tracePt t="10976" x="3609975" y="3041650"/>
          <p14:tracePt t="11091" x="3638550" y="3422650"/>
          <p14:tracePt t="11197" x="3565525" y="4076700"/>
          <p14:tracePt t="11232" x="3822700" y="4454525"/>
          <p14:tracePt t="11334" x="4035425" y="4667250"/>
          <p14:tracePt t="11434" x="4079875" y="4524375"/>
          <p14:tracePt t="11537" x="4044950" y="4540250"/>
          <p14:tracePt t="11645" x="4137025" y="4429125"/>
          <p14:tracePt t="11681" x="4124325" y="4422775"/>
          <p14:tracePt t="11783" x="4035425" y="4422775"/>
          <p14:tracePt t="11888" x="4003675" y="4238625"/>
          <p14:tracePt t="11999" x="3927475" y="4225925"/>
          <p14:tracePt t="13633" x="4060825" y="4222750"/>
          <p14:tracePt t="13689" x="4460875" y="4267200"/>
          <p14:tracePt t="13715" x="4781550" y="4314825"/>
          <p14:tracePt t="13873" x="6575425" y="4591050"/>
          <p14:tracePt t="14002" x="7410450" y="4746625"/>
          <p14:tracePt t="14099" x="7721600" y="4787900"/>
          <p14:tracePt t="14214" x="8512175" y="4899025"/>
          <p14:tracePt t="14246" x="8829675" y="4927600"/>
          <p14:tracePt t="14334" x="8870950" y="4937125"/>
          <p14:tracePt t="14418" x="8943975" y="4946650"/>
          <p14:tracePt t="14483" x="9096375" y="4949825"/>
          <p14:tracePt t="14555" x="9369425" y="4949825"/>
          <p14:tracePt t="14619" x="9372600" y="4949825"/>
          <p14:tracePt t="15327" x="9217025" y="4933950"/>
          <p14:tracePt t="15360" x="9159875" y="4914900"/>
          <p14:tracePt t="15391" x="9070975" y="4892675"/>
          <p14:tracePt t="15481" x="8896350" y="4870450"/>
          <p14:tracePt t="15607" x="8505825" y="4819650"/>
          <p14:tracePt t="15712" x="8235950" y="4772025"/>
          <p14:tracePt t="15814" x="8083550" y="4737100"/>
          <p14:tracePt t="15855" x="8013700" y="4718050"/>
          <p14:tracePt t="15991" x="7877175" y="4664075"/>
          <p14:tracePt t="16030" x="7874000" y="4664075"/>
          <p14:tracePt t="16775" x="7712075" y="4664075"/>
          <p14:tracePt t="16828" x="7448550" y="4629150"/>
          <p14:tracePt t="16956" x="6524625" y="4502150"/>
          <p14:tracePt t="17013" x="6232525" y="4486275"/>
          <p14:tracePt t="17080" x="5476875" y="4486275"/>
          <p14:tracePt t="17139" x="5257800" y="4502150"/>
          <p14:tracePt t="17281" x="4352925" y="4638675"/>
          <p14:tracePt t="17323" x="4054475" y="4705350"/>
          <p14:tracePt t="17471" x="3343275" y="4645025"/>
          <p14:tracePt t="17512" x="3241675" y="4568825"/>
          <p14:tracePt t="17654" x="2727325" y="4333875"/>
          <p14:tracePt t="17755" x="2486025" y="4152900"/>
          <p14:tracePt t="17859" x="2473325" y="4022725"/>
          <p14:tracePt t="17906" x="2454275" y="3971925"/>
          <p14:tracePt t="18043" x="2327275" y="3898900"/>
          <p14:tracePt t="24862" x="2844800" y="3889375"/>
          <p14:tracePt t="24919" x="3705225" y="4213225"/>
          <p14:tracePt t="25001" x="4111625" y="4391025"/>
          <p14:tracePt t="25108" x="4600575" y="4505325"/>
          <p14:tracePt t="25194" x="4749800" y="4572000"/>
          <p14:tracePt t="25297" x="5019675" y="4702175"/>
          <p14:tracePt t="25345" x="5381625" y="4787900"/>
          <p14:tracePt t="25484" x="6657975" y="4937125"/>
          <p14:tracePt t="25594" x="8074025" y="5168900"/>
          <p14:tracePt t="25702" x="8772525" y="5187950"/>
          <p14:tracePt t="25743" x="8851900" y="5200650"/>
          <p14:tracePt t="25847" x="9121775" y="5099050"/>
          <p14:tracePt t="25881" x="9175750" y="5054600"/>
          <p14:tracePt t="25996" x="9385300" y="4965700"/>
          <p14:tracePt t="26130" x="9213850" y="4918075"/>
          <p14:tracePt t="26169" x="9204325" y="4914900"/>
          <p14:tracePt t="26262" x="8931275" y="4835525"/>
          <p14:tracePt t="26325" x="8759825" y="4784725"/>
          <p14:tracePt t="26404" x="8747125" y="4781550"/>
          <p14:tracePt t="26451" x="8724900" y="4775200"/>
          <p14:tracePt t="26593" x="8718550" y="4775200"/>
          <p14:tracePt t="26907" x="8661400" y="4724400"/>
          <p14:tracePt t="28340" x="7778750" y="4527550"/>
          <p14:tracePt t="28401" x="3028950" y="4178300"/>
          <p14:tracePt t="28488" x="3571875" y="1866900"/>
          <p14:tracePt t="28522" x="1797050" y="1428750"/>
          <p14:tracePt t="28585" x="449263" y="1130300"/>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TIMING" val="|7.1|7.1|12.9|12.2"/>
</p:tagLst>
</file>

<file path=ppt/tags/tag10.xml><?xml version="1.0" encoding="utf-8"?>
<p:tagLst xmlns:a="http://schemas.openxmlformats.org/drawingml/2006/main" xmlns:r="http://schemas.openxmlformats.org/officeDocument/2006/relationships" xmlns:p="http://schemas.openxmlformats.org/presentationml/2006/main">
  <p:tag name="TIMING" val="|13.1|33.2"/>
</p:tagLst>
</file>

<file path=ppt/tags/tag11.xml><?xml version="1.0" encoding="utf-8"?>
<p:tagLst xmlns:a="http://schemas.openxmlformats.org/drawingml/2006/main" xmlns:r="http://schemas.openxmlformats.org/officeDocument/2006/relationships" xmlns:p="http://schemas.openxmlformats.org/presentationml/2006/main">
  <p:tag name="TIMING" val="|19.3|0.5|0.4|0.7"/>
</p:tagLst>
</file>

<file path=ppt/tags/tag12.xml><?xml version="1.0" encoding="utf-8"?>
<p:tagLst xmlns:a="http://schemas.openxmlformats.org/drawingml/2006/main" xmlns:r="http://schemas.openxmlformats.org/officeDocument/2006/relationships" xmlns:p="http://schemas.openxmlformats.org/presentationml/2006/main">
  <p:tag name="TIMING" val="|2.7|1.2"/>
</p:tagLst>
</file>

<file path=ppt/tags/tag13.xml><?xml version="1.0" encoding="utf-8"?>
<p:tagLst xmlns:a="http://schemas.openxmlformats.org/drawingml/2006/main" xmlns:r="http://schemas.openxmlformats.org/officeDocument/2006/relationships" xmlns:p="http://schemas.openxmlformats.org/presentationml/2006/main">
  <p:tag name="TIMING" val="|1.2|0.9|1.2|0.8"/>
</p:tagLst>
</file>

<file path=ppt/tags/tag14.xml><?xml version="1.0" encoding="utf-8"?>
<p:tagLst xmlns:a="http://schemas.openxmlformats.org/drawingml/2006/main" xmlns:r="http://schemas.openxmlformats.org/officeDocument/2006/relationships" xmlns:p="http://schemas.openxmlformats.org/presentationml/2006/main">
  <p:tag name="TIMING" val="|19.3|0.5|0.4|0.7"/>
</p:tagLst>
</file>

<file path=ppt/tags/tag2.xml><?xml version="1.0" encoding="utf-8"?>
<p:tagLst xmlns:a="http://schemas.openxmlformats.org/drawingml/2006/main" xmlns:r="http://schemas.openxmlformats.org/officeDocument/2006/relationships" xmlns:p="http://schemas.openxmlformats.org/presentationml/2006/main">
  <p:tag name="TIMING" val="|6.8|21.6|26.8"/>
</p:tagLst>
</file>

<file path=ppt/tags/tag3.xml><?xml version="1.0" encoding="utf-8"?>
<p:tagLst xmlns:a="http://schemas.openxmlformats.org/drawingml/2006/main" xmlns:r="http://schemas.openxmlformats.org/officeDocument/2006/relationships" xmlns:p="http://schemas.openxmlformats.org/presentationml/2006/main">
  <p:tag name="TIMING" val="|9.7|14.6|5.1|8.3|18.1|11.1|21.3"/>
</p:tagLst>
</file>

<file path=ppt/tags/tag4.xml><?xml version="1.0" encoding="utf-8"?>
<p:tagLst xmlns:a="http://schemas.openxmlformats.org/drawingml/2006/main" xmlns:r="http://schemas.openxmlformats.org/officeDocument/2006/relationships" xmlns:p="http://schemas.openxmlformats.org/presentationml/2006/main">
  <p:tag name="TIMING" val="|14.5|8.5|6.3"/>
</p:tagLst>
</file>

<file path=ppt/tags/tag5.xml><?xml version="1.0" encoding="utf-8"?>
<p:tagLst xmlns:a="http://schemas.openxmlformats.org/drawingml/2006/main" xmlns:r="http://schemas.openxmlformats.org/officeDocument/2006/relationships" xmlns:p="http://schemas.openxmlformats.org/presentationml/2006/main">
  <p:tag name="TIMING" val="|5.7"/>
</p:tagLst>
</file>

<file path=ppt/tags/tag6.xml><?xml version="1.0" encoding="utf-8"?>
<p:tagLst xmlns:a="http://schemas.openxmlformats.org/drawingml/2006/main" xmlns:r="http://schemas.openxmlformats.org/officeDocument/2006/relationships" xmlns:p="http://schemas.openxmlformats.org/presentationml/2006/main">
  <p:tag name="TIMING" val="|4.6|11.3|19.9"/>
</p:tagLst>
</file>

<file path=ppt/tags/tag7.xml><?xml version="1.0" encoding="utf-8"?>
<p:tagLst xmlns:a="http://schemas.openxmlformats.org/drawingml/2006/main" xmlns:r="http://schemas.openxmlformats.org/officeDocument/2006/relationships" xmlns:p="http://schemas.openxmlformats.org/presentationml/2006/main">
  <p:tag name="TIMING" val="|9.1|11"/>
</p:tagLst>
</file>

<file path=ppt/tags/tag8.xml><?xml version="1.0" encoding="utf-8"?>
<p:tagLst xmlns:a="http://schemas.openxmlformats.org/drawingml/2006/main" xmlns:r="http://schemas.openxmlformats.org/officeDocument/2006/relationships" xmlns:p="http://schemas.openxmlformats.org/presentationml/2006/main">
  <p:tag name="TIMING" val="|9.1|11"/>
</p:tagLst>
</file>

<file path=ppt/tags/tag9.xml><?xml version="1.0" encoding="utf-8"?>
<p:tagLst xmlns:a="http://schemas.openxmlformats.org/drawingml/2006/main" xmlns:r="http://schemas.openxmlformats.org/officeDocument/2006/relationships" xmlns:p="http://schemas.openxmlformats.org/presentationml/2006/main">
  <p:tag name="TIMING" val="|39.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2</TotalTime>
  <Words>2504</Words>
  <Application>Microsoft Office PowerPoint</Application>
  <PresentationFormat>Widescreen</PresentationFormat>
  <Paragraphs>657</Paragraphs>
  <Slides>41</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Cambria Math</vt:lpstr>
      <vt:lpstr>Garamond</vt:lpstr>
      <vt:lpstr>Georgia</vt:lpstr>
      <vt:lpstr>Symbol</vt:lpstr>
      <vt:lpstr>Wingdings</vt:lpstr>
      <vt:lpstr>Office Theme</vt:lpstr>
      <vt:lpstr>Data-induced Predicates (sideways-information passing in the QO)</vt:lpstr>
      <vt:lpstr>Partition elimination is a widely used technique [1]</vt:lpstr>
      <vt:lpstr>But predicates cannot eliminate partitions of joining tables</vt:lpstr>
      <vt:lpstr>Convert any predicate on a table  to a new predicate over just the join column</vt:lpstr>
      <vt:lpstr>How to construct these new predicates?</vt:lpstr>
      <vt:lpstr>diPs        how much partition elimination in joining tables? </vt:lpstr>
      <vt:lpstr>Why are the diPs succinct?</vt:lpstr>
      <vt:lpstr>diPs are succinct, in practice</vt:lpstr>
      <vt:lpstr>diPs help the QO to find better query plans</vt:lpstr>
      <vt:lpstr>diPs help the QO to find better query plans</vt:lpstr>
      <vt:lpstr>diPs offer sideways information passing to the QO</vt:lpstr>
      <vt:lpstr>PowerPoint Presentation</vt:lpstr>
      <vt:lpstr>Other key questions (answered in the paper)</vt:lpstr>
      <vt:lpstr>diPs offer sideways information passing in the QO</vt:lpstr>
      <vt:lpstr>Additional Slides</vt:lpstr>
      <vt:lpstr>Convergence of diPs is non-trivial</vt:lpstr>
      <vt:lpstr>Convergence of diPs is non-trivial</vt:lpstr>
      <vt:lpstr>Careful schedule for fast convergence of diPs</vt:lpstr>
      <vt:lpstr>Commutativity rules to move diPs: resemble transformations for selects with some impt. exceptions</vt:lpstr>
      <vt:lpstr>Another example (TPC-DS q35)</vt:lpstr>
      <vt:lpstr>PowerPoint Presentation</vt:lpstr>
      <vt:lpstr>Choice of statistics matters</vt:lpstr>
      <vt:lpstr>Workflow</vt:lpstr>
      <vt:lpstr>TPC-DS queries in SCOPE clusters</vt:lpstr>
      <vt:lpstr>TPC-H queries in SCOPE clusters</vt:lpstr>
      <vt:lpstr>TPC-H queries on SQL server</vt:lpstr>
      <vt:lpstr>vs. Denorm View and adaptive layout</vt:lpstr>
      <vt:lpstr>When using different statistics;  also, per-query breakdown</vt:lpstr>
      <vt:lpstr>diPs vs. join indexes; on SQL server</vt:lpstr>
      <vt:lpstr>Costs</vt:lpstr>
      <vt:lpstr>Effect of varying data layouts and skew</vt:lpstr>
      <vt:lpstr>Approximate updates to range-sets</vt:lpstr>
      <vt:lpstr>Effect of varying #partitions</vt:lpstr>
      <vt:lpstr>Impact of using different numbers of ranges</vt:lpstr>
      <vt:lpstr>Teasing apart gains from different parts of our scheme</vt:lpstr>
      <vt:lpstr>“Delta” relative to  sideways-information passing  while query executes[2]</vt:lpstr>
      <vt:lpstr>Other approaches</vt:lpstr>
      <vt:lpstr>diPs offer sideways information passing in the QO</vt:lpstr>
      <vt:lpstr>Treeify</vt:lpstr>
      <vt:lpstr>PowerPoint Presentation</vt:lpstr>
      <vt:lpstr>diP schedule pseudocode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Deriving predicates  over joins</dc:title>
  <dc:creator>Srikanth Kandula</dc:creator>
  <cp:lastModifiedBy>Srikanth Kandula</cp:lastModifiedBy>
  <cp:revision>2</cp:revision>
  <dcterms:created xsi:type="dcterms:W3CDTF">2018-09-07T16:22:08Z</dcterms:created>
  <dcterms:modified xsi:type="dcterms:W3CDTF">2024-04-05T01:07:19Z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SetDate">
    <vt:lpwstr>2019-07-09T16:10:21.9883418Z</vt:lpwstr>
  </property>
  <property fmtid="{D5CDD505-2E9C-101B-9397-08002B2CF9AE}" pid="5" name="MSIP_Label_f42aa342-8706-4288-bd11-ebb85995028c_Name">
    <vt:lpwstr>General</vt:lpwstr>
  </property>
  <property fmtid="{D5CDD505-2E9C-101B-9397-08002B2CF9AE}" pid="6" name="MSIP_Label_f42aa342-8706-4288-bd11-ebb85995028c_ActionId">
    <vt:lpwstr>5e2da0ba-ec80-41ca-9f1e-571e54da7469</vt:lpwstr>
  </property>
  <property fmtid="{D5CDD505-2E9C-101B-9397-08002B2CF9AE}" pid="7" name="MSIP_Label_f42aa342-8706-4288-bd11-ebb85995028c_Extended_MSFT_Method">
    <vt:lpwstr>Automatic</vt:lpwstr>
  </property>
  <property fmtid="{D5CDD505-2E9C-101B-9397-08002B2CF9AE}" pid="8" name="Sensitivity">
    <vt:lpwstr>General</vt:lpwstr>
  </property>
</Properties>
</file>