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313" r:id="rId4"/>
    <p:sldId id="320" r:id="rId5"/>
    <p:sldId id="322" r:id="rId6"/>
    <p:sldId id="323" r:id="rId7"/>
    <p:sldId id="327" r:id="rId8"/>
    <p:sldId id="395" r:id="rId9"/>
    <p:sldId id="355" r:id="rId10"/>
    <p:sldId id="354" r:id="rId11"/>
    <p:sldId id="356" r:id="rId12"/>
    <p:sldId id="357" r:id="rId13"/>
    <p:sldId id="367" r:id="rId14"/>
    <p:sldId id="366" r:id="rId15"/>
    <p:sldId id="359" r:id="rId16"/>
    <p:sldId id="358" r:id="rId17"/>
    <p:sldId id="360" r:id="rId18"/>
    <p:sldId id="368" r:id="rId19"/>
    <p:sldId id="365" r:id="rId20"/>
    <p:sldId id="374" r:id="rId21"/>
    <p:sldId id="396" r:id="rId22"/>
    <p:sldId id="398" r:id="rId23"/>
    <p:sldId id="39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0776" autoAdjust="0"/>
  </p:normalViewPr>
  <p:slideViewPr>
    <p:cSldViewPr snapToGrid="0">
      <p:cViewPr varScale="1">
        <p:scale>
          <a:sx n="82" d="100"/>
          <a:sy n="82" d="100"/>
        </p:scale>
        <p:origin x="85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BCAB-48DB-484D-A8F2-E42266D2DD9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0BEF-BA9A-4B8F-B710-39102CBF6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20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10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93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79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41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2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447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995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246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30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255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08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39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471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4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03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4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16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7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41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30BEF-BA9A-4B8F-B710-39102CBF62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5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2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50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58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0221"/>
            <a:ext cx="103632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200" y="914400"/>
            <a:ext cx="117856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00" y="3687768"/>
            <a:ext cx="11785600" cy="45719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3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EDBE1C-A0A0-4F4C-BBC2-8DEEE3FCBD48}"/>
              </a:ext>
            </a:extLst>
          </p:cNvPr>
          <p:cNvSpPr/>
          <p:nvPr/>
        </p:nvSpPr>
        <p:spPr>
          <a:xfrm>
            <a:off x="203200" y="868681"/>
            <a:ext cx="117856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6B35D6-9E79-4EF6-A0CB-67F9F0DF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1"/>
            <a:ext cx="10972800" cy="762000"/>
          </a:xfrm>
        </p:spPr>
        <p:txBody>
          <a:bodyPr>
            <a:normAutofit/>
          </a:bodyPr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5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3200" y="1447801"/>
            <a:ext cx="11785600" cy="4846319"/>
            <a:chOff x="152400" y="1447800"/>
            <a:chExt cx="8839200" cy="4846319"/>
          </a:xfrm>
        </p:grpSpPr>
        <p:sp>
          <p:nvSpPr>
            <p:cNvPr id="7" name="Rectangle 6"/>
            <p:cNvSpPr/>
            <p:nvPr userDrawn="1"/>
          </p:nvSpPr>
          <p:spPr>
            <a:xfrm>
              <a:off x="152400" y="1447800"/>
              <a:ext cx="8839200" cy="76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" y="6248400"/>
              <a:ext cx="8839200" cy="45719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0A578-9DC0-4EE8-BFE2-F41C3D76211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2672A-7AF5-4FEA-8D71-2572D44DAD6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1"/>
            <a:ext cx="10972800" cy="762000"/>
          </a:xfrm>
        </p:spPr>
        <p:txBody>
          <a:bodyPr>
            <a:normAutofit/>
          </a:bodyPr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6319"/>
            <a:ext cx="10972800" cy="4953000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" y="868681"/>
            <a:ext cx="117856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3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1"/>
            <a:ext cx="10972800" cy="762000"/>
          </a:xfrm>
        </p:spPr>
        <p:txBody>
          <a:bodyPr>
            <a:normAutofit/>
          </a:bodyPr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6319"/>
            <a:ext cx="10972800" cy="4953000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" y="868681"/>
            <a:ext cx="117856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9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0221"/>
            <a:ext cx="103632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03200" y="914400"/>
            <a:ext cx="117856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03200" y="3687768"/>
            <a:ext cx="11785600" cy="45719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1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37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23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5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28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80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79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2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9EE7-C15E-4415-B679-C8DC258A2AC8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FC04-3B54-4ED5-9434-A9F9A60DE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DF5DAF8-7181-4536-BD2B-256C260C57D5}"/>
              </a:ext>
            </a:extLst>
          </p:cNvPr>
          <p:cNvSpPr txBox="1">
            <a:spLocks/>
          </p:cNvSpPr>
          <p:nvPr/>
        </p:nvSpPr>
        <p:spPr bwMode="auto">
          <a:xfrm>
            <a:off x="10210800" y="6629400"/>
            <a:ext cx="1731433" cy="20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2F4D2785-A076-4F3E-A175-152D0C56177B}" type="slidenum">
              <a:rPr kumimoji="1" lang="en-US" sz="11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헤드라인M"/>
                <a:cs typeface="Arial" pitchFamily="34" charset="0"/>
              </a:rPr>
              <a:pPr marL="0" marR="0" lvl="0" indent="0" algn="r" defTabSz="914400" rtl="1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1" lang="en-US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HY헤드라인M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685783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11" Type="http://schemas.openxmlformats.org/officeDocument/2006/relationships/image" Target="../media/image8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83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5" Type="http://schemas.openxmlformats.org/officeDocument/2006/relationships/image" Target="../media/image7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36422" y="2307692"/>
            <a:ext cx="9029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kern="100" spc="-6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Thompson Sampling in Combinatorial Multi-armed Bandits with Independent Arms</a:t>
            </a:r>
            <a:endParaRPr lang="zh-CN" altLang="zh-CN" sz="4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28121" y="4661068"/>
            <a:ext cx="5852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Siwei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Wang</a:t>
            </a:r>
          </a:p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Microsoft Research Asia</a:t>
            </a:r>
          </a:p>
        </p:txBody>
      </p:sp>
    </p:spTree>
    <p:extLst>
      <p:ext uri="{BB962C8B-B14F-4D97-AF65-F5344CB8AC3E}">
        <p14:creationId xmlns:p14="http://schemas.microsoft.com/office/powerpoint/2010/main" val="6883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"/>
    </mc:Choice>
    <mc:Fallback xmlns="">
      <p:transition spd="slow" advTm="9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UCB in Combinatorial MAB 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Optimism in the face of uncertainty</a:t>
                </a:r>
              </a:p>
              <a:p>
                <a:pPr lvl="1"/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 the non-combinatorial case, we find out the best performance of 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every single arm</a:t>
                </a:r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within the confidence region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𝐸</m:t>
                    </m:r>
                  </m:oMath>
                </a14:m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and then choose the arm with the best “best performance”</a:t>
                </a:r>
              </a:p>
              <a:p>
                <a:pPr lvl="1"/>
                <a:endParaRPr lang="en-US" altLang="zh-CN" sz="28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Similarly, in the combinatorial case, we need to find out the best performance of 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every super arm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within the confidence region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𝐸</m:t>
                    </m:r>
                  </m:oMath>
                </a14:m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and then choose the super arm with the best “best performance”</a:t>
                </a:r>
              </a:p>
              <a:p>
                <a:pPr lvl="2"/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Use the projection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𝐸</m:t>
                    </m:r>
                  </m:oMath>
                </a14:m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on the dimensions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endParaRPr lang="en-US" altLang="zh-CN" sz="28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  <a:blipFill>
                <a:blip r:embed="rId4"/>
                <a:stretch>
                  <a:fillRect l="-1007" t="-1047" r="-1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455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Challenges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Use the projection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𝐸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on the dimensions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This leads to an exponential time cost</a:t>
                </a:r>
              </a:p>
              <a:p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  <a:blipFill>
                <a:blip r:embed="rId4"/>
                <a:stretch>
                  <a:fillRect l="-1007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8DA10CE3-8D22-46D5-9331-EC3E7305A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6" y="2401386"/>
            <a:ext cx="5584370" cy="41882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1EB7D8-EB31-4961-A718-016758BBA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8" y="2148698"/>
            <a:ext cx="3927941" cy="2945956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8E25E65-F9A9-4E5D-B700-E76B24C73165}"/>
              </a:ext>
            </a:extLst>
          </p:cNvPr>
          <p:cNvCxnSpPr>
            <a:cxnSpLocks/>
          </p:cNvCxnSpPr>
          <p:nvPr/>
        </p:nvCxnSpPr>
        <p:spPr>
          <a:xfrm flipV="1">
            <a:off x="5682342" y="3679096"/>
            <a:ext cx="391886" cy="21861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F4558E4-6C86-4D76-A15F-12FE32329A8E}"/>
                  </a:ext>
                </a:extLst>
              </p:cNvPr>
              <p:cNvSpPr txBox="1"/>
              <p:nvPr/>
            </p:nvSpPr>
            <p:spPr>
              <a:xfrm>
                <a:off x="4820556" y="5837701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F4558E4-6C86-4D76-A15F-12FE32329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56" y="5837701"/>
                <a:ext cx="1981200" cy="369332"/>
              </a:xfrm>
              <a:prstGeom prst="rect">
                <a:avLst/>
              </a:prstGeom>
              <a:blipFill>
                <a:blip r:embed="rId7"/>
                <a:stretch>
                  <a:fillRect l="-276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DFE890C2-D2CC-48BE-8AEB-A378C2F158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54" y="2162574"/>
            <a:ext cx="3927940" cy="2945956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AC4135B-71F3-4784-97BC-A567AF3075B7}"/>
              </a:ext>
            </a:extLst>
          </p:cNvPr>
          <p:cNvCxnSpPr>
            <a:cxnSpLocks/>
          </p:cNvCxnSpPr>
          <p:nvPr/>
        </p:nvCxnSpPr>
        <p:spPr>
          <a:xfrm flipV="1">
            <a:off x="7446922" y="3761960"/>
            <a:ext cx="537724" cy="1994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85A85AF-8CD3-4784-8EC3-BBAE9F8CC39A}"/>
                  </a:ext>
                </a:extLst>
              </p:cNvPr>
              <p:cNvSpPr txBox="1"/>
              <p:nvPr/>
            </p:nvSpPr>
            <p:spPr>
              <a:xfrm>
                <a:off x="6801756" y="5770717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85A85AF-8CD3-4784-8EC3-BBAE9F8CC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56" y="5770717"/>
                <a:ext cx="1981200" cy="369332"/>
              </a:xfrm>
              <a:prstGeom prst="rect">
                <a:avLst/>
              </a:prstGeom>
              <a:blipFill>
                <a:blip r:embed="rId9"/>
                <a:stretch>
                  <a:fillRect l="-276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02791D3C-E068-48DE-999D-7BE7EC9183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37" y="2162574"/>
            <a:ext cx="3909440" cy="2932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F2F0B61-81D5-4933-A710-7BCB9EB38503}"/>
                  </a:ext>
                </a:extLst>
              </p:cNvPr>
              <p:cNvSpPr txBox="1"/>
              <p:nvPr/>
            </p:nvSpPr>
            <p:spPr>
              <a:xfrm>
                <a:off x="8893089" y="5759476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F2F0B61-81D5-4933-A710-7BCB9EB38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089" y="5759476"/>
                <a:ext cx="1981200" cy="369332"/>
              </a:xfrm>
              <a:prstGeom prst="rect">
                <a:avLst/>
              </a:prstGeom>
              <a:blipFill>
                <a:blip r:embed="rId11"/>
                <a:stretch>
                  <a:fillRect l="-276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3A5CA38-8D3F-46D3-BA41-83B821F1C735}"/>
              </a:ext>
            </a:extLst>
          </p:cNvPr>
          <p:cNvCxnSpPr>
            <a:cxnSpLocks/>
          </p:cNvCxnSpPr>
          <p:nvPr/>
        </p:nvCxnSpPr>
        <p:spPr>
          <a:xfrm flipV="1">
            <a:off x="9658741" y="4310298"/>
            <a:ext cx="330713" cy="13482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72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B27EB5-64FA-498F-B3BF-513E4D6DE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0642"/>
            <a:ext cx="5584370" cy="41882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Challenges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Another solution: use a wider confidence region</a:t>
                </a: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When the path has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𝐾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the severe over-exploration increases the regret by a factor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𝐾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  <a:blipFill>
                <a:blip r:embed="rId5"/>
                <a:stretch>
                  <a:fillRect l="-1007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470F71A-5665-4DF7-B15C-ACA768BE6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11" y="2570656"/>
            <a:ext cx="4494347" cy="33707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15CD0C-B11A-4A60-85E7-0139F92688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82" y="2179866"/>
            <a:ext cx="2540000" cy="1905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BE1963-2F9F-4F13-B4A4-FA2651A82D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39" y="2179866"/>
            <a:ext cx="2539999" cy="1905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DBA126-77D2-498D-BA56-E7661C222F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26" y="2179866"/>
            <a:ext cx="2539999" cy="1904999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7564307-8D62-407E-81CA-45CA57C37686}"/>
              </a:ext>
            </a:extLst>
          </p:cNvPr>
          <p:cNvCxnSpPr>
            <a:cxnSpLocks/>
          </p:cNvCxnSpPr>
          <p:nvPr/>
        </p:nvCxnSpPr>
        <p:spPr>
          <a:xfrm flipH="1" flipV="1">
            <a:off x="6716482" y="3277266"/>
            <a:ext cx="718457" cy="8838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8C6889E-F581-4B30-A982-43E95B660204}"/>
              </a:ext>
            </a:extLst>
          </p:cNvPr>
          <p:cNvCxnSpPr>
            <a:cxnSpLocks/>
          </p:cNvCxnSpPr>
          <p:nvPr/>
        </p:nvCxnSpPr>
        <p:spPr>
          <a:xfrm flipH="1" flipV="1">
            <a:off x="8142510" y="3331575"/>
            <a:ext cx="629200" cy="8077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2BD2553-F45D-459D-9C6C-FDB8B359D645}"/>
              </a:ext>
            </a:extLst>
          </p:cNvPr>
          <p:cNvCxnSpPr>
            <a:cxnSpLocks/>
          </p:cNvCxnSpPr>
          <p:nvPr/>
        </p:nvCxnSpPr>
        <p:spPr>
          <a:xfrm flipH="1" flipV="1">
            <a:off x="9644738" y="3627665"/>
            <a:ext cx="816429" cy="5116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DCAF123-FA57-4A59-8796-E2EE02D9BCC7}"/>
              </a:ext>
            </a:extLst>
          </p:cNvPr>
          <p:cNvCxnSpPr>
            <a:cxnSpLocks/>
          </p:cNvCxnSpPr>
          <p:nvPr/>
        </p:nvCxnSpPr>
        <p:spPr>
          <a:xfrm flipV="1">
            <a:off x="936171" y="4517571"/>
            <a:ext cx="1404258" cy="1905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8461B9B-6D26-486E-8480-C4504F11D2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60" y="4229642"/>
            <a:ext cx="3128397" cy="2346298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EE46E70-F79C-4BEF-BE16-7E4024B5D6A2}"/>
              </a:ext>
            </a:extLst>
          </p:cNvPr>
          <p:cNvCxnSpPr>
            <a:cxnSpLocks/>
          </p:cNvCxnSpPr>
          <p:nvPr/>
        </p:nvCxnSpPr>
        <p:spPr>
          <a:xfrm>
            <a:off x="7567609" y="4876434"/>
            <a:ext cx="1831613" cy="5263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9485346-2EBF-429C-8F37-216F373C093F}"/>
              </a:ext>
            </a:extLst>
          </p:cNvPr>
          <p:cNvCxnSpPr>
            <a:cxnSpLocks/>
          </p:cNvCxnSpPr>
          <p:nvPr/>
        </p:nvCxnSpPr>
        <p:spPr>
          <a:xfrm flipV="1">
            <a:off x="7206343" y="5455741"/>
            <a:ext cx="1433283" cy="2488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BB8910B-3FF9-4214-AAA3-9A5AE2E6222A}"/>
              </a:ext>
            </a:extLst>
          </p:cNvPr>
          <p:cNvCxnSpPr>
            <a:cxnSpLocks/>
          </p:cNvCxnSpPr>
          <p:nvPr/>
        </p:nvCxnSpPr>
        <p:spPr>
          <a:xfrm flipV="1">
            <a:off x="7567609" y="5612054"/>
            <a:ext cx="971261" cy="8075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6BEB1C16-CBE2-4717-B18D-6376102E1C8D}"/>
              </a:ext>
            </a:extLst>
          </p:cNvPr>
          <p:cNvSpPr txBox="1"/>
          <p:nvPr/>
        </p:nvSpPr>
        <p:spPr>
          <a:xfrm>
            <a:off x="5775758" y="4663794"/>
            <a:ext cx="19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Over-exploitation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05B447D-2E4B-445E-9F33-1180E6E8A7C7}"/>
              </a:ext>
            </a:extLst>
          </p:cNvPr>
          <p:cNvSpPr txBox="1"/>
          <p:nvPr/>
        </p:nvSpPr>
        <p:spPr>
          <a:xfrm>
            <a:off x="5775758" y="6234961"/>
            <a:ext cx="19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Over-exploration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4CB062D-12C3-444E-B576-F6C215D2F81A}"/>
              </a:ext>
            </a:extLst>
          </p:cNvPr>
          <p:cNvSpPr txBox="1"/>
          <p:nvPr/>
        </p:nvSpPr>
        <p:spPr>
          <a:xfrm>
            <a:off x="6346370" y="5519935"/>
            <a:ext cx="19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Proper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0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Solution: Thompson Sampling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Draw parameter vector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𝜽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from Gaussian distribution </a:t>
                </a:r>
                <a14:m>
                  <m:oMath xmlns:m="http://schemas.openxmlformats.org/officeDocument/2006/math">
                    <m:r>
                      <a:rPr lang="zh-CN" altLang="en-US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𝒩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𝝁</m:t>
                        </m:r>
                      </m:e>
                    </m:acc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diag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Sup>
                      <m:sSub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bSup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,⋯</m:t>
                    </m:r>
                    <m:sSubSup>
                      <m:sSub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bSup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))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time cost is linear</a:t>
                </a:r>
              </a:p>
              <a:p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Choose the best super arm under parameter vector</a:t>
                </a:r>
                <a:r>
                  <a:rPr lang="en-US" altLang="zh-CN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𝜽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argmax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time cost is polynomial</a:t>
                </a:r>
              </a:p>
              <a:p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  <a:blipFill>
                <a:blip r:embed="rId4"/>
                <a:stretch>
                  <a:fillRect l="-1007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104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Solution: Thompson Sampling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F23AC-9CDF-4B3D-9265-89323CAB94B7}"/>
              </a:ext>
            </a:extLst>
          </p:cNvPr>
          <p:cNvSpPr txBox="1">
            <a:spLocks/>
          </p:cNvSpPr>
          <p:nvPr/>
        </p:nvSpPr>
        <p:spPr>
          <a:xfrm>
            <a:off x="609600" y="1036318"/>
            <a:ext cx="10896600" cy="58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Recall that in the non-combinatorial case, we want the random samples satisfy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Almost no over-exploration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probability lower bound for the proper region</a:t>
            </a:r>
          </a:p>
          <a:p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These properties are also sufficient in the combinatorial case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678B74-7173-4527-8E37-CDF3F35F8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1" y="3904043"/>
            <a:ext cx="3091542" cy="23186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03CD4E-A10D-41F2-A737-18A9A9C9B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43" y="3904043"/>
            <a:ext cx="3091542" cy="23186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E6C77E-8A78-494B-BC9D-C4636D899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87" y="3904045"/>
            <a:ext cx="3091540" cy="2318655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E91366B-F3DD-46DF-B5EA-B6BC019B3065}"/>
              </a:ext>
            </a:extLst>
          </p:cNvPr>
          <p:cNvCxnSpPr>
            <a:cxnSpLocks/>
          </p:cNvCxnSpPr>
          <p:nvPr/>
        </p:nvCxnSpPr>
        <p:spPr>
          <a:xfrm flipV="1">
            <a:off x="1490413" y="5504244"/>
            <a:ext cx="196873" cy="9122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BB69493-4772-429E-B423-12686D8BDBB2}"/>
              </a:ext>
            </a:extLst>
          </p:cNvPr>
          <p:cNvSpPr txBox="1"/>
          <p:nvPr/>
        </p:nvSpPr>
        <p:spPr>
          <a:xfrm>
            <a:off x="685799" y="6390337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Over-exploration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AF56A7-7ECC-4837-9DD3-C882C5FF7C88}"/>
              </a:ext>
            </a:extLst>
          </p:cNvPr>
          <p:cNvCxnSpPr>
            <a:cxnSpLocks/>
          </p:cNvCxnSpPr>
          <p:nvPr/>
        </p:nvCxnSpPr>
        <p:spPr>
          <a:xfrm flipV="1">
            <a:off x="1490413" y="5530365"/>
            <a:ext cx="3637688" cy="8860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E88F8CD-25E8-4962-A6FB-F39502C89DBF}"/>
              </a:ext>
            </a:extLst>
          </p:cNvPr>
          <p:cNvCxnSpPr>
            <a:cxnSpLocks/>
          </p:cNvCxnSpPr>
          <p:nvPr/>
        </p:nvCxnSpPr>
        <p:spPr>
          <a:xfrm flipV="1">
            <a:off x="1507905" y="5602215"/>
            <a:ext cx="6585794" cy="8185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21D3064-403B-4FE2-92EC-ADB0F817CDCC}"/>
              </a:ext>
            </a:extLst>
          </p:cNvPr>
          <p:cNvSpPr txBox="1"/>
          <p:nvPr/>
        </p:nvSpPr>
        <p:spPr>
          <a:xfrm>
            <a:off x="5108506" y="6309095"/>
            <a:ext cx="19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Proper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FA71F39-A35A-4AAF-94C9-F818A3BE86CB}"/>
              </a:ext>
            </a:extLst>
          </p:cNvPr>
          <p:cNvCxnSpPr>
            <a:cxnSpLocks/>
          </p:cNvCxnSpPr>
          <p:nvPr/>
        </p:nvCxnSpPr>
        <p:spPr>
          <a:xfrm flipH="1" flipV="1">
            <a:off x="2071698" y="5187154"/>
            <a:ext cx="3440815" cy="11966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63FE269-C862-426B-83D2-994F9CD7670B}"/>
              </a:ext>
            </a:extLst>
          </p:cNvPr>
          <p:cNvCxnSpPr>
            <a:cxnSpLocks/>
          </p:cNvCxnSpPr>
          <p:nvPr/>
        </p:nvCxnSpPr>
        <p:spPr>
          <a:xfrm flipH="1" flipV="1">
            <a:off x="5334000" y="5161033"/>
            <a:ext cx="185119" cy="12202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0BAB5DA-86CD-426F-9970-BA2F6A310E89}"/>
              </a:ext>
            </a:extLst>
          </p:cNvPr>
          <p:cNvCxnSpPr>
            <a:cxnSpLocks/>
          </p:cNvCxnSpPr>
          <p:nvPr/>
        </p:nvCxnSpPr>
        <p:spPr>
          <a:xfrm flipV="1">
            <a:off x="5519119" y="5504244"/>
            <a:ext cx="3315738" cy="8770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596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TS in Combinatorial MAB 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Theorem 1. </a:t>
                </a:r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regret upper bound of applying TS in Combinatorial MAB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𝐾</m:t>
                        </m:r>
                      </m:e>
                    </m:func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𝐾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is the largest size of any super arm</a:t>
                </a:r>
              </a:p>
              <a:p>
                <a:pPr marL="342891" lvl="1" indent="0">
                  <a:buNone/>
                </a:pPr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non-efficient UCB can achieve the same regret upper bound</a:t>
                </a:r>
              </a:p>
              <a:p>
                <a:pPr lvl="1"/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efficient UCB can only achieve a regret upper bound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𝑚𝐾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  <a:blipFill>
                <a:blip r:embed="rId4"/>
                <a:stretch>
                  <a:fillRect l="-1007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84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Simulations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F23AC-9CDF-4B3D-9265-89323CAB94B7}"/>
              </a:ext>
            </a:extLst>
          </p:cNvPr>
          <p:cNvSpPr txBox="1">
            <a:spLocks/>
          </p:cNvSpPr>
          <p:nvPr/>
        </p:nvSpPr>
        <p:spPr>
          <a:xfrm>
            <a:off x="609600" y="1036318"/>
            <a:ext cx="10896600" cy="58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Compare our TS-based algorithm (CTS) with other UCB-based ones (CUCB, C-KL-UCB)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59E2B2-2585-47A8-8234-12097C96F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8" y="2031721"/>
            <a:ext cx="5818829" cy="44996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A01543-F1CE-4667-B155-C61FF551F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07" y="2029971"/>
            <a:ext cx="5818829" cy="4495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1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Simulations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F23AC-9CDF-4B3D-9265-89323CAB94B7}"/>
              </a:ext>
            </a:extLst>
          </p:cNvPr>
          <p:cNvSpPr txBox="1">
            <a:spLocks/>
          </p:cNvSpPr>
          <p:nvPr/>
        </p:nvSpPr>
        <p:spPr>
          <a:xfrm>
            <a:off x="609600" y="1036318"/>
            <a:ext cx="10896600" cy="58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Compare our TS-based algorithm (CTS) with other UCB-based ones (CUCB, ESCB)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5B1708-3793-4183-A1DF-E501140C3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3" y="2027654"/>
            <a:ext cx="5833591" cy="45111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FF6786-3DCF-43E4-ABE1-1B8749412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7654"/>
            <a:ext cx="5838489" cy="4511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2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TS in Pure Exploration of CMAB 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Theorem 2. </a:t>
                </a:r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TS-Explore requires sample complexity (the number of observations)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𝑚𝐾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𝛿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𝛿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is the error constraint</a:t>
                </a:r>
              </a:p>
              <a:p>
                <a:pPr lvl="1"/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non-efficient UCB-based algorithm can achieve a sample complexity of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𝑚𝐾</m:t>
                    </m:r>
                    <m:func>
                      <m:func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/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𝛿</m:t>
                        </m:r>
                      </m:e>
                    </m:func>
                    <m:r>
                      <a:rPr lang="en-US" altLang="zh-CN" b="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891" lvl="1" indent="0">
                  <a:buNone/>
                </a:pPr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efficient UCB-based algorithm requires sample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𝛿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  <a:blipFill>
                <a:blip r:embed="rId4"/>
                <a:stretch>
                  <a:fillRect l="-1007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38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Simulations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F23AC-9CDF-4B3D-9265-89323CAB94B7}"/>
              </a:ext>
            </a:extLst>
          </p:cNvPr>
          <p:cNvSpPr txBox="1">
            <a:spLocks/>
          </p:cNvSpPr>
          <p:nvPr/>
        </p:nvSpPr>
        <p:spPr>
          <a:xfrm>
            <a:off x="609600" y="1036318"/>
            <a:ext cx="10896600" cy="58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Compare the sample complexity of TS-Explore, CLUCB and </a:t>
            </a:r>
            <a:r>
              <a:rPr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NaiveGapElim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A9F74641-41B5-F132-BC39-0674EA666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0597"/>
            <a:ext cx="5821717" cy="4378763"/>
          </a:xfrm>
          <a:prstGeom prst="rect">
            <a:avLst/>
          </a:prstGeom>
        </p:spPr>
      </p:pic>
      <p:pic>
        <p:nvPicPr>
          <p:cNvPr id="9" name="图片 8" descr="图表, 折线图&#10;&#10;描述已自动生成">
            <a:extLst>
              <a:ext uri="{FF2B5EF4-FFF2-40B4-BE49-F238E27FC236}">
                <a16:creationId xmlns:a16="http://schemas.microsoft.com/office/drawing/2014/main" id="{8BFDAF76-475C-5B3F-0CF0-42C563F5A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930597"/>
            <a:ext cx="5810681" cy="4378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8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Multi-armed Bandits (MAB)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1036318"/>
                <a:ext cx="7162800" cy="582168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set of arms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,⋯,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]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Pulling arm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leads to a random reward (with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procedure lasts for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time steps</a:t>
                </a: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 each time step, the system</a:t>
                </a:r>
              </a:p>
              <a:p>
                <a:pPr lvl="2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pulls an arm</a:t>
                </a:r>
              </a:p>
              <a:p>
                <a:pPr lvl="2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receives the random reward</a:t>
                </a: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Goal: maximize the cumulative reward or minimize the cumulative regret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036318"/>
                <a:ext cx="7162800" cy="5821682"/>
              </a:xfrm>
              <a:blipFill>
                <a:blip r:embed="rId4"/>
                <a:stretch>
                  <a:fillRect l="-1532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F23AC-9CDF-4B3D-9265-89323CAB94B7}"/>
              </a:ext>
            </a:extLst>
          </p:cNvPr>
          <p:cNvSpPr txBox="1">
            <a:spLocks/>
          </p:cNvSpPr>
          <p:nvPr/>
        </p:nvSpPr>
        <p:spPr>
          <a:xfrm>
            <a:off x="609600" y="1036318"/>
            <a:ext cx="11223009" cy="58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51A5835-F3A4-3021-A4A6-D279112DB75B}"/>
              </a:ext>
            </a:extLst>
          </p:cNvPr>
          <p:cNvSpPr/>
          <p:nvPr/>
        </p:nvSpPr>
        <p:spPr>
          <a:xfrm>
            <a:off x="7511142" y="1404256"/>
            <a:ext cx="1099457" cy="957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Arm 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A42C618-2353-3AA8-14D2-916CA5332D0C}"/>
              </a:ext>
            </a:extLst>
          </p:cNvPr>
          <p:cNvSpPr/>
          <p:nvPr/>
        </p:nvSpPr>
        <p:spPr>
          <a:xfrm>
            <a:off x="8833677" y="1404256"/>
            <a:ext cx="1099457" cy="957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Arm 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13A0EC9-7E78-D082-E3BB-D81CCBC77563}"/>
              </a:ext>
            </a:extLst>
          </p:cNvPr>
          <p:cNvSpPr/>
          <p:nvPr/>
        </p:nvSpPr>
        <p:spPr>
          <a:xfrm>
            <a:off x="10956230" y="1404256"/>
            <a:ext cx="1099457" cy="957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Arm m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9DAD112-A76B-BCA1-5980-4290E1DA868A}"/>
                  </a:ext>
                </a:extLst>
              </p:cNvPr>
              <p:cNvSpPr txBox="1"/>
              <p:nvPr/>
            </p:nvSpPr>
            <p:spPr>
              <a:xfrm>
                <a:off x="9633695" y="1698562"/>
                <a:ext cx="1589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9DAD112-A76B-BCA1-5980-4290E1DA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695" y="1698562"/>
                <a:ext cx="15893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EA3D3DF6-08A0-C5F2-818D-234F3E832D26}"/>
              </a:ext>
            </a:extLst>
          </p:cNvPr>
          <p:cNvSpPr/>
          <p:nvPr/>
        </p:nvSpPr>
        <p:spPr>
          <a:xfrm>
            <a:off x="9252857" y="4517571"/>
            <a:ext cx="1426029" cy="1304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System</a:t>
            </a:r>
            <a:endParaRPr lang="zh-CN" altLang="en-US" sz="3200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1325B1A-51A2-4BF4-AD9B-5F47CF8498AA}"/>
              </a:ext>
            </a:extLst>
          </p:cNvPr>
          <p:cNvCxnSpPr/>
          <p:nvPr/>
        </p:nvCxnSpPr>
        <p:spPr>
          <a:xfrm flipH="1" flipV="1">
            <a:off x="8305800" y="2471057"/>
            <a:ext cx="1077686" cy="1763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E8D14EA-576C-FEB7-E154-DB8B29E69C72}"/>
              </a:ext>
            </a:extLst>
          </p:cNvPr>
          <p:cNvSpPr txBox="1"/>
          <p:nvPr/>
        </p:nvSpPr>
        <p:spPr>
          <a:xfrm>
            <a:off x="7343945" y="3325428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Pull arm 1</a:t>
            </a:r>
            <a:endParaRPr lang="zh-CN" altLang="en-US" sz="28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0FB17A2-A87E-EBD6-904D-ADA21F38F1FF}"/>
              </a:ext>
            </a:extLst>
          </p:cNvPr>
          <p:cNvCxnSpPr>
            <a:cxnSpLocks/>
          </p:cNvCxnSpPr>
          <p:nvPr/>
        </p:nvCxnSpPr>
        <p:spPr>
          <a:xfrm>
            <a:off x="8425543" y="2444538"/>
            <a:ext cx="1112752" cy="17787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9DDEB4E3-0FEA-8287-694E-60CCBEA668B7}"/>
              </a:ext>
            </a:extLst>
          </p:cNvPr>
          <p:cNvSpPr txBox="1"/>
          <p:nvPr/>
        </p:nvSpPr>
        <p:spPr>
          <a:xfrm>
            <a:off x="8733002" y="2672576"/>
            <a:ext cx="2607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Receive random </a:t>
            </a:r>
          </a:p>
          <a:p>
            <a:pPr algn="ctr"/>
            <a:r>
              <a:rPr lang="en-US" altLang="zh-CN" sz="2800" dirty="0"/>
              <a:t>reward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982367-3F71-D061-A4AC-D338FB0F0D30}"/>
              </a:ext>
            </a:extLst>
          </p:cNvPr>
          <p:cNvSpPr txBox="1"/>
          <p:nvPr/>
        </p:nvSpPr>
        <p:spPr>
          <a:xfrm>
            <a:off x="2308634" y="5386812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635791-7D1C-4AA0-CECA-B45D213376E0}"/>
              </a:ext>
            </a:extLst>
          </p:cNvPr>
          <p:cNvSpPr txBox="1"/>
          <p:nvPr/>
        </p:nvSpPr>
        <p:spPr>
          <a:xfrm>
            <a:off x="1525510" y="5298462"/>
            <a:ext cx="624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Regret = Best one can do – Real gain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0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/>
      <p:bldP spid="23" grpId="0" animBg="1"/>
      <p:bldP spid="26" grpId="0"/>
      <p:bldP spid="26" grpId="1"/>
      <p:bldP spid="31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6CABA-CD82-48F5-B481-BDC9D5DD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6319"/>
            <a:ext cx="10134600" cy="56148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CMAB model with independent arms, TS-based algorithms can be either much more efficient, or much more effective than UCB-based algorithms 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TS, we could draw the random point (follow the required constraints) efficiently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 not need to look for the best point of all the super arms</a:t>
            </a:r>
          </a:p>
          <a:p>
            <a:pPr>
              <a:lnSpc>
                <a:spcPct val="120000"/>
              </a:lnSpc>
            </a:pP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2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32"/>
    </mc:Choice>
    <mc:Fallback xmlns="">
      <p:transition spd="slow" advTm="568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C3FEB-2C10-5254-F6A4-2AFFE653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/>
              <a:t>References</a:t>
            </a:r>
            <a:endParaRPr lang="zh-CN" altLang="en-US" b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2A597B-AF3A-0121-4EBD-531BF27A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[1] Siwei Wang</a:t>
            </a:r>
            <a:r>
              <a:rPr lang="en-US" altLang="zh-CN" b="0" dirty="0"/>
              <a:t>, Wei Chen, “Thompson Sampling for Combinatorial Semi-Bandits”, ICML 2018</a:t>
            </a:r>
          </a:p>
          <a:p>
            <a:r>
              <a:rPr lang="en-US" altLang="zh-CN" dirty="0"/>
              <a:t>[2] Siwei Wang</a:t>
            </a:r>
            <a:r>
              <a:rPr lang="en-US" altLang="zh-CN" b="0" dirty="0"/>
              <a:t>, Jun Zhu, “Thompson Sampling for (Combinatorial) Pure Exploration”, ICML 2022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39612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E7608A2-2756-4BD5-A0FD-AC45EB8A4B79}"/>
              </a:ext>
            </a:extLst>
          </p:cNvPr>
          <p:cNvSpPr txBox="1"/>
          <p:nvPr/>
        </p:nvSpPr>
        <p:spPr>
          <a:xfrm>
            <a:off x="4483384" y="2598003"/>
            <a:ext cx="389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572700-3A25-4949-B13B-EE895658BD8A}"/>
              </a:ext>
            </a:extLst>
          </p:cNvPr>
          <p:cNvSpPr txBox="1"/>
          <p:nvPr/>
        </p:nvSpPr>
        <p:spPr>
          <a:xfrm>
            <a:off x="3228121" y="4661068"/>
            <a:ext cx="5852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Siwei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Wang</a:t>
            </a:r>
          </a:p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Microsoft Research Asia</a:t>
            </a: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49137810-0DD5-4094-A1A5-510DBDD4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0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Exploration vs Exploitation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36318"/>
            <a:ext cx="10972800" cy="4953000"/>
          </a:xfrm>
        </p:spPr>
        <p:txBody>
          <a:bodyPr/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C7805D-A646-4D2E-8D43-FD8B93679A46}"/>
              </a:ext>
            </a:extLst>
          </p:cNvPr>
          <p:cNvSpPr txBox="1">
            <a:spLocks/>
          </p:cNvSpPr>
          <p:nvPr/>
        </p:nvSpPr>
        <p:spPr>
          <a:xfrm>
            <a:off x="609600" y="1036318"/>
            <a:ext cx="11097718" cy="58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average value is an unbiased estimator</a:t>
            </a:r>
          </a:p>
          <a:p>
            <a:pPr lvl="1"/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</a:rPr>
              <a:t>In bandit problems, 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observations depend on the chosen arms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counter example</a:t>
            </a:r>
          </a:p>
          <a:p>
            <a:pPr marL="0" indent="0">
              <a:buNone/>
            </a:pP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Trade-off between exploration and exploitation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Exploration: try the arms that behave bad now but have potential to be the best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Exploitation: stuck in the best arm so far (based on empirical means)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93923DC-041C-456B-A729-B5347D6B1ABC}"/>
              </a:ext>
            </a:extLst>
          </p:cNvPr>
          <p:cNvSpPr/>
          <p:nvPr/>
        </p:nvSpPr>
        <p:spPr>
          <a:xfrm>
            <a:off x="5591626" y="2274393"/>
            <a:ext cx="690880" cy="67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0.1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97828C6-A5FC-4581-BFD6-85D470B2083D}"/>
              </a:ext>
            </a:extLst>
          </p:cNvPr>
          <p:cNvSpPr/>
          <p:nvPr/>
        </p:nvSpPr>
        <p:spPr>
          <a:xfrm>
            <a:off x="7605846" y="2274393"/>
            <a:ext cx="690880" cy="67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0.9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5E88EF-DBD7-412E-804D-3CD6B0D65422}"/>
              </a:ext>
            </a:extLst>
          </p:cNvPr>
          <p:cNvSpPr txBox="1"/>
          <p:nvPr/>
        </p:nvSpPr>
        <p:spPr>
          <a:xfrm>
            <a:off x="7794380" y="3015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E62B76-9B40-42D2-B684-E4CB258A8BA8}"/>
              </a:ext>
            </a:extLst>
          </p:cNvPr>
          <p:cNvSpPr txBox="1"/>
          <p:nvPr/>
        </p:nvSpPr>
        <p:spPr>
          <a:xfrm>
            <a:off x="5465200" y="3015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F09C618-1ADE-442D-B119-E17317476A31}"/>
              </a:ext>
            </a:extLst>
          </p:cNvPr>
          <p:cNvSpPr txBox="1"/>
          <p:nvPr/>
        </p:nvSpPr>
        <p:spPr>
          <a:xfrm>
            <a:off x="5692245" y="3015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B6176DA-CAC7-4333-89DE-FEA552211A36}"/>
              </a:ext>
            </a:extLst>
          </p:cNvPr>
          <p:cNvSpPr txBox="1"/>
          <p:nvPr/>
        </p:nvSpPr>
        <p:spPr>
          <a:xfrm>
            <a:off x="5918303" y="3015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7EC556-BD8E-4439-831B-8A31284105A3}"/>
                  </a:ext>
                </a:extLst>
              </p:cNvPr>
              <p:cNvSpPr txBox="1"/>
              <p:nvPr/>
            </p:nvSpPr>
            <p:spPr>
              <a:xfrm>
                <a:off x="6123471" y="3015042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7EC556-BD8E-4439-831B-8A3128410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71" y="3015042"/>
                <a:ext cx="4347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170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Exploration vs Exploitation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1036318"/>
                <a:ext cx="8509349" cy="57150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UCB</a:t>
                </a: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Compute a confidence region for the ground truth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[</m:t>
                    </m:r>
                    <m:sSub>
                      <m:sSubPr>
                        <m:ctrlPr>
                          <a:rPr lang="en-US" altLang="zh-CN" b="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  <m:r>
                      <a:rPr lang="en-US" altLang="zh-CN" b="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b="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rad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 </m:t>
                    </m:r>
                    <m:sSub>
                      <m:sSubPr>
                        <m:ctrlPr>
                          <a:rPr lang="en-US" altLang="zh-CN" b="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  <m:r>
                      <a:rPr lang="en-US" altLang="zh-CN" b="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rad</m:t>
                    </m:r>
                    <m:r>
                      <a:rPr lang="en-US" altLang="zh-CN" b="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]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with empirical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and confidence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𝑇</m:t>
                            </m:r>
                          </m:e>
                        </m:func>
                      </m:e>
                    </m:rad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Choose the estimation to be the upper confidence bound</a:t>
                </a:r>
              </a:p>
              <a:p>
                <a:pPr lvl="2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OFU principle (optimism in the face of uncertainty)</a:t>
                </a:r>
              </a:p>
              <a:p>
                <a:pPr marL="0" indent="0">
                  <a:buNone/>
                </a:pPr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Thompson Sampling</a:t>
                </a: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Update a posterior distribution, e.g., 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𝒩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b="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𝑛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+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Draw a random estimation independently from this distribution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036318"/>
                <a:ext cx="8509349" cy="5715001"/>
              </a:xfrm>
              <a:prstGeom prst="rect">
                <a:avLst/>
              </a:prstGeom>
              <a:blipFill>
                <a:blip r:embed="rId4"/>
                <a:stretch>
                  <a:fillRect l="-1289" t="-1067" r="-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0B87EF2-211C-46F6-BEC2-233C4D89FB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9" y="1778171"/>
            <a:ext cx="2506136" cy="1879602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9751411-F55A-4E3C-89B5-0964D09E1A55}"/>
              </a:ext>
            </a:extLst>
          </p:cNvPr>
          <p:cNvCxnSpPr>
            <a:cxnSpLocks/>
          </p:cNvCxnSpPr>
          <p:nvPr/>
        </p:nvCxnSpPr>
        <p:spPr>
          <a:xfrm>
            <a:off x="8676640" y="2060111"/>
            <a:ext cx="2038775" cy="1316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A95A63C7-D839-D8A0-8711-AA44C21FFA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4670012"/>
            <a:ext cx="2506137" cy="1879603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D898E7B-284C-42C6-A653-68AF3837046B}"/>
              </a:ext>
            </a:extLst>
          </p:cNvPr>
          <p:cNvCxnSpPr>
            <a:cxnSpLocks/>
          </p:cNvCxnSpPr>
          <p:nvPr/>
        </p:nvCxnSpPr>
        <p:spPr>
          <a:xfrm>
            <a:off x="8666480" y="4969732"/>
            <a:ext cx="1706886" cy="1262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87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Exploration vs Exploitation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36318"/>
            <a:ext cx="10972800" cy="4953000"/>
          </a:xfrm>
        </p:spPr>
        <p:txBody>
          <a:bodyPr/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F23AC-9CDF-4B3D-9265-89323CAB94B7}"/>
              </a:ext>
            </a:extLst>
          </p:cNvPr>
          <p:cNvSpPr txBox="1">
            <a:spLocks/>
          </p:cNvSpPr>
          <p:nvPr/>
        </p:nvSpPr>
        <p:spPr>
          <a:xfrm>
            <a:off x="609600" y="1036318"/>
            <a:ext cx="5628640" cy="58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Thompson sampling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Over-exploitation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Proper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Over-exploration</a:t>
            </a:r>
          </a:p>
          <a:p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good algorithm needs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Almost no over-exploration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positive probability lower bound for the proper region</a:t>
            </a:r>
          </a:p>
          <a:p>
            <a:pPr marL="0" indent="0">
              <a:buNone/>
            </a:pP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12B00F-C2EF-4359-B91A-FB82B37E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14" y="1000758"/>
            <a:ext cx="5974086" cy="4480565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EE79ADE-19BD-4EA7-90D7-5663F6B60E39}"/>
              </a:ext>
            </a:extLst>
          </p:cNvPr>
          <p:cNvCxnSpPr>
            <a:cxnSpLocks/>
          </p:cNvCxnSpPr>
          <p:nvPr/>
        </p:nvCxnSpPr>
        <p:spPr>
          <a:xfrm flipV="1">
            <a:off x="7345680" y="3535680"/>
            <a:ext cx="1341120" cy="194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4EEED6D-EC75-4A8F-9677-4A20F0C7D74A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9080500" y="4643120"/>
            <a:ext cx="581660" cy="83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13B1BBD-DA8C-426D-AE34-3FBB0D9A8C82}"/>
              </a:ext>
            </a:extLst>
          </p:cNvPr>
          <p:cNvCxnSpPr>
            <a:cxnSpLocks/>
          </p:cNvCxnSpPr>
          <p:nvPr/>
        </p:nvCxnSpPr>
        <p:spPr>
          <a:xfrm flipH="1" flipV="1">
            <a:off x="10139680" y="4754880"/>
            <a:ext cx="426720" cy="69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E0DBB48-CD9D-4FE4-B54F-D80B38F1BCDA}"/>
              </a:ext>
            </a:extLst>
          </p:cNvPr>
          <p:cNvSpPr txBox="1"/>
          <p:nvPr/>
        </p:nvSpPr>
        <p:spPr>
          <a:xfrm>
            <a:off x="6192520" y="5464294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Over-exploitation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9664E07-10E9-48D6-8474-153ED81214FE}"/>
              </a:ext>
            </a:extLst>
          </p:cNvPr>
          <p:cNvSpPr txBox="1"/>
          <p:nvPr/>
        </p:nvSpPr>
        <p:spPr>
          <a:xfrm>
            <a:off x="9662160" y="5464294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Over-exploration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E51EF78-DA38-4395-B5BF-3FB153A0176A}"/>
              </a:ext>
            </a:extLst>
          </p:cNvPr>
          <p:cNvSpPr txBox="1"/>
          <p:nvPr/>
        </p:nvSpPr>
        <p:spPr>
          <a:xfrm>
            <a:off x="7927340" y="5476235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Proper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2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Exploration vs Exploitation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36318"/>
            <a:ext cx="10972800" cy="4953000"/>
          </a:xfrm>
        </p:spPr>
        <p:txBody>
          <a:bodyPr/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F23AC-9CDF-4B3D-9265-89323CAB94B7}"/>
              </a:ext>
            </a:extLst>
          </p:cNvPr>
          <p:cNvSpPr txBox="1">
            <a:spLocks/>
          </p:cNvSpPr>
          <p:nvPr/>
        </p:nvSpPr>
        <p:spPr>
          <a:xfrm>
            <a:off x="609600" y="1036318"/>
            <a:ext cx="10896600" cy="58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Thompson sampling</a:t>
            </a:r>
          </a:p>
          <a:p>
            <a:pPr lvl="1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only need the random distribution to spread over the confidence region (with high probability)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7DEAA9-655E-4ACC-A5C6-F65167CE3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9449"/>
            <a:ext cx="2777076" cy="20828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5C99214-7640-4D8F-A6D3-A63BEFFD0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76" y="3299449"/>
            <a:ext cx="2785524" cy="20891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2D99A7-F25F-4ABF-9E2E-4D423CD25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60" y="3299449"/>
            <a:ext cx="2785525" cy="208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FD026E5-097E-4682-9A67-B47142B5F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84" y="3299449"/>
            <a:ext cx="2785525" cy="2089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1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Combinatorial MAB (CMAB)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1036318"/>
                <a:ext cx="11168743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Model setting (CMAB)</a:t>
                </a: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set of base arms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each base arm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has expected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set of super arms 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At each time step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2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algorithm chooses one super arm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to pull </a:t>
                </a:r>
              </a:p>
              <a:p>
                <a:pPr lvl="2"/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It receives random observations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zh-CN" altLang="en-US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a total reward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2"/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sz="2800" b="0" dirty="0"/>
              </a:p>
              <a:p>
                <a:pPr lvl="2"/>
                <a:endParaRPr lang="zh-CN" altLang="en-US" sz="2800" b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036318"/>
                <a:ext cx="11168743" cy="5821682"/>
              </a:xfrm>
              <a:prstGeom prst="rect">
                <a:avLst/>
              </a:prstGeom>
              <a:blipFill>
                <a:blip r:embed="rId4"/>
                <a:stretch>
                  <a:fillRect l="-983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18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Combinatorial MAB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036318"/>
                <a:ext cx="10820400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concrete example: routing system</a:t>
                </a:r>
              </a:p>
              <a:p>
                <a:pPr lvl="1"/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Base arms are links (edges)</a:t>
                </a:r>
              </a:p>
              <a:p>
                <a:pPr lvl="1"/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Super arms are paths (from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𝑠</m:t>
                    </m:r>
                  </m:oMath>
                </a14:m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lvl="1"/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Pulling a super arm will receive observations (delays) of all the edges in that path</a:t>
                </a:r>
              </a:p>
              <a:p>
                <a:pPr lvl="1"/>
                <a:r>
                  <a:rPr lang="en-US" altLang="zh-CN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goal is to minimize the overall time cost</a:t>
                </a:r>
              </a:p>
              <a:p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6318"/>
                <a:ext cx="10820400" cy="5821682"/>
              </a:xfrm>
              <a:prstGeom prst="rect">
                <a:avLst/>
              </a:prstGeom>
              <a:blipFill>
                <a:blip r:embed="rId4"/>
                <a:stretch>
                  <a:fillRect l="-1014" t="-1047" r="-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形 4">
            <a:extLst>
              <a:ext uri="{FF2B5EF4-FFF2-40B4-BE49-F238E27FC236}">
                <a16:creationId xmlns:a16="http://schemas.microsoft.com/office/drawing/2014/main" id="{43822FB9-85AE-4E8B-A314-7A43A3C1CA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853" y="4047974"/>
            <a:ext cx="6592368" cy="27033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FECDA9-02AF-4E97-8A74-267025203F42}"/>
                  </a:ext>
                </a:extLst>
              </p:cNvPr>
              <p:cNvSpPr txBox="1"/>
              <p:nvPr/>
            </p:nvSpPr>
            <p:spPr>
              <a:xfrm>
                <a:off x="2335198" y="5668334"/>
                <a:ext cx="8662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FECDA9-02AF-4E97-8A74-267025203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98" y="5668334"/>
                <a:ext cx="86627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58114F-4694-4F63-A51E-B86CC7E087C8}"/>
                  </a:ext>
                </a:extLst>
              </p:cNvPr>
              <p:cNvSpPr txBox="1"/>
              <p:nvPr/>
            </p:nvSpPr>
            <p:spPr>
              <a:xfrm>
                <a:off x="8044498" y="5668334"/>
                <a:ext cx="8662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58114F-4694-4F63-A51E-B86CC7E0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98" y="5668334"/>
                <a:ext cx="86627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367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A5C0846B-228E-44DD-AE11-058B6FFF9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2" y="2282643"/>
            <a:ext cx="5529942" cy="41474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UCB in Combinatorial MAB 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29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21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Parameters: the expected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of each link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Confidence region: an ellipsoid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𝝁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: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naryPr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b="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≤</m:t>
                            </m:r>
                          </m:e>
                        </m:nary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𝑇</m:t>
                            </m:r>
                          </m:e>
                        </m:func>
                      </m:e>
                    </m:d>
                  </m:oMath>
                </a14:m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CF23AC-9CDF-4B3D-9265-89323CAB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6318"/>
                <a:ext cx="10896600" cy="5821682"/>
              </a:xfrm>
              <a:prstGeom prst="rect">
                <a:avLst/>
              </a:prstGeom>
              <a:blipFill>
                <a:blip r:embed="rId5"/>
                <a:stretch>
                  <a:fillRect l="-1007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AB1F86D1-6AA1-4448-BC57-F8D2DCD51C7F}"/>
              </a:ext>
            </a:extLst>
          </p:cNvPr>
          <p:cNvSpPr/>
          <p:nvPr/>
        </p:nvSpPr>
        <p:spPr>
          <a:xfrm>
            <a:off x="1432195" y="4301500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D611D9E-9D5C-46F3-AC4D-BA02EB75964F}"/>
              </a:ext>
            </a:extLst>
          </p:cNvPr>
          <p:cNvSpPr/>
          <p:nvPr/>
        </p:nvSpPr>
        <p:spPr>
          <a:xfrm>
            <a:off x="2253481" y="4301500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F8F7ED0-EF8B-4BA7-AD6C-7D36C0AF1D59}"/>
              </a:ext>
            </a:extLst>
          </p:cNvPr>
          <p:cNvSpPr/>
          <p:nvPr/>
        </p:nvSpPr>
        <p:spPr>
          <a:xfrm>
            <a:off x="2253481" y="3474454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AB844C1-854F-4BAA-9404-054AEF1F84B0}"/>
              </a:ext>
            </a:extLst>
          </p:cNvPr>
          <p:cNvSpPr/>
          <p:nvPr/>
        </p:nvSpPr>
        <p:spPr>
          <a:xfrm>
            <a:off x="2253481" y="5128546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7F33C47-0F6F-4204-AE3B-6A9CF78ABB66}"/>
              </a:ext>
            </a:extLst>
          </p:cNvPr>
          <p:cNvSpPr/>
          <p:nvPr/>
        </p:nvSpPr>
        <p:spPr>
          <a:xfrm>
            <a:off x="3028384" y="3887977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2B9E215-EF4D-4FCE-B9BC-72FDB83F8F33}"/>
              </a:ext>
            </a:extLst>
          </p:cNvPr>
          <p:cNvSpPr/>
          <p:nvPr/>
        </p:nvSpPr>
        <p:spPr>
          <a:xfrm>
            <a:off x="3014609" y="4698543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22D1760-3039-4998-AB18-27C7DC06D592}"/>
              </a:ext>
            </a:extLst>
          </p:cNvPr>
          <p:cNvSpPr/>
          <p:nvPr/>
        </p:nvSpPr>
        <p:spPr>
          <a:xfrm>
            <a:off x="3829879" y="3474453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47317F3-F1ED-4D36-8BEB-851F548CA292}"/>
              </a:ext>
            </a:extLst>
          </p:cNvPr>
          <p:cNvSpPr/>
          <p:nvPr/>
        </p:nvSpPr>
        <p:spPr>
          <a:xfrm>
            <a:off x="3807559" y="4285020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A5F6A98-B258-4713-9BFA-3028EA4D875C}"/>
              </a:ext>
            </a:extLst>
          </p:cNvPr>
          <p:cNvSpPr/>
          <p:nvPr/>
        </p:nvSpPr>
        <p:spPr>
          <a:xfrm>
            <a:off x="3828744" y="5095586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C9569AE-07E3-4774-BDE9-D47939F0C2FA}"/>
              </a:ext>
            </a:extLst>
          </p:cNvPr>
          <p:cNvSpPr/>
          <p:nvPr/>
        </p:nvSpPr>
        <p:spPr>
          <a:xfrm>
            <a:off x="4658925" y="4285019"/>
            <a:ext cx="421105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</a:t>
            </a:r>
            <a:endParaRPr lang="zh-CN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3C6DC3E-DCAE-4094-8C7D-245F6367578D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1853300" y="4500022"/>
            <a:ext cx="4001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FF82E0B-96D4-4D7C-A20B-9513BB871502}"/>
              </a:ext>
            </a:extLst>
          </p:cNvPr>
          <p:cNvCxnSpPr>
            <a:stCxn id="7" idx="4"/>
            <a:endCxn id="6" idx="0"/>
          </p:cNvCxnSpPr>
          <p:nvPr/>
        </p:nvCxnSpPr>
        <p:spPr>
          <a:xfrm>
            <a:off x="2464034" y="3871497"/>
            <a:ext cx="0" cy="4300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9754606-16E3-44C2-A748-EBE0F1DB6B89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1791631" y="4640397"/>
            <a:ext cx="523519" cy="5462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9E0A50F-EDFE-4915-97B4-A2F7256DCE4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2612917" y="4226874"/>
            <a:ext cx="477136" cy="13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49F5BDA-6611-44BC-92F3-5EA41043ABFA}"/>
              </a:ext>
            </a:extLst>
          </p:cNvPr>
          <p:cNvCxnSpPr>
            <a:stCxn id="6" idx="5"/>
            <a:endCxn id="10" idx="1"/>
          </p:cNvCxnSpPr>
          <p:nvPr/>
        </p:nvCxnSpPr>
        <p:spPr>
          <a:xfrm>
            <a:off x="2612917" y="4640397"/>
            <a:ext cx="463361" cy="1162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C2139B8-ED07-41A3-AD65-3CCCED1A0CC9}"/>
              </a:ext>
            </a:extLst>
          </p:cNvPr>
          <p:cNvCxnSpPr>
            <a:stCxn id="8" idx="7"/>
            <a:endCxn id="10" idx="3"/>
          </p:cNvCxnSpPr>
          <p:nvPr/>
        </p:nvCxnSpPr>
        <p:spPr>
          <a:xfrm flipV="1">
            <a:off x="2612917" y="5037440"/>
            <a:ext cx="463361" cy="1492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414FFBE-28F4-4321-9461-63E309E1B0FD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2674586" y="3672975"/>
            <a:ext cx="1155293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8A793A2-7602-46B8-BB63-BB40490FB054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3387820" y="3813350"/>
            <a:ext cx="503728" cy="1327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C7E7291-C5A5-4509-9815-DF1C69088B60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4189315" y="3813350"/>
            <a:ext cx="531279" cy="5298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5C9FD83-B148-421D-9609-720DFDFDFA4C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 flipV="1">
            <a:off x="4228664" y="4483541"/>
            <a:ext cx="43026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D9461AF-9664-4000-97A0-36756F51C0DA}"/>
              </a:ext>
            </a:extLst>
          </p:cNvPr>
          <p:cNvCxnSpPr>
            <a:stCxn id="10" idx="7"/>
            <a:endCxn id="12" idx="3"/>
          </p:cNvCxnSpPr>
          <p:nvPr/>
        </p:nvCxnSpPr>
        <p:spPr>
          <a:xfrm flipV="1">
            <a:off x="3374045" y="4623917"/>
            <a:ext cx="495183" cy="13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FB6E689-5762-4A1A-9A89-51CF306DD828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4018112" y="4682063"/>
            <a:ext cx="21185" cy="4135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BF731D7-ADB0-47D4-A868-F5347332C21F}"/>
              </a:ext>
            </a:extLst>
          </p:cNvPr>
          <p:cNvCxnSpPr>
            <a:stCxn id="13" idx="7"/>
            <a:endCxn id="14" idx="3"/>
          </p:cNvCxnSpPr>
          <p:nvPr/>
        </p:nvCxnSpPr>
        <p:spPr>
          <a:xfrm flipV="1">
            <a:off x="4188180" y="4623916"/>
            <a:ext cx="532414" cy="5298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30E8D53-81B3-4C6C-AF1D-CD96DD009499}"/>
              </a:ext>
            </a:extLst>
          </p:cNvPr>
          <p:cNvSpPr txBox="1"/>
          <p:nvPr/>
        </p:nvSpPr>
        <p:spPr>
          <a:xfrm>
            <a:off x="2040636" y="3899020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0.1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AC8086C-10DB-404A-BA38-77FC42575147}"/>
              </a:ext>
            </a:extLst>
          </p:cNvPr>
          <p:cNvSpPr txBox="1"/>
          <p:nvPr/>
        </p:nvSpPr>
        <p:spPr>
          <a:xfrm>
            <a:off x="2938149" y="3354882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0.1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EEC4E7F-4095-4B3A-BC77-63ED5D79934E}"/>
              </a:ext>
            </a:extLst>
          </p:cNvPr>
          <p:cNvSpPr txBox="1"/>
          <p:nvPr/>
        </p:nvSpPr>
        <p:spPr>
          <a:xfrm>
            <a:off x="1803377" y="4190162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0.3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FEE6E2C-1763-4C22-96B2-DE636FACC1C3}"/>
              </a:ext>
            </a:extLst>
          </p:cNvPr>
          <p:cNvSpPr txBox="1"/>
          <p:nvPr/>
        </p:nvSpPr>
        <p:spPr>
          <a:xfrm>
            <a:off x="1635279" y="4809092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0.5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5B3F9F0-58FB-462A-9BE7-2F2BDB03498B}"/>
              </a:ext>
            </a:extLst>
          </p:cNvPr>
          <p:cNvSpPr txBox="1"/>
          <p:nvPr/>
        </p:nvSpPr>
        <p:spPr>
          <a:xfrm>
            <a:off x="4370151" y="382655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0.9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2D3BEBB-B14B-4C11-8265-70C92995E6A5}"/>
              </a:ext>
            </a:extLst>
          </p:cNvPr>
          <p:cNvSpPr txBox="1"/>
          <p:nvPr/>
        </p:nvSpPr>
        <p:spPr>
          <a:xfrm>
            <a:off x="4168868" y="4188815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0.7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BCE53E2-D4B3-4714-8560-070633F1A533}"/>
              </a:ext>
            </a:extLst>
          </p:cNvPr>
          <p:cNvSpPr txBox="1"/>
          <p:nvPr/>
        </p:nvSpPr>
        <p:spPr>
          <a:xfrm>
            <a:off x="4325354" y="4824309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0.2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C60C028-610D-4ABA-9C69-21000B4B071C}"/>
              </a:ext>
            </a:extLst>
          </p:cNvPr>
          <p:cNvSpPr txBox="1"/>
          <p:nvPr/>
        </p:nvSpPr>
        <p:spPr>
          <a:xfrm>
            <a:off x="3944733" y="4661285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0.1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834FAB9-52B2-4CE8-A86A-2FCAC19EF3BC}"/>
              </a:ext>
            </a:extLst>
          </p:cNvPr>
          <p:cNvSpPr txBox="1"/>
          <p:nvPr/>
        </p:nvSpPr>
        <p:spPr>
          <a:xfrm>
            <a:off x="3445684" y="3819483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0.6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E6592AD-629A-4325-B1E2-E90FBA6B6A3F}"/>
              </a:ext>
            </a:extLst>
          </p:cNvPr>
          <p:cNvSpPr txBox="1"/>
          <p:nvPr/>
        </p:nvSpPr>
        <p:spPr>
          <a:xfrm>
            <a:off x="2567874" y="3992820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0.4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D94FE1A-01B4-43B6-ADEE-DF1213B83E7A}"/>
              </a:ext>
            </a:extLst>
          </p:cNvPr>
          <p:cNvSpPr txBox="1"/>
          <p:nvPr/>
        </p:nvSpPr>
        <p:spPr>
          <a:xfrm>
            <a:off x="2666946" y="5072100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0.8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833068D-E3A6-4B9D-9AA2-876FA8456763}"/>
              </a:ext>
            </a:extLst>
          </p:cNvPr>
          <p:cNvSpPr txBox="1"/>
          <p:nvPr/>
        </p:nvSpPr>
        <p:spPr>
          <a:xfrm>
            <a:off x="2557207" y="4631123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0.3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4767105-B576-4F57-9E6D-C6BB51B32200}"/>
              </a:ext>
            </a:extLst>
          </p:cNvPr>
          <p:cNvSpPr txBox="1"/>
          <p:nvPr/>
        </p:nvSpPr>
        <p:spPr>
          <a:xfrm>
            <a:off x="3440308" y="4631123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2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8"/>
    </mc:Choice>
    <mc:Fallback xmlns="">
      <p:transition spd="slow" advTm="3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7.1|2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E382V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E7A6436-EFF3-4C96-87CF-B11F95295FB4}" vid="{FC73393A-12A0-45BC-AEF9-0CA386E2B66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11854</TotalTime>
  <Words>975</Words>
  <Application>Microsoft Office PowerPoint</Application>
  <PresentationFormat>Widescreen</PresentationFormat>
  <Paragraphs>179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等线</vt:lpstr>
      <vt:lpstr>等线 Light</vt:lpstr>
      <vt:lpstr>Arial</vt:lpstr>
      <vt:lpstr>Calibri</vt:lpstr>
      <vt:lpstr>Cambria Math</vt:lpstr>
      <vt:lpstr>Times New Roman</vt:lpstr>
      <vt:lpstr>Office 主题​​</vt:lpstr>
      <vt:lpstr>EE382V_Template</vt:lpstr>
      <vt:lpstr>PowerPoint Presentation</vt:lpstr>
      <vt:lpstr>Multi-armed Bandits (MAB)</vt:lpstr>
      <vt:lpstr>Exploration vs Exploitation</vt:lpstr>
      <vt:lpstr>Exploration vs Exploitation</vt:lpstr>
      <vt:lpstr>Exploration vs Exploitation</vt:lpstr>
      <vt:lpstr>Exploration vs Exploitation</vt:lpstr>
      <vt:lpstr>Combinatorial MAB (CMAB)</vt:lpstr>
      <vt:lpstr>Combinatorial MAB</vt:lpstr>
      <vt:lpstr>UCB in Combinatorial MAB </vt:lpstr>
      <vt:lpstr>UCB in Combinatorial MAB </vt:lpstr>
      <vt:lpstr>Challenges</vt:lpstr>
      <vt:lpstr>Challenges</vt:lpstr>
      <vt:lpstr>Solution: Thompson Sampling</vt:lpstr>
      <vt:lpstr>Solution: Thompson Sampling</vt:lpstr>
      <vt:lpstr>TS in Combinatorial MAB </vt:lpstr>
      <vt:lpstr>Simulations</vt:lpstr>
      <vt:lpstr>Simulations</vt:lpstr>
      <vt:lpstr>TS in Pure Exploration of CMAB </vt:lpstr>
      <vt:lpstr>Simulations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Wei Chen (MSRA THEORY)</cp:lastModifiedBy>
  <cp:revision>208</cp:revision>
  <dcterms:created xsi:type="dcterms:W3CDTF">2021-03-01T07:15:36Z</dcterms:created>
  <dcterms:modified xsi:type="dcterms:W3CDTF">2022-11-26T08:57:23Z</dcterms:modified>
</cp:coreProperties>
</file>