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41" r:id="rId2"/>
    <p:sldId id="1196" r:id="rId3"/>
    <p:sldId id="1220" r:id="rId4"/>
    <p:sldId id="1048" r:id="rId5"/>
    <p:sldId id="1213" r:id="rId6"/>
    <p:sldId id="1225" r:id="rId7"/>
    <p:sldId id="1201" r:id="rId8"/>
    <p:sldId id="1188" r:id="rId9"/>
    <p:sldId id="1214" r:id="rId10"/>
    <p:sldId id="1215" r:id="rId11"/>
    <p:sldId id="1216" r:id="rId12"/>
    <p:sldId id="1217" r:id="rId13"/>
    <p:sldId id="1218" r:id="rId14"/>
    <p:sldId id="1189" r:id="rId15"/>
    <p:sldId id="1207" r:id="rId16"/>
    <p:sldId id="1190" r:id="rId17"/>
    <p:sldId id="1191" r:id="rId18"/>
    <p:sldId id="1192" r:id="rId19"/>
    <p:sldId id="1208" r:id="rId20"/>
    <p:sldId id="1209" r:id="rId21"/>
    <p:sldId id="1193" r:id="rId22"/>
    <p:sldId id="1194" r:id="rId23"/>
    <p:sldId id="1195" r:id="rId24"/>
    <p:sldId id="1223" r:id="rId25"/>
  </p:sldIdLst>
  <p:sldSz cx="9144000" cy="6858000" type="screen4x3"/>
  <p:notesSz cx="7023100" cy="93091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99"/>
    <a:srgbClr val="1D4ABF"/>
    <a:srgbClr val="8FAAB3"/>
    <a:srgbClr val="FF9F9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85070" autoAdjust="0"/>
  </p:normalViewPr>
  <p:slideViewPr>
    <p:cSldViewPr>
      <p:cViewPr varScale="1">
        <p:scale>
          <a:sx n="71" d="100"/>
          <a:sy n="71" d="100"/>
        </p:scale>
        <p:origin x="729" y="3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E527597-595E-400C-AF85-6BA879B6B5A1}" type="datetimeFigureOut">
              <a:rPr lang="en-US" smtClean="0"/>
              <a:t>3/5/2021</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77C7A9B-412B-41A7-B6D0-9982A1B0BEA8}" type="slidenum">
              <a:rPr lang="en-US" smtClean="0"/>
              <a:t>‹#›</a:t>
            </a:fld>
            <a:endParaRPr lang="en-US"/>
          </a:p>
        </p:txBody>
      </p:sp>
    </p:spTree>
    <p:extLst>
      <p:ext uri="{BB962C8B-B14F-4D97-AF65-F5344CB8AC3E}">
        <p14:creationId xmlns:p14="http://schemas.microsoft.com/office/powerpoint/2010/main" val="42548385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9F41E28F-D530-47A3-8AFE-509AE3CC353E}" type="datetimeFigureOut">
              <a:rPr lang="en-US" smtClean="0"/>
              <a:pPr/>
              <a:t>3/5/2021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E905491B-AF3E-46D0-90BE-BF4AB8C66DE4}" type="slidenum">
              <a:rPr lang="en-US" smtClean="0"/>
              <a:pPr/>
              <a:t>‹#›</a:t>
            </a:fld>
            <a:endParaRPr lang="en-US"/>
          </a:p>
        </p:txBody>
      </p:sp>
    </p:spTree>
    <p:extLst>
      <p:ext uri="{BB962C8B-B14F-4D97-AF65-F5344CB8AC3E}">
        <p14:creationId xmlns:p14="http://schemas.microsoft.com/office/powerpoint/2010/main" val="2845667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1</a:t>
            </a:fld>
            <a:endParaRPr lang="en-US"/>
          </a:p>
        </p:txBody>
      </p:sp>
    </p:spTree>
    <p:extLst>
      <p:ext uri="{BB962C8B-B14F-4D97-AF65-F5344CB8AC3E}">
        <p14:creationId xmlns:p14="http://schemas.microsoft.com/office/powerpoint/2010/main" val="200730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revenue?</a:t>
            </a:r>
          </a:p>
          <a:p>
            <a:r>
              <a:rPr lang="en-US" dirty="0"/>
              <a:t>The lookahead auction is a small tweak to the </a:t>
            </a:r>
            <a:r>
              <a:rPr lang="en-US" dirty="0" err="1"/>
              <a:t>Vickrey</a:t>
            </a:r>
            <a:r>
              <a:rPr lang="en-US" dirty="0"/>
              <a:t> auction.  Call the highest bidder a “provisional” winner, but make them jump through one more hoop before winning: they are made a final take-it-or-leave-it price offer, where the price might be higher than the second-highest bid.  If they decline the price, the item goes unsold.  The price is selected to be revenue-optimal for the *conditional* distribution of the winning bid, given the bids of all other agents and the fact that the winner is larger than them all.</a:t>
            </a:r>
          </a:p>
          <a:p>
            <a:endParaRPr lang="en-US" dirty="0"/>
          </a:p>
          <a:p>
            <a:r>
              <a:rPr lang="en-US" dirty="0"/>
              <a:t>Since the values are correlated, “looking ahead” at the non-winning bids could tell us a lot about the winning bid!  This could substantially increase revenue.</a:t>
            </a:r>
          </a:p>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10</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revenue?</a:t>
            </a:r>
          </a:p>
          <a:p>
            <a:r>
              <a:rPr lang="en-US" dirty="0"/>
              <a:t>The lookahead auction is a small tweak to the </a:t>
            </a:r>
            <a:r>
              <a:rPr lang="en-US" dirty="0" err="1"/>
              <a:t>Vickrey</a:t>
            </a:r>
            <a:r>
              <a:rPr lang="en-US" dirty="0"/>
              <a:t> auction.  Call the highest bidder a “provisional” winner, but make them jump through one more hoop before winning: they are made a final take-it-or-leave-it price offer, where the price might be higher than the second-highest bid.  If they decline the price, the item goes unsold.  The price is selected to be revenue-optimal for the *conditional* distribution of the winning bid, given the bids of all other agents and the fact that the winner is larger than them all.</a:t>
            </a:r>
          </a:p>
          <a:p>
            <a:endParaRPr lang="en-US" dirty="0"/>
          </a:p>
          <a:p>
            <a:r>
              <a:rPr lang="en-US" dirty="0"/>
              <a:t>Since the values are correlated, “looking ahead” at the non-winning bids could tell us a lot about the winning bid!  This could substantially increase revenue.</a:t>
            </a:r>
          </a:p>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11</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revenue?</a:t>
            </a:r>
          </a:p>
          <a:p>
            <a:r>
              <a:rPr lang="en-US" dirty="0"/>
              <a:t>The lookahead auction is a small tweak to the </a:t>
            </a:r>
            <a:r>
              <a:rPr lang="en-US" dirty="0" err="1"/>
              <a:t>Vickrey</a:t>
            </a:r>
            <a:r>
              <a:rPr lang="en-US" dirty="0"/>
              <a:t> auction.  Call the highest bidder a “provisional” winner, but make them jump through one more hoop before winning: they are made a final take-it-or-leave-it price offer, where the price might be higher than the second-highest bid.  If they decline the price, the item goes unsold.  The price is selected to be revenue-optimal for the *conditional* distribution of the winning bid, given the bids of all other agents and the fact that the winner is larger than them all.</a:t>
            </a:r>
          </a:p>
          <a:p>
            <a:endParaRPr lang="en-US" dirty="0"/>
          </a:p>
          <a:p>
            <a:r>
              <a:rPr lang="en-US" dirty="0"/>
              <a:t>Since the values are correlated, “looking ahead” at the non-winning bids could tell us a lot about the winning bid!  This could substantially increase revenue.</a:t>
            </a:r>
          </a:p>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12</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revenue?</a:t>
            </a:r>
          </a:p>
          <a:p>
            <a:r>
              <a:rPr lang="en-US" dirty="0"/>
              <a:t>The lookahead auction is a small tweak to the </a:t>
            </a:r>
            <a:r>
              <a:rPr lang="en-US" dirty="0" err="1"/>
              <a:t>Vickrey</a:t>
            </a:r>
            <a:r>
              <a:rPr lang="en-US" dirty="0"/>
              <a:t> auction.  Call the highest bidder a “provisional” winner, but make them jump through one more hoop before winning: they are made a final take-it-or-leave-it price offer, where the price might be higher than the second-highest bid.  If they decline the price, the item goes unsold.  The price is selected to be revenue-optimal for the *conditional* distribution of the winning bid, given the bids of all other agents and the fact that the winner is larger than them all.</a:t>
            </a:r>
          </a:p>
          <a:p>
            <a:endParaRPr lang="en-US" dirty="0"/>
          </a:p>
          <a:p>
            <a:r>
              <a:rPr lang="en-US" dirty="0"/>
              <a:t>Since the values are correlated, “looking ahead” at the non-winning bids could tell us a lot about the winning bid!  This could substantially increase revenue.</a:t>
            </a:r>
          </a:p>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13</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lookahead auction is a 2-approximation to the optimal revenue.  Surprisingly, the proof is very simple and cute!</a:t>
            </a:r>
          </a:p>
          <a:p>
            <a:endParaRPr lang="en-US" dirty="0"/>
          </a:p>
          <a:p>
            <a:r>
              <a:rPr lang="en-US" dirty="0"/>
              <a:t>One note: when arguing Rev(Lookahead) &gt;= R1, we’re using the fact that the revenue-optimal way to sell an item to the highest bidder is with a take-it-or-leave-it price offer.  This follows from Myerson.  You might be nervous that we’re using Myerson when values are correlated.  But remember that in the lookahead auction we peek at the values of all the other agents before setting the price, and we’re just looking for the optimal price for the highest bidder’s conditional distribution.  So it’s really a single-bidder revenue maximization problem; we’ve conditioned away all the correlation.</a:t>
            </a:r>
          </a:p>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14</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proof of ex post IR and ex post IC follows the standard proof for the </a:t>
            </a:r>
            <a:r>
              <a:rPr lang="en-US" dirty="0" err="1"/>
              <a:t>Vickrey</a:t>
            </a:r>
            <a:r>
              <a:rPr lang="en-US" dirty="0"/>
              <a:t> auction; our threshold for winning has just shifted from second-highest value to the posted price p.</a:t>
            </a:r>
          </a:p>
        </p:txBody>
      </p:sp>
      <p:sp>
        <p:nvSpPr>
          <p:cNvPr id="4" name="Slide Number Placeholder 3"/>
          <p:cNvSpPr>
            <a:spLocks noGrp="1"/>
          </p:cNvSpPr>
          <p:nvPr>
            <p:ph type="sldNum" sz="quarter" idx="10"/>
          </p:nvPr>
        </p:nvSpPr>
        <p:spPr/>
        <p:txBody>
          <a:bodyPr/>
          <a:lstStyle/>
          <a:p>
            <a:fld id="{E905491B-AF3E-46D0-90BE-BF4AB8C66DE4}" type="slidenum">
              <a:rPr lang="en-US" smtClean="0"/>
              <a:pPr/>
              <a:t>15</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 of argument has been very influential in approximately optimal multi-dimensional auction design in </a:t>
            </a:r>
            <a:r>
              <a:rPr lang="en-US" dirty="0" err="1"/>
              <a:t>EconCS</a:t>
            </a:r>
            <a:r>
              <a:rPr lang="en-US" dirty="0"/>
              <a:t>.  Many constructions in that setting work by either explicitly reducing to a single-dimensional type problem, or implicitly drawing an analogy to it.  But doing so disrupts the incentive and information structures.  So having arguments that are robust to those issues is extremely helpful!</a:t>
            </a:r>
          </a:p>
        </p:txBody>
      </p:sp>
      <p:sp>
        <p:nvSpPr>
          <p:cNvPr id="4" name="Slide Number Placeholder 3"/>
          <p:cNvSpPr>
            <a:spLocks noGrp="1"/>
          </p:cNvSpPr>
          <p:nvPr>
            <p:ph type="sldNum" sz="quarter" idx="10"/>
          </p:nvPr>
        </p:nvSpPr>
        <p:spPr/>
        <p:txBody>
          <a:bodyPr/>
          <a:lstStyle/>
          <a:p>
            <a:fld id="{E905491B-AF3E-46D0-90BE-BF4AB8C66DE4}" type="slidenum">
              <a:rPr lang="en-US" smtClean="0"/>
              <a:pPr/>
              <a:t>16</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through this exercise for the more general interdependent value setting.</a:t>
            </a:r>
          </a:p>
          <a:p>
            <a:r>
              <a:rPr lang="en-US" dirty="0"/>
              <a:t>We can implement </a:t>
            </a:r>
            <a:r>
              <a:rPr lang="en-US" dirty="0" err="1"/>
              <a:t>Vickrey</a:t>
            </a:r>
            <a:r>
              <a:rPr lang="en-US" dirty="0"/>
              <a:t>, but have agents report signals instead of values.  Once we have the signals, we can compute the values and proceed as in the “correlated private values” case.  But what should the payments be…?</a:t>
            </a:r>
          </a:p>
          <a:p>
            <a:endParaRPr lang="en-US" dirty="0"/>
          </a:p>
          <a:p>
            <a:r>
              <a:rPr lang="en-US" dirty="0"/>
              <a:t>There’s a problem: what if my likelihood to win isn’t monotone in my signal?  Here’s an example where higher signals actually make it less likely that I’ll win (since it increases others’ values more than my own).  So we can’t incentivize people to report non-zero signals.  Need a condition that rules out these types of cases...</a:t>
            </a:r>
          </a:p>
        </p:txBody>
      </p:sp>
      <p:sp>
        <p:nvSpPr>
          <p:cNvPr id="4" name="Slide Number Placeholder 3"/>
          <p:cNvSpPr>
            <a:spLocks noGrp="1"/>
          </p:cNvSpPr>
          <p:nvPr>
            <p:ph type="sldNum" sz="quarter" idx="10"/>
          </p:nvPr>
        </p:nvSpPr>
        <p:spPr/>
        <p:txBody>
          <a:bodyPr/>
          <a:lstStyle/>
          <a:p>
            <a:fld id="{E905491B-AF3E-46D0-90BE-BF4AB8C66DE4}" type="slidenum">
              <a:rPr lang="en-US" smtClean="0"/>
              <a:pPr/>
              <a:t>17</a:t>
            </a:fld>
            <a:endParaRPr lang="en-US" dirty="0"/>
          </a:p>
        </p:txBody>
      </p:sp>
    </p:spTree>
    <p:extLst>
      <p:ext uri="{BB962C8B-B14F-4D97-AF65-F5344CB8AC3E}">
        <p14:creationId xmlns:p14="http://schemas.microsoft.com/office/powerpoint/2010/main" val="2421466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Single-crossing: the property [my value is higher than yours] is monotone in my signal, keeping other signals fixed.  So there’s a threshold signal at which I will win the auction, given the reports of others.</a:t>
            </a:r>
          </a:p>
        </p:txBody>
      </p:sp>
      <p:sp>
        <p:nvSpPr>
          <p:cNvPr id="4" name="Slide Number Placeholder 3"/>
          <p:cNvSpPr>
            <a:spLocks noGrp="1"/>
          </p:cNvSpPr>
          <p:nvPr>
            <p:ph type="sldNum" sz="quarter" idx="10"/>
          </p:nvPr>
        </p:nvSpPr>
        <p:spPr/>
        <p:txBody>
          <a:bodyPr/>
          <a:lstStyle/>
          <a:p>
            <a:fld id="{E905491B-AF3E-46D0-90BE-BF4AB8C66DE4}" type="slidenum">
              <a:rPr lang="en-US" smtClean="0"/>
              <a:pPr/>
              <a:t>18</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Single-crossing: the property [my value is higher than yours] is monotone in my signal, keeping other signals fixed.  So there’s a threshold signal at which I will win the auction, given the reports of others.</a:t>
            </a:r>
          </a:p>
          <a:p>
            <a:endParaRPr lang="en-US" dirty="0"/>
          </a:p>
          <a:p>
            <a:r>
              <a:rPr lang="en-US" dirty="0"/>
              <a:t>Note: in our example from before, the curves do have just a “single crossing,” but they’re crossing in the wrong direction.</a:t>
            </a:r>
          </a:p>
        </p:txBody>
      </p:sp>
      <p:sp>
        <p:nvSpPr>
          <p:cNvPr id="4" name="Slide Number Placeholder 3"/>
          <p:cNvSpPr>
            <a:spLocks noGrp="1"/>
          </p:cNvSpPr>
          <p:nvPr>
            <p:ph type="sldNum" sz="quarter" idx="10"/>
          </p:nvPr>
        </p:nvSpPr>
        <p:spPr/>
        <p:txBody>
          <a:bodyPr/>
          <a:lstStyle/>
          <a:p>
            <a:fld id="{E905491B-AF3E-46D0-90BE-BF4AB8C66DE4}" type="slidenum">
              <a:rPr lang="en-US" smtClean="0"/>
              <a:pPr/>
              <a:t>19</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 this is not a survey.  Rather, it’s a biased and narrow subsample of work intended to illustrate some key definitions and ideas.</a:t>
            </a:r>
          </a:p>
        </p:txBody>
      </p:sp>
      <p:sp>
        <p:nvSpPr>
          <p:cNvPr id="4" name="Slide Number Placeholder 3"/>
          <p:cNvSpPr>
            <a:spLocks noGrp="1"/>
          </p:cNvSpPr>
          <p:nvPr>
            <p:ph type="sldNum" sz="quarter" idx="10"/>
          </p:nvPr>
        </p:nvSpPr>
        <p:spPr/>
        <p:txBody>
          <a:bodyPr/>
          <a:lstStyle/>
          <a:p>
            <a:fld id="{E905491B-AF3E-46D0-90BE-BF4AB8C66DE4}" type="slidenum">
              <a:rPr lang="en-US" smtClean="0"/>
              <a:pPr/>
              <a:t>2</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single-crossing condition makes it clear what the payment should be: the winner should pay the value corresponding to their “critical” signal (i.e., the lowest signal at which they win).</a:t>
            </a:r>
          </a:p>
        </p:txBody>
      </p:sp>
      <p:sp>
        <p:nvSpPr>
          <p:cNvPr id="4" name="Slide Number Placeholder 3"/>
          <p:cNvSpPr>
            <a:spLocks noGrp="1"/>
          </p:cNvSpPr>
          <p:nvPr>
            <p:ph type="sldNum" sz="quarter" idx="10"/>
          </p:nvPr>
        </p:nvSpPr>
        <p:spPr/>
        <p:txBody>
          <a:bodyPr/>
          <a:lstStyle/>
          <a:p>
            <a:fld id="{E905491B-AF3E-46D0-90BE-BF4AB8C66DE4}" type="slidenum">
              <a:rPr lang="en-US" smtClean="0"/>
              <a:pPr/>
              <a:t>20</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the lookahead auction, we could augment the generalized </a:t>
            </a:r>
            <a:r>
              <a:rPr lang="en-US" dirty="0" err="1"/>
              <a:t>Vickrey</a:t>
            </a:r>
            <a:r>
              <a:rPr lang="en-US" dirty="0"/>
              <a:t> auction by making the highest-valued agent a “provisional winner,” then offering them a take-it-or-leave-it price based on the reports of others.</a:t>
            </a:r>
          </a:p>
          <a:p>
            <a:endParaRPr lang="en-US" dirty="0"/>
          </a:p>
          <a:p>
            <a:r>
              <a:rPr lang="en-US" dirty="0"/>
              <a:t>This “Generalized </a:t>
            </a:r>
            <a:r>
              <a:rPr lang="en-US" dirty="0" err="1"/>
              <a:t>Vickrey</a:t>
            </a:r>
            <a:r>
              <a:rPr lang="en-US" dirty="0"/>
              <a:t> Auction with Lazy Reserves” is approximately optimal under some conditions on the distributions.  There’s some nice work showing how various tweaks of that auction give approximate optimality under weaker conditions.  I won’t go into the details here, but this should be enough to get you started on exploring that literature!</a:t>
            </a:r>
          </a:p>
          <a:p>
            <a:endParaRPr lang="en-US" dirty="0"/>
          </a:p>
          <a:p>
            <a:r>
              <a:rPr lang="en-US" dirty="0"/>
              <a:t>There’s another line of work that uses single-crossing to develop a Myerson-style characterization of revenue in terms of virtual values.  Another way to develop approximately optimal mechanisms.  Beyond the scope of this tutorial, but the [Roughgarden, Talgam-Cohen] paper contains (among other things) a great literature survey to get you started on this.</a:t>
            </a:r>
          </a:p>
        </p:txBody>
      </p:sp>
      <p:sp>
        <p:nvSpPr>
          <p:cNvPr id="4" name="Slide Number Placeholder 3"/>
          <p:cNvSpPr>
            <a:spLocks noGrp="1"/>
          </p:cNvSpPr>
          <p:nvPr>
            <p:ph type="sldNum" sz="quarter" idx="10"/>
          </p:nvPr>
        </p:nvSpPr>
        <p:spPr/>
        <p:txBody>
          <a:bodyPr/>
          <a:lstStyle/>
          <a:p>
            <a:fld id="{E905491B-AF3E-46D0-90BE-BF4AB8C66DE4}" type="slidenum">
              <a:rPr lang="en-US" smtClean="0"/>
              <a:pPr/>
              <a:t>21</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Depending on what a signal represents, it might not be feasible to implement these mechanisms.  For example, a signal could mean “everything I know and observe about the item for sale.”  </a:t>
            </a:r>
          </a:p>
          <a:p>
            <a:endParaRPr lang="en-US" dirty="0"/>
          </a:p>
          <a:p>
            <a:r>
              <a:rPr lang="en-US" dirty="0"/>
              <a:t>Fortunately, under natural conditions, we can implement the generalized </a:t>
            </a:r>
            <a:r>
              <a:rPr lang="en-US" dirty="0" err="1"/>
              <a:t>Vickrey</a:t>
            </a:r>
            <a:r>
              <a:rPr lang="en-US" dirty="0"/>
              <a:t> auction as an English auction!  And we could even implement this final “take-it-or-leave-it” price as a final step of the English auction, where the winner has to pay a reserve.  There’s a nice line of work studying conditions under which an English auction with reserve is optimal or approximately optimal; I listed a few here.</a:t>
            </a:r>
          </a:p>
        </p:txBody>
      </p:sp>
      <p:sp>
        <p:nvSpPr>
          <p:cNvPr id="4" name="Slide Number Placeholder 3"/>
          <p:cNvSpPr>
            <a:spLocks noGrp="1"/>
          </p:cNvSpPr>
          <p:nvPr>
            <p:ph type="sldNum" sz="quarter" idx="10"/>
          </p:nvPr>
        </p:nvSpPr>
        <p:spPr/>
        <p:txBody>
          <a:bodyPr/>
          <a:lstStyle/>
          <a:p>
            <a:fld id="{E905491B-AF3E-46D0-90BE-BF4AB8C66DE4}" type="slidenum">
              <a:rPr lang="en-US" smtClean="0"/>
              <a:pPr/>
              <a:t>22</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Looking ahead to the invited talks this afternoon:</a:t>
            </a:r>
          </a:p>
          <a:p>
            <a:endParaRPr lang="en-US" dirty="0"/>
          </a:p>
          <a:p>
            <a:pPr marL="171450" indent="-171450">
              <a:buFontTx/>
              <a:buChar char="-"/>
            </a:pPr>
            <a:r>
              <a:rPr lang="en-US" dirty="0"/>
              <a:t>For particular settings, we may want to explore options beside interim IC/IR and ex post IC/IR.  E.g., intermediate notions?  Can we combine robustness of bidder information with robustness of the mechanism’s information?</a:t>
            </a:r>
          </a:p>
          <a:p>
            <a:pPr marL="171450" indent="-171450">
              <a:buFontTx/>
              <a:buChar char="-"/>
            </a:pPr>
            <a:endParaRPr lang="en-US" dirty="0"/>
          </a:p>
          <a:p>
            <a:pPr marL="171450" indent="-171450">
              <a:buFontTx/>
              <a:buChar char="-"/>
            </a:pPr>
            <a:r>
              <a:rPr lang="en-US" dirty="0"/>
              <a:t>For multi-dimensional settings, the theory is still quite nascent.  Need conditions beyond single-crossing to make headway.  We’ll hear a talk about this in the afternoon (note: [Eden, Feldman, Fiat, Goldner, Karlin, EC’19]).</a:t>
            </a:r>
          </a:p>
          <a:p>
            <a:pPr marL="171450" indent="-171450">
              <a:buFontTx/>
              <a:buChar char="-"/>
            </a:pPr>
            <a:r>
              <a:rPr lang="en-US" dirty="0"/>
              <a:t>In practice, many auction formats proposed for specific applications.  E.g., simultaneous ascending bid auctions and ascending clock auctions for FCC spectrum.  Many practical variants to help with price discovery, discourage collusion, etc.  An ongoing area of study!</a:t>
            </a:r>
          </a:p>
        </p:txBody>
      </p:sp>
      <p:sp>
        <p:nvSpPr>
          <p:cNvPr id="4" name="Slide Number Placeholder 3"/>
          <p:cNvSpPr>
            <a:spLocks noGrp="1"/>
          </p:cNvSpPr>
          <p:nvPr>
            <p:ph type="sldNum" sz="quarter" idx="10"/>
          </p:nvPr>
        </p:nvSpPr>
        <p:spPr/>
        <p:txBody>
          <a:bodyPr/>
          <a:lstStyle/>
          <a:p>
            <a:fld id="{E905491B-AF3E-46D0-90BE-BF4AB8C66DE4}" type="slidenum">
              <a:rPr lang="en-US" smtClean="0"/>
              <a:pPr/>
              <a:t>23</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24</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3</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robustness mean?  Why is the Cremer-McLean mechanism not “robust” ?</a:t>
            </a:r>
          </a:p>
          <a:p>
            <a:pPr marL="228600" indent="-228600">
              <a:buAutoNum type="arabicPeriod"/>
            </a:pPr>
            <a:r>
              <a:rPr lang="en-US" dirty="0"/>
              <a:t>The mechanism is assumed to know very precise information about the bidders’ value distribution.  There is lots of work in </a:t>
            </a:r>
            <a:r>
              <a:rPr lang="en-US" dirty="0" err="1"/>
              <a:t>EconCS</a:t>
            </a:r>
            <a:r>
              <a:rPr lang="en-US" dirty="0"/>
              <a:t> exploring whether we can relax the knowledge assumptions of the mechanism.  Including connections to machine learning.  But there’s evidence to suggest that the “full surplus extraction” artifact of Cremer-McLean persists even if we substantially reduce what the mechanism knows.</a:t>
            </a:r>
          </a:p>
          <a:p>
            <a:pPr marL="228600" indent="-228600">
              <a:buAutoNum type="arabicPeriod"/>
            </a:pPr>
            <a:r>
              <a:rPr lang="en-US" dirty="0"/>
              <a:t>But the analysis of Cremer-McLean mechanism also (implicitly) assumes that the agents themselves know this information as well.  This seems to be crucial!  But less explored in the </a:t>
            </a:r>
            <a:r>
              <a:rPr lang="en-US" dirty="0" err="1"/>
              <a:t>EconCS</a:t>
            </a:r>
            <a:r>
              <a:rPr lang="en-US" dirty="0"/>
              <a:t> literature.  Often our assumptions about what agents know are implicit in the solution concepts we use to model their behavior.  So let’s dig into those solution concepts a bit…</a:t>
            </a:r>
          </a:p>
        </p:txBody>
      </p:sp>
      <p:sp>
        <p:nvSpPr>
          <p:cNvPr id="4" name="Slide Number Placeholder 3"/>
          <p:cNvSpPr>
            <a:spLocks noGrp="1"/>
          </p:cNvSpPr>
          <p:nvPr>
            <p:ph type="sldNum" sz="quarter" idx="10"/>
          </p:nvPr>
        </p:nvSpPr>
        <p:spPr/>
        <p:txBody>
          <a:bodyPr/>
          <a:lstStyle/>
          <a:p>
            <a:fld id="{E905491B-AF3E-46D0-90BE-BF4AB8C66DE4}" type="slidenum">
              <a:rPr lang="en-US" smtClean="0"/>
              <a:pPr/>
              <a:t>4</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Truthfulness (in dominant strategies) is commonplace in mechanism design, due to the revelation principle.  But for interdependent values it comes with a loss.  </a:t>
            </a:r>
          </a:p>
          <a:p>
            <a:endParaRPr lang="en-US" dirty="0"/>
          </a:p>
          <a:p>
            <a:r>
              <a:rPr lang="en-US" dirty="0"/>
              <a:t>Example: single item, values are a linear function of all signals (e.g., I get value from the prestige of having a desirable painting in my home).  For a dominant strategy truthful auction, an agent wants to report her signal truthfully regardless of what strategies are being used by others.  But this means that the reports of others might not reveal anything about their actual signals.  Since the agent’s value depends on those (completely unknown) signals, there’s very little connection between any price the auction can come up with and the agent’s actual value.  </a:t>
            </a:r>
          </a:p>
          <a:p>
            <a:endParaRPr lang="en-US" dirty="0"/>
          </a:p>
          <a:p>
            <a:r>
              <a:rPr lang="en-US" dirty="0"/>
              <a:t>Exercise: turn this intuition into a proof that there is no welfare-maximizing dominant strategy truthful auction for this form of linear value function.</a:t>
            </a:r>
          </a:p>
          <a:p>
            <a:endParaRPr lang="en-US" dirty="0"/>
          </a:p>
        </p:txBody>
      </p:sp>
      <p:sp>
        <p:nvSpPr>
          <p:cNvPr id="4" name="Slide Number Placeholder 3"/>
          <p:cNvSpPr>
            <a:spLocks noGrp="1"/>
          </p:cNvSpPr>
          <p:nvPr>
            <p:ph type="sldNum" sz="quarter" idx="10"/>
          </p:nvPr>
        </p:nvSpPr>
        <p:spPr/>
        <p:txBody>
          <a:bodyPr/>
          <a:lstStyle/>
          <a:p>
            <a:fld id="{E905491B-AF3E-46D0-90BE-BF4AB8C66DE4}" type="slidenum">
              <a:rPr lang="en-US" smtClean="0"/>
              <a:pPr/>
              <a:t>5</a:t>
            </a:fld>
            <a:endParaRPr lang="en-US" dirty="0"/>
          </a:p>
        </p:txBody>
      </p:sp>
    </p:spTree>
    <p:extLst>
      <p:ext uri="{BB962C8B-B14F-4D97-AF65-F5344CB8AC3E}">
        <p14:creationId xmlns:p14="http://schemas.microsoft.com/office/powerpoint/2010/main" val="293980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reasonable: ex post IC and IR.  I.e., it’s an equilibrium for all agents to report truthfully, even if signals are known.  This solves the problem of the previous slide, since now the reports of the other agents do reveal information about their actual signals.</a:t>
            </a:r>
          </a:p>
        </p:txBody>
      </p:sp>
      <p:sp>
        <p:nvSpPr>
          <p:cNvPr id="4" name="Slide Number Placeholder 3"/>
          <p:cNvSpPr>
            <a:spLocks noGrp="1"/>
          </p:cNvSpPr>
          <p:nvPr>
            <p:ph type="sldNum" sz="quarter" idx="10"/>
          </p:nvPr>
        </p:nvSpPr>
        <p:spPr/>
        <p:txBody>
          <a:bodyPr/>
          <a:lstStyle/>
          <a:p>
            <a:fld id="{E905491B-AF3E-46D0-90BE-BF4AB8C66DE4}" type="slidenum">
              <a:rPr lang="en-US" smtClean="0"/>
              <a:pPr/>
              <a:t>6</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Could go farther and ask for truth-telling to be an equilibrium in expectation over the signals of others.</a:t>
            </a:r>
          </a:p>
          <a:p>
            <a:r>
              <a:rPr lang="en-US" dirty="0"/>
              <a:t>But this is where the implicit informational assumption comes in --- this solution concept presumes that these distributions are known, so the agents can reason about their expected payoffs.</a:t>
            </a:r>
          </a:p>
          <a:p>
            <a:r>
              <a:rPr lang="en-US" dirty="0"/>
              <a:t>Cremer-McLean mechanism is only interim IR, so it does rely on this informational assumption.  Can we remove it?  What if we insist on mechanisms that are ex post IC *and* ex post IR?</a:t>
            </a:r>
          </a:p>
        </p:txBody>
      </p:sp>
      <p:sp>
        <p:nvSpPr>
          <p:cNvPr id="4" name="Slide Number Placeholder 3"/>
          <p:cNvSpPr>
            <a:spLocks noGrp="1"/>
          </p:cNvSpPr>
          <p:nvPr>
            <p:ph type="sldNum" sz="quarter" idx="10"/>
          </p:nvPr>
        </p:nvSpPr>
        <p:spPr/>
        <p:txBody>
          <a:bodyPr/>
          <a:lstStyle/>
          <a:p>
            <a:fld id="{E905491B-AF3E-46D0-90BE-BF4AB8C66DE4}" type="slidenum">
              <a:rPr lang="en-US" smtClean="0"/>
              <a:pPr/>
              <a:t>7</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values are privately known and correlated (special case where </a:t>
            </a:r>
            <a:r>
              <a:rPr lang="en-US" dirty="0" err="1"/>
              <a:t>v_i</a:t>
            </a:r>
            <a:r>
              <a:rPr lang="en-US" dirty="0"/>
              <a:t>(</a:t>
            </a:r>
            <a:r>
              <a:rPr lang="en-US" dirty="0" err="1"/>
              <a:t>s_i</a:t>
            </a:r>
            <a:r>
              <a:rPr lang="en-US" dirty="0"/>
              <a:t>) = </a:t>
            </a:r>
            <a:r>
              <a:rPr lang="en-US" dirty="0" err="1"/>
              <a:t>s_i</a:t>
            </a:r>
            <a:r>
              <a:rPr lang="en-US" dirty="0"/>
              <a:t>), then the </a:t>
            </a:r>
            <a:r>
              <a:rPr lang="en-US" dirty="0" err="1"/>
              <a:t>Vickrey</a:t>
            </a:r>
            <a:r>
              <a:rPr lang="en-US" dirty="0"/>
              <a:t> (second-price) auction is ex post IC, ex post IR (in fact, dominant strategy truthful!), and maximizes social welfare.</a:t>
            </a:r>
          </a:p>
        </p:txBody>
      </p:sp>
      <p:sp>
        <p:nvSpPr>
          <p:cNvPr id="4" name="Slide Number Placeholder 3"/>
          <p:cNvSpPr>
            <a:spLocks noGrp="1"/>
          </p:cNvSpPr>
          <p:nvPr>
            <p:ph type="sldNum" sz="quarter" idx="10"/>
          </p:nvPr>
        </p:nvSpPr>
        <p:spPr/>
        <p:txBody>
          <a:bodyPr/>
          <a:lstStyle/>
          <a:p>
            <a:fld id="{E905491B-AF3E-46D0-90BE-BF4AB8C66DE4}" type="slidenum">
              <a:rPr lang="en-US" smtClean="0"/>
              <a:pPr/>
              <a:t>8</a:t>
            </a:fld>
            <a:endParaRPr lang="en-US" dirty="0"/>
          </a:p>
        </p:txBody>
      </p:sp>
    </p:spTree>
    <p:extLst>
      <p:ext uri="{BB962C8B-B14F-4D97-AF65-F5344CB8AC3E}">
        <p14:creationId xmlns:p14="http://schemas.microsoft.com/office/powerpoint/2010/main" val="39340429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about revenue?</a:t>
            </a:r>
          </a:p>
          <a:p>
            <a:r>
              <a:rPr lang="en-US" dirty="0"/>
              <a:t>The lookahead auction is a small tweak to the </a:t>
            </a:r>
            <a:r>
              <a:rPr lang="en-US" dirty="0" err="1"/>
              <a:t>Vickrey</a:t>
            </a:r>
            <a:r>
              <a:rPr lang="en-US" dirty="0"/>
              <a:t> auction.  Call the highest bidder a “provisional” winner, but make them jump through one more hoop before winning: they are made a final take-it-or-leave-it price offer, where the price might be higher than the second-highest bid.  If they decline the price, the item goes unsold.  The price is selected to be revenue-optimal for the *conditional* distribution of the winning bid, given the bids of all other agents and the fact that the winner is larger than them all.</a:t>
            </a:r>
          </a:p>
          <a:p>
            <a:endParaRPr lang="en-US" dirty="0"/>
          </a:p>
          <a:p>
            <a:r>
              <a:rPr lang="en-US" dirty="0"/>
              <a:t>Since the values are correlated, “looking ahead” at the non-winning bids could tell us a lot about the winning bid!  This could substantially increase revenue.</a:t>
            </a:r>
          </a:p>
        </p:txBody>
      </p:sp>
      <p:sp>
        <p:nvSpPr>
          <p:cNvPr id="4" name="Slide Number Placeholder 3"/>
          <p:cNvSpPr>
            <a:spLocks noGrp="1"/>
          </p:cNvSpPr>
          <p:nvPr>
            <p:ph type="sldNum" sz="quarter" idx="10"/>
          </p:nvPr>
        </p:nvSpPr>
        <p:spPr/>
        <p:txBody>
          <a:bodyPr/>
          <a:lstStyle/>
          <a:p>
            <a:fld id="{E905491B-AF3E-46D0-90BE-BF4AB8C66DE4}" type="slidenum">
              <a:rPr lang="en-US" smtClean="0"/>
              <a:pPr/>
              <a:t>9</a:t>
            </a:fld>
            <a:endParaRPr lang="en-US" dirty="0"/>
          </a:p>
        </p:txBody>
      </p:sp>
    </p:spTree>
    <p:extLst>
      <p:ext uri="{BB962C8B-B14F-4D97-AF65-F5344CB8AC3E}">
        <p14:creationId xmlns:p14="http://schemas.microsoft.com/office/powerpoint/2010/main" val="393404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9551F78-7E80-46C7-BA44-89AC02F9B921}" type="datetimeFigureOut">
              <a:rPr lang="en-US" smtClean="0"/>
              <a:pPr/>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1F78-7E80-46C7-BA44-89AC02F9B921}" type="datetimeFigureOut">
              <a:rPr lang="en-US" smtClean="0"/>
              <a:pPr/>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1F78-7E80-46C7-BA44-89AC02F9B921}" type="datetimeFigureOut">
              <a:rPr lang="en-US" smtClean="0"/>
              <a:pPr/>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9551F78-7E80-46C7-BA44-89AC02F9B921}" type="datetimeFigureOut">
              <a:rPr lang="en-US" smtClean="0"/>
              <a:pPr/>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551F78-7E80-46C7-BA44-89AC02F9B921}" type="datetimeFigureOut">
              <a:rPr lang="en-US" smtClean="0"/>
              <a:pPr/>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9551F78-7E80-46C7-BA44-89AC02F9B921}" type="datetimeFigureOut">
              <a:rPr lang="en-US" smtClean="0"/>
              <a:pPr/>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9551F78-7E80-46C7-BA44-89AC02F9B921}" type="datetimeFigureOut">
              <a:rPr lang="en-US" smtClean="0"/>
              <a:pPr/>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551F78-7E80-46C7-BA44-89AC02F9B921}" type="datetimeFigureOut">
              <a:rPr lang="en-US" smtClean="0"/>
              <a:pPr/>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551F78-7E80-46C7-BA44-89AC02F9B921}" type="datetimeFigureOut">
              <a:rPr lang="en-US" smtClean="0"/>
              <a:pPr/>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551F78-7E80-46C7-BA44-89AC02F9B921}" type="datetimeFigureOut">
              <a:rPr lang="en-US" smtClean="0"/>
              <a:pPr/>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551F78-7E80-46C7-BA44-89AC02F9B921}" type="datetimeFigureOut">
              <a:rPr lang="en-US" smtClean="0"/>
              <a:pPr/>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10B756-AD3F-4C0E-861D-88C1469FCB3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551F78-7E80-46C7-BA44-89AC02F9B921}" type="datetimeFigureOut">
              <a:rPr lang="en-US" smtClean="0"/>
              <a:pPr/>
              <a:t>3/5/2021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10B756-AD3F-4C0E-861D-88C1469FCB3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0.png"/></Relationships>
</file>

<file path=ppt/slides/_rels/slide12.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25.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190.png"/><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8.png"/><Relationship Id="rId7"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90.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310.png"/></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60.png"/><Relationship Id="rId5" Type="http://schemas.openxmlformats.org/officeDocument/2006/relationships/image" Target="../media/image350.png"/><Relationship Id="rId4" Type="http://schemas.openxmlformats.org/officeDocument/2006/relationships/image" Target="../media/image340.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80.png"/><Relationship Id="rId5" Type="http://schemas.openxmlformats.org/officeDocument/2006/relationships/image" Target="../media/image37.png"/><Relationship Id="rId4" Type="http://schemas.openxmlformats.org/officeDocument/2006/relationships/image" Target="../media/image340.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igecom.org/meetings/winter21/tutorial.html"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10.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1.png"/><Relationship Id="rId5" Type="http://schemas.openxmlformats.org/officeDocument/2006/relationships/image" Target="../media/image4.png"/><Relationship Id="rId10" Type="http://schemas.openxmlformats.org/officeDocument/2006/relationships/image" Target="../media/image19.png"/><Relationship Id="rId4" Type="http://schemas.openxmlformats.org/officeDocument/2006/relationships/image" Target="../media/image3.png"/><Relationship Id="rId9"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1295400"/>
            <a:ext cx="9144000" cy="2308225"/>
          </a:xfrm>
          <a:solidFill>
            <a:schemeClr val="bg1"/>
          </a:solidFill>
          <a:ln w="76200" cmpd="sng">
            <a:solidFill>
              <a:schemeClr val="bg1"/>
            </a:solidFill>
          </a:ln>
        </p:spPr>
        <p:style>
          <a:lnRef idx="2">
            <a:schemeClr val="accent6"/>
          </a:lnRef>
          <a:fillRef idx="1">
            <a:schemeClr val="lt1"/>
          </a:fillRef>
          <a:effectRef idx="0">
            <a:schemeClr val="accent6"/>
          </a:effectRef>
          <a:fontRef idx="minor">
            <a:schemeClr val="dk1"/>
          </a:fontRef>
        </p:style>
        <p:txBody>
          <a:bodyPr>
            <a:noAutofit/>
          </a:bodyPr>
          <a:lstStyle/>
          <a:p>
            <a:r>
              <a:rPr lang="en-US" dirty="0">
                <a:solidFill>
                  <a:schemeClr val="bg2"/>
                </a:solidFill>
              </a:rPr>
              <a:t>Tutorial: Auctions with Correlated </a:t>
            </a:r>
            <a:br>
              <a:rPr lang="en-US" dirty="0">
                <a:solidFill>
                  <a:schemeClr val="bg2"/>
                </a:solidFill>
              </a:rPr>
            </a:br>
            <a:r>
              <a:rPr lang="en-US" dirty="0">
                <a:solidFill>
                  <a:schemeClr val="bg2"/>
                </a:solidFill>
              </a:rPr>
              <a:t>and Interdependent Values</a:t>
            </a:r>
            <a:br>
              <a:rPr lang="en-US" dirty="0">
                <a:solidFill>
                  <a:schemeClr val="bg2"/>
                </a:solidFill>
              </a:rPr>
            </a:br>
            <a:br>
              <a:rPr lang="en-US" dirty="0">
                <a:solidFill>
                  <a:schemeClr val="bg2"/>
                </a:solidFill>
              </a:rPr>
            </a:br>
            <a:r>
              <a:rPr lang="en-US" sz="3200" dirty="0">
                <a:solidFill>
                  <a:schemeClr val="bg2"/>
                </a:solidFill>
              </a:rPr>
              <a:t>Part II: Robustness and Auction Design</a:t>
            </a:r>
            <a:endParaRPr lang="en-US" dirty="0">
              <a:solidFill>
                <a:schemeClr val="bg2"/>
              </a:solidFill>
            </a:endParaRPr>
          </a:p>
        </p:txBody>
      </p:sp>
      <p:sp>
        <p:nvSpPr>
          <p:cNvPr id="3" name="Subtitle 2"/>
          <p:cNvSpPr>
            <a:spLocks noGrp="1"/>
          </p:cNvSpPr>
          <p:nvPr>
            <p:ph type="subTitle" idx="4294967295"/>
          </p:nvPr>
        </p:nvSpPr>
        <p:spPr>
          <a:xfrm>
            <a:off x="2209800" y="4572000"/>
            <a:ext cx="6934200" cy="838200"/>
          </a:xfrm>
        </p:spPr>
        <p:txBody>
          <a:bodyPr>
            <a:noAutofit/>
          </a:bodyPr>
          <a:lstStyle/>
          <a:p>
            <a:pPr marL="0" indent="0">
              <a:buNone/>
            </a:pPr>
            <a:r>
              <a:rPr lang="en-US" sz="2800" cap="small" dirty="0"/>
              <a:t>Brendan Lucier, </a:t>
            </a:r>
            <a:r>
              <a:rPr lang="en-US" sz="2400" cap="small" dirty="0"/>
              <a:t>Microsoft Research</a:t>
            </a:r>
            <a:endParaRPr lang="en-US" sz="2800" cap="small" dirty="0"/>
          </a:p>
          <a:p>
            <a:pPr marL="0" indent="0" algn="l">
              <a:buNone/>
            </a:pPr>
            <a:endParaRPr lang="en-US" sz="2800" cap="small" dirty="0">
              <a:solidFill>
                <a:schemeClr val="tx1"/>
              </a:solidFill>
            </a:endParaRPr>
          </a:p>
          <a:p>
            <a:pPr marL="0" indent="0" algn="l">
              <a:buNone/>
            </a:pPr>
            <a:endParaRPr lang="en-US" sz="2800" cap="small" dirty="0">
              <a:solidFill>
                <a:schemeClr val="tx1"/>
              </a:solidFill>
            </a:endParaRPr>
          </a:p>
        </p:txBody>
      </p:sp>
      <p:cxnSp>
        <p:nvCxnSpPr>
          <p:cNvPr id="5" name="Straight Connector 4"/>
          <p:cNvCxnSpPr>
            <a:cxnSpLocks/>
          </p:cNvCxnSpPr>
          <p:nvPr/>
        </p:nvCxnSpPr>
        <p:spPr>
          <a:xfrm>
            <a:off x="2286000" y="5181600"/>
            <a:ext cx="6858000" cy="0"/>
          </a:xfrm>
          <a:prstGeom prst="line">
            <a:avLst/>
          </a:prstGeom>
          <a:ln w="38100" cmpd="sng">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ubtitle 2"/>
          <p:cNvSpPr txBox="1">
            <a:spLocks/>
          </p:cNvSpPr>
          <p:nvPr/>
        </p:nvSpPr>
        <p:spPr>
          <a:xfrm>
            <a:off x="0" y="4191000"/>
            <a:ext cx="91440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000" cap="small" dirty="0"/>
              <a:t>Presented by</a:t>
            </a:r>
          </a:p>
        </p:txBody>
      </p:sp>
      <p:sp>
        <p:nvSpPr>
          <p:cNvPr id="4" name="Subtitle 2">
            <a:extLst>
              <a:ext uri="{FF2B5EF4-FFF2-40B4-BE49-F238E27FC236}">
                <a16:creationId xmlns:a16="http://schemas.microsoft.com/office/drawing/2014/main" id="{1DAE88B1-4517-4C3A-8D69-740BD995A7F4}"/>
              </a:ext>
            </a:extLst>
          </p:cNvPr>
          <p:cNvSpPr txBox="1">
            <a:spLocks/>
          </p:cNvSpPr>
          <p:nvPr/>
        </p:nvSpPr>
        <p:spPr>
          <a:xfrm>
            <a:off x="1143000" y="6019800"/>
            <a:ext cx="7162800" cy="609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cap="small" dirty="0" err="1"/>
              <a:t>SIGecom</a:t>
            </a:r>
            <a:r>
              <a:rPr lang="en-US" sz="2400" cap="small" dirty="0"/>
              <a:t> Winter Meeting - February 25, 2021</a:t>
            </a:r>
          </a:p>
        </p:txBody>
      </p:sp>
    </p:spTree>
    <p:extLst>
      <p:ext uri="{BB962C8B-B14F-4D97-AF65-F5344CB8AC3E}">
        <p14:creationId xmlns:p14="http://schemas.microsoft.com/office/powerpoint/2010/main" val="2548200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112716" cy="769441"/>
          </a:xfrm>
          <a:prstGeom prst="rect">
            <a:avLst/>
          </a:prstGeom>
          <a:noFill/>
        </p:spPr>
        <p:txBody>
          <a:bodyPr wrap="none" rtlCol="0">
            <a:spAutoFit/>
          </a:bodyPr>
          <a:lstStyle/>
          <a:p>
            <a:r>
              <a:rPr lang="en-US" sz="4400" dirty="0">
                <a:solidFill>
                  <a:schemeClr val="accent1"/>
                </a:solidFill>
              </a:rPr>
              <a:t>Revenue for Correlated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371600"/>
                <a:ext cx="7921618" cy="3046988"/>
              </a:xfrm>
              <a:prstGeom prst="rect">
                <a:avLst/>
              </a:prstGeom>
              <a:noFill/>
            </p:spPr>
            <p:txBody>
              <a:bodyPr wrap="square" rtlCol="0">
                <a:spAutoFit/>
              </a:bodyPr>
              <a:lstStyle/>
              <a:p>
                <a:pPr>
                  <a:buClr>
                    <a:schemeClr val="tx1"/>
                  </a:buClr>
                </a:pPr>
                <a:r>
                  <a:rPr lang="en-US" sz="2400" dirty="0">
                    <a:solidFill>
                      <a:schemeClr val="bg2"/>
                    </a:solidFill>
                  </a:rPr>
                  <a:t>Special case</a:t>
                </a:r>
                <a:r>
                  <a:rPr lang="en-US" sz="2400" dirty="0"/>
                  <a:t>: correlated private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𝒔</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p>
              <a:p>
                <a:pPr>
                  <a:buClr>
                    <a:schemeClr val="tx1"/>
                  </a:buClr>
                </a:pPr>
                <a:endParaRPr lang="en-US" sz="2400" dirty="0"/>
              </a:p>
              <a:p>
                <a:pPr>
                  <a:buClr>
                    <a:schemeClr val="tx1"/>
                  </a:buClr>
                </a:pPr>
                <a:r>
                  <a:rPr lang="en-US" sz="2400" dirty="0">
                    <a:solidFill>
                      <a:schemeClr val="bg2"/>
                    </a:solidFill>
                  </a:rPr>
                  <a:t>Lookahead auction </a:t>
                </a:r>
                <a:r>
                  <a:rPr lang="en-US" sz="2400" dirty="0">
                    <a:solidFill>
                      <a:schemeClr val="accent1"/>
                    </a:solidFill>
                  </a:rPr>
                  <a:t>[Ronen 2001]</a:t>
                </a:r>
                <a:r>
                  <a:rPr lang="en-US" sz="2400" dirty="0"/>
                  <a:t>:</a:t>
                </a:r>
              </a:p>
              <a:p>
                <a:pPr marL="457200" indent="-457200">
                  <a:buClr>
                    <a:schemeClr val="tx1"/>
                  </a:buClr>
                  <a:buAutoNum type="arabicPeriod"/>
                </a:pPr>
                <a:r>
                  <a:rPr lang="en-US" sz="2400" dirty="0">
                    <a:solidFill>
                      <a:schemeClr val="accent2"/>
                    </a:solidFill>
                  </a:rPr>
                  <a:t>Each bidder reports her value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𝑣</m:t>
                        </m:r>
                      </m:e>
                      <m:sub>
                        <m:r>
                          <a:rPr lang="en-US" sz="2400" b="0" i="1" smtClean="0">
                            <a:solidFill>
                              <a:schemeClr val="accent2"/>
                            </a:solidFill>
                            <a:latin typeface="Cambria Math" panose="02040503050406030204" pitchFamily="18" charset="0"/>
                          </a:rPr>
                          <m:t>𝑖</m:t>
                        </m:r>
                      </m:sub>
                    </m:sSub>
                  </m:oMath>
                </a14:m>
                <a:endParaRPr lang="en-US" sz="2400" dirty="0">
                  <a:solidFill>
                    <a:schemeClr val="accent2"/>
                  </a:solidFill>
                </a:endParaRPr>
              </a:p>
              <a:p>
                <a:pPr marL="457200" indent="-457200">
                  <a:buClr>
                    <a:schemeClr val="tx1"/>
                  </a:buClr>
                  <a:buAutoNum type="arabicPeriod"/>
                </a:pPr>
                <a:r>
                  <a:rPr lang="en-US" sz="2400" dirty="0"/>
                  <a:t>Provisional winner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agent with highest reported value</a:t>
                </a:r>
              </a:p>
              <a:p>
                <a:pPr marL="457200" indent="-457200">
                  <a:buClr>
                    <a:schemeClr val="tx1"/>
                  </a:buClr>
                  <a:buAutoNum type="arabicPeriod"/>
                </a:pPr>
                <a:r>
                  <a:rPr lang="en-US" sz="2400" dirty="0"/>
                  <a:t>Let p be the revenue-optimal price for distribution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oMath>
                </a14:m>
                <a:r>
                  <a:rPr lang="en-US" sz="2400" dirty="0"/>
                  <a:t>, given other reported values and that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oMath>
                </a14:m>
                <a:r>
                  <a:rPr lang="en-US" sz="2400" dirty="0"/>
                  <a:t> is largest.</a:t>
                </a:r>
              </a:p>
              <a:p>
                <a:pPr marL="457200" indent="-457200">
                  <a:buClr>
                    <a:schemeClr val="tx1"/>
                  </a:buClr>
                  <a:buAutoNum type="arabicPeriod"/>
                </a:pPr>
                <a:r>
                  <a:rPr lang="en-US" sz="240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r>
                  <a:rPr lang="en-US" sz="2400" dirty="0"/>
                  <a:t>,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wins and pays </a:t>
                </a:r>
                <a14:m>
                  <m:oMath xmlns:m="http://schemas.openxmlformats.org/officeDocument/2006/math">
                    <m:r>
                      <a:rPr lang="en-US" sz="2400" b="0" i="1" smtClean="0">
                        <a:latin typeface="Cambria Math" panose="02040503050406030204" pitchFamily="18" charset="0"/>
                      </a:rPr>
                      <m:t>𝑝</m:t>
                    </m:r>
                  </m:oMath>
                </a14:m>
                <a:r>
                  <a:rPr lang="en-US" sz="2400" dirty="0"/>
                  <a:t>.  Otherwise no winner.</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371600"/>
                <a:ext cx="7921618" cy="3046988"/>
              </a:xfrm>
              <a:prstGeom prst="rect">
                <a:avLst/>
              </a:prstGeom>
              <a:blipFill>
                <a:blip r:embed="rId3"/>
                <a:stretch>
                  <a:fillRect l="-1231" t="-1600" r="-308" b="-3600"/>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98DCEBD-D303-48AE-ADA5-40D415B44666}"/>
              </a:ext>
            </a:extLst>
          </p:cNvPr>
          <p:cNvCxnSpPr/>
          <p:nvPr/>
        </p:nvCxnSpPr>
        <p:spPr>
          <a:xfrm>
            <a:off x="457200" y="4495800"/>
            <a:ext cx="807560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B1E545-9C64-4095-9E5F-51E73B8A5297}"/>
              </a:ext>
            </a:extLst>
          </p:cNvPr>
          <p:cNvSpPr txBox="1"/>
          <p:nvPr/>
        </p:nvSpPr>
        <p:spPr>
          <a:xfrm>
            <a:off x="611191" y="4721550"/>
            <a:ext cx="4037009" cy="461665"/>
          </a:xfrm>
          <a:prstGeom prst="rect">
            <a:avLst/>
          </a:prstGeom>
          <a:noFill/>
        </p:spPr>
        <p:txBody>
          <a:bodyPr wrap="square" rtlCol="0">
            <a:spAutoFit/>
          </a:bodyPr>
          <a:lstStyle/>
          <a:p>
            <a:pPr>
              <a:buClr>
                <a:schemeClr val="tx1"/>
              </a:buClr>
            </a:pPr>
            <a:r>
              <a:rPr lang="en-US" sz="2400" dirty="0"/>
              <a:t>Example: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16135E-3D03-4E50-A682-1A527257E9B7}"/>
                  </a:ext>
                </a:extLst>
              </p:cNvPr>
              <p:cNvSpPr txBox="1"/>
              <p:nvPr/>
            </p:nvSpPr>
            <p:spPr>
              <a:xfrm>
                <a:off x="71986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m:t>
                      </m:r>
                    </m:oMath>
                  </m:oMathPara>
                </a14:m>
                <a:endParaRPr lang="en-US" sz="2400" dirty="0"/>
              </a:p>
            </p:txBody>
          </p:sp>
        </mc:Choice>
        <mc:Fallback xmlns="">
          <p:sp>
            <p:nvSpPr>
              <p:cNvPr id="11" name="TextBox 10">
                <a:extLst>
                  <a:ext uri="{FF2B5EF4-FFF2-40B4-BE49-F238E27FC236}">
                    <a16:creationId xmlns:a16="http://schemas.microsoft.com/office/drawing/2014/main" id="{8A16135E-3D03-4E50-A682-1A527257E9B7}"/>
                  </a:ext>
                </a:extLst>
              </p:cNvPr>
              <p:cNvSpPr txBox="1">
                <a:spLocks noRot="1" noChangeAspect="1" noMove="1" noResize="1" noEditPoints="1" noAdjustHandles="1" noChangeArrowheads="1" noChangeShapeType="1" noTextEdit="1"/>
              </p:cNvSpPr>
              <p:nvPr/>
            </p:nvSpPr>
            <p:spPr>
              <a:xfrm>
                <a:off x="719863" y="5921313"/>
                <a:ext cx="505267" cy="584775"/>
              </a:xfrm>
              <a:prstGeom prst="rect">
                <a:avLst/>
              </a:prstGeom>
              <a:blipFill>
                <a:blip r:embed="rId4"/>
                <a:stretch>
                  <a:fillRect/>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77F9DCB6-A243-4F30-B5E6-04A8C1E0A051}"/>
              </a:ext>
            </a:extLst>
          </p:cNvPr>
          <p:cNvGrpSpPr/>
          <p:nvPr/>
        </p:nvGrpSpPr>
        <p:grpSpPr>
          <a:xfrm>
            <a:off x="2570394" y="4715274"/>
            <a:ext cx="1729804" cy="1777581"/>
            <a:chOff x="4747196" y="4626069"/>
            <a:chExt cx="1729804" cy="1777581"/>
          </a:xfrm>
        </p:grpSpPr>
        <p:sp>
          <p:nvSpPr>
            <p:cNvPr id="2" name="Rectangle 1">
              <a:extLst>
                <a:ext uri="{FF2B5EF4-FFF2-40B4-BE49-F238E27FC236}">
                  <a16:creationId xmlns:a16="http://schemas.microsoft.com/office/drawing/2014/main" id="{78A88889-223B-4AA2-B2F2-2BD4AB46B01E}"/>
                </a:ext>
              </a:extLst>
            </p:cNvPr>
            <p:cNvSpPr/>
            <p:nvPr/>
          </p:nvSpPr>
          <p:spPr>
            <a:xfrm>
              <a:off x="51054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9" name="Rectangle 8">
              <a:extLst>
                <a:ext uri="{FF2B5EF4-FFF2-40B4-BE49-F238E27FC236}">
                  <a16:creationId xmlns:a16="http://schemas.microsoft.com/office/drawing/2014/main" id="{C77F7800-EA71-4CE9-9B5A-D5A91CD9470A}"/>
                </a:ext>
              </a:extLst>
            </p:cNvPr>
            <p:cNvSpPr/>
            <p:nvPr/>
          </p:nvSpPr>
          <p:spPr>
            <a:xfrm>
              <a:off x="55626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12" name="Rectangle 11">
              <a:extLst>
                <a:ext uri="{FF2B5EF4-FFF2-40B4-BE49-F238E27FC236}">
                  <a16:creationId xmlns:a16="http://schemas.microsoft.com/office/drawing/2014/main" id="{3D1315E8-D950-4914-863E-B619F118571B}"/>
                </a:ext>
              </a:extLst>
            </p:cNvPr>
            <p:cNvSpPr/>
            <p:nvPr/>
          </p:nvSpPr>
          <p:spPr>
            <a:xfrm>
              <a:off x="60198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endParaRPr lang="en-US" sz="1200" dirty="0"/>
            </a:p>
          </p:txBody>
        </p:sp>
        <p:sp>
          <p:nvSpPr>
            <p:cNvPr id="18" name="Rectangle 17">
              <a:extLst>
                <a:ext uri="{FF2B5EF4-FFF2-40B4-BE49-F238E27FC236}">
                  <a16:creationId xmlns:a16="http://schemas.microsoft.com/office/drawing/2014/main" id="{8A531E55-996E-4AC2-B804-7F23B8399562}"/>
                </a:ext>
              </a:extLst>
            </p:cNvPr>
            <p:cNvSpPr/>
            <p:nvPr/>
          </p:nvSpPr>
          <p:spPr>
            <a:xfrm>
              <a:off x="51054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0" name="Rectangle 19">
              <a:extLst>
                <a:ext uri="{FF2B5EF4-FFF2-40B4-BE49-F238E27FC236}">
                  <a16:creationId xmlns:a16="http://schemas.microsoft.com/office/drawing/2014/main" id="{975F2E2F-DEB7-4471-AC49-26610A0803BC}"/>
                </a:ext>
              </a:extLst>
            </p:cNvPr>
            <p:cNvSpPr/>
            <p:nvPr/>
          </p:nvSpPr>
          <p:spPr>
            <a:xfrm>
              <a:off x="55626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22" name="Rectangle 21">
              <a:extLst>
                <a:ext uri="{FF2B5EF4-FFF2-40B4-BE49-F238E27FC236}">
                  <a16:creationId xmlns:a16="http://schemas.microsoft.com/office/drawing/2014/main" id="{585A27EF-3CE5-4E05-A17C-24CB647BC461}"/>
                </a:ext>
              </a:extLst>
            </p:cNvPr>
            <p:cNvSpPr/>
            <p:nvPr/>
          </p:nvSpPr>
          <p:spPr>
            <a:xfrm>
              <a:off x="60198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4" name="Rectangle 23">
              <a:extLst>
                <a:ext uri="{FF2B5EF4-FFF2-40B4-BE49-F238E27FC236}">
                  <a16:creationId xmlns:a16="http://schemas.microsoft.com/office/drawing/2014/main" id="{6788DDED-3203-4516-AB18-57F12C3AC461}"/>
                </a:ext>
              </a:extLst>
            </p:cNvPr>
            <p:cNvSpPr/>
            <p:nvPr/>
          </p:nvSpPr>
          <p:spPr>
            <a:xfrm>
              <a:off x="51054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6" name="Rectangle 25">
              <a:extLst>
                <a:ext uri="{FF2B5EF4-FFF2-40B4-BE49-F238E27FC236}">
                  <a16:creationId xmlns:a16="http://schemas.microsoft.com/office/drawing/2014/main" id="{628355CA-6FF1-4060-99B4-44D9C137B69C}"/>
                </a:ext>
              </a:extLst>
            </p:cNvPr>
            <p:cNvSpPr/>
            <p:nvPr/>
          </p:nvSpPr>
          <p:spPr>
            <a:xfrm>
              <a:off x="55626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8" name="Rectangle 27">
              <a:extLst>
                <a:ext uri="{FF2B5EF4-FFF2-40B4-BE49-F238E27FC236}">
                  <a16:creationId xmlns:a16="http://schemas.microsoft.com/office/drawing/2014/main" id="{759B4BF6-E566-4DDD-80E0-C9D21D3CD646}"/>
                </a:ext>
              </a:extLst>
            </p:cNvPr>
            <p:cNvSpPr/>
            <p:nvPr/>
          </p:nvSpPr>
          <p:spPr>
            <a:xfrm>
              <a:off x="60198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30" name="Rectangle 29">
              <a:extLst>
                <a:ext uri="{FF2B5EF4-FFF2-40B4-BE49-F238E27FC236}">
                  <a16:creationId xmlns:a16="http://schemas.microsoft.com/office/drawing/2014/main" id="{41DD1126-ED22-4562-9E48-47F461BACCE0}"/>
                </a:ext>
              </a:extLst>
            </p:cNvPr>
            <p:cNvSpPr/>
            <p:nvPr/>
          </p:nvSpPr>
          <p:spPr>
            <a:xfrm>
              <a:off x="4747196" y="50235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2" name="Rectangle 31">
              <a:extLst>
                <a:ext uri="{FF2B5EF4-FFF2-40B4-BE49-F238E27FC236}">
                  <a16:creationId xmlns:a16="http://schemas.microsoft.com/office/drawing/2014/main" id="{3177CC8F-EE9D-483D-8584-A8A6998115CC}"/>
                </a:ext>
              </a:extLst>
            </p:cNvPr>
            <p:cNvSpPr/>
            <p:nvPr/>
          </p:nvSpPr>
          <p:spPr>
            <a:xfrm>
              <a:off x="4753278" y="548355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34" name="Rectangle 33">
              <a:extLst>
                <a:ext uri="{FF2B5EF4-FFF2-40B4-BE49-F238E27FC236}">
                  <a16:creationId xmlns:a16="http://schemas.microsoft.com/office/drawing/2014/main" id="{FB18454E-60F2-467B-B03C-924F06F1F55E}"/>
                </a:ext>
              </a:extLst>
            </p:cNvPr>
            <p:cNvSpPr/>
            <p:nvPr/>
          </p:nvSpPr>
          <p:spPr>
            <a:xfrm>
              <a:off x="4747196" y="59436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sp>
          <p:nvSpPr>
            <p:cNvPr id="36" name="Rectangle 35">
              <a:extLst>
                <a:ext uri="{FF2B5EF4-FFF2-40B4-BE49-F238E27FC236}">
                  <a16:creationId xmlns:a16="http://schemas.microsoft.com/office/drawing/2014/main" id="{9E836DDB-4837-488E-9E04-97F6C53D43C0}"/>
                </a:ext>
              </a:extLst>
            </p:cNvPr>
            <p:cNvSpPr/>
            <p:nvPr/>
          </p:nvSpPr>
          <p:spPr>
            <a:xfrm>
              <a:off x="5167208"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8" name="Rectangle 37">
              <a:extLst>
                <a:ext uri="{FF2B5EF4-FFF2-40B4-BE49-F238E27FC236}">
                  <a16:creationId xmlns:a16="http://schemas.microsoft.com/office/drawing/2014/main" id="{C8900B9F-9440-40AB-A4EB-AF4539719DEB}"/>
                </a:ext>
              </a:extLst>
            </p:cNvPr>
            <p:cNvSpPr/>
            <p:nvPr/>
          </p:nvSpPr>
          <p:spPr>
            <a:xfrm>
              <a:off x="5621543"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40" name="Rectangle 39">
              <a:extLst>
                <a:ext uri="{FF2B5EF4-FFF2-40B4-BE49-F238E27FC236}">
                  <a16:creationId xmlns:a16="http://schemas.microsoft.com/office/drawing/2014/main" id="{5765B498-A2B9-42DA-9404-2C0593948A65}"/>
                </a:ext>
              </a:extLst>
            </p:cNvPr>
            <p:cNvSpPr/>
            <p:nvPr/>
          </p:nvSpPr>
          <p:spPr>
            <a:xfrm>
              <a:off x="6049821"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grpSp>
      <p:pic>
        <p:nvPicPr>
          <p:cNvPr id="43" name="Picture 42">
            <a:extLst>
              <a:ext uri="{FF2B5EF4-FFF2-40B4-BE49-F238E27FC236}">
                <a16:creationId xmlns:a16="http://schemas.microsoft.com/office/drawing/2014/main" id="{B7138E9D-D46F-4E24-A491-286C04287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20" y="5435732"/>
            <a:ext cx="292081" cy="400258"/>
          </a:xfrm>
          <a:prstGeom prst="rect">
            <a:avLst/>
          </a:prstGeom>
        </p:spPr>
      </p:pic>
      <p:pic>
        <p:nvPicPr>
          <p:cNvPr id="45" name="Picture 44">
            <a:extLst>
              <a:ext uri="{FF2B5EF4-FFF2-40B4-BE49-F238E27FC236}">
                <a16:creationId xmlns:a16="http://schemas.microsoft.com/office/drawing/2014/main" id="{3DD7E6E0-B84B-4647-871D-1789AD5F3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088" y="5452895"/>
            <a:ext cx="300819" cy="38309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4AAE28-B3AE-4FBB-8D86-9E4FF3819E5E}"/>
                  </a:ext>
                </a:extLst>
              </p:cNvPr>
              <p:cNvSpPr txBox="1"/>
              <p:nvPr/>
            </p:nvSpPr>
            <p:spPr>
              <a:xfrm>
                <a:off x="147593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4</m:t>
                      </m:r>
                    </m:oMath>
                  </m:oMathPara>
                </a14:m>
                <a:endParaRPr lang="en-US" sz="2400" dirty="0"/>
              </a:p>
            </p:txBody>
          </p:sp>
        </mc:Choice>
        <mc:Fallback xmlns="">
          <p:sp>
            <p:nvSpPr>
              <p:cNvPr id="3" name="TextBox 2">
                <a:extLst>
                  <a:ext uri="{FF2B5EF4-FFF2-40B4-BE49-F238E27FC236}">
                    <a16:creationId xmlns:a16="http://schemas.microsoft.com/office/drawing/2014/main" id="{154AAE28-B3AE-4FBB-8D86-9E4FF3819E5E}"/>
                  </a:ext>
                </a:extLst>
              </p:cNvPr>
              <p:cNvSpPr txBox="1">
                <a:spLocks noRot="1" noChangeAspect="1" noMove="1" noResize="1" noEditPoints="1" noAdjustHandles="1" noChangeArrowheads="1" noChangeShapeType="1" noTextEdit="1"/>
              </p:cNvSpPr>
              <p:nvPr/>
            </p:nvSpPr>
            <p:spPr>
              <a:xfrm>
                <a:off x="1475933" y="5921313"/>
                <a:ext cx="505267" cy="58477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7779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5565947" cy="769441"/>
          </a:xfrm>
          <a:prstGeom prst="rect">
            <a:avLst/>
          </a:prstGeom>
          <a:noFill/>
        </p:spPr>
        <p:txBody>
          <a:bodyPr wrap="none" rtlCol="0">
            <a:spAutoFit/>
          </a:bodyPr>
          <a:lstStyle/>
          <a:p>
            <a:r>
              <a:rPr lang="en-US" sz="4400" dirty="0">
                <a:solidFill>
                  <a:schemeClr val="accent1"/>
                </a:solidFill>
              </a:rPr>
              <a:t>Revenue for Correlated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371600"/>
                <a:ext cx="7921618" cy="3046988"/>
              </a:xfrm>
              <a:prstGeom prst="rect">
                <a:avLst/>
              </a:prstGeom>
              <a:noFill/>
            </p:spPr>
            <p:txBody>
              <a:bodyPr wrap="square" rtlCol="0">
                <a:spAutoFit/>
              </a:bodyPr>
              <a:lstStyle/>
              <a:p>
                <a:pPr>
                  <a:buClr>
                    <a:schemeClr val="tx1"/>
                  </a:buClr>
                </a:pPr>
                <a:r>
                  <a:rPr lang="en-US" sz="2400" dirty="0">
                    <a:solidFill>
                      <a:schemeClr val="bg2"/>
                    </a:solidFill>
                  </a:rPr>
                  <a:t>Special case</a:t>
                </a:r>
                <a:r>
                  <a:rPr lang="en-US" sz="2400" dirty="0"/>
                  <a:t>: correlated private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𝒔</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p>
              <a:p>
                <a:pPr>
                  <a:buClr>
                    <a:schemeClr val="tx1"/>
                  </a:buClr>
                </a:pPr>
                <a:endParaRPr lang="en-US" sz="2400" dirty="0"/>
              </a:p>
              <a:p>
                <a:pPr>
                  <a:buClr>
                    <a:schemeClr val="tx1"/>
                  </a:buClr>
                </a:pPr>
                <a:r>
                  <a:rPr lang="en-US" sz="2400" dirty="0">
                    <a:solidFill>
                      <a:schemeClr val="bg2"/>
                    </a:solidFill>
                  </a:rPr>
                  <a:t>Lookahead auction </a:t>
                </a:r>
                <a:r>
                  <a:rPr lang="en-US" sz="2400" dirty="0">
                    <a:solidFill>
                      <a:schemeClr val="accent1"/>
                    </a:solidFill>
                  </a:rPr>
                  <a:t>[Ronen 2001]</a:t>
                </a:r>
                <a:r>
                  <a:rPr lang="en-US" sz="2400" dirty="0"/>
                  <a:t>:</a:t>
                </a:r>
              </a:p>
              <a:p>
                <a:pPr marL="457200" indent="-457200">
                  <a:buClr>
                    <a:schemeClr val="tx1"/>
                  </a:buClr>
                  <a:buAutoNum type="arabicPeriod"/>
                </a:pPr>
                <a:r>
                  <a:rPr lang="en-US" sz="2400" dirty="0">
                    <a:solidFill>
                      <a:schemeClr val="tx1"/>
                    </a:solidFill>
                  </a:rPr>
                  <a:t>Each bidder reports her value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𝑣</m:t>
                        </m:r>
                      </m:e>
                      <m:sub>
                        <m:r>
                          <a:rPr lang="en-US" sz="2400" b="0" i="1" smtClean="0">
                            <a:solidFill>
                              <a:schemeClr val="tx1"/>
                            </a:solidFill>
                            <a:latin typeface="Cambria Math" panose="02040503050406030204" pitchFamily="18" charset="0"/>
                          </a:rPr>
                          <m:t>𝑖</m:t>
                        </m:r>
                      </m:sub>
                    </m:sSub>
                  </m:oMath>
                </a14:m>
                <a:endParaRPr lang="en-US" sz="2400" dirty="0">
                  <a:solidFill>
                    <a:schemeClr val="tx1"/>
                  </a:solidFill>
                </a:endParaRPr>
              </a:p>
              <a:p>
                <a:pPr marL="457200" indent="-457200">
                  <a:buClr>
                    <a:schemeClr val="tx1"/>
                  </a:buClr>
                  <a:buAutoNum type="arabicPeriod"/>
                </a:pPr>
                <a:r>
                  <a:rPr lang="en-US" sz="2400" dirty="0">
                    <a:solidFill>
                      <a:schemeClr val="accent2"/>
                    </a:solidFill>
                  </a:rPr>
                  <a:t>Provisional winner </a:t>
                </a:r>
                <a14:m>
                  <m:oMath xmlns:m="http://schemas.openxmlformats.org/officeDocument/2006/math">
                    <m:sSup>
                      <m:sSupPr>
                        <m:ctrlPr>
                          <a:rPr lang="en-US" sz="2400" b="0" i="1" smtClean="0">
                            <a:solidFill>
                              <a:schemeClr val="accent2"/>
                            </a:solidFill>
                            <a:latin typeface="Cambria Math" panose="02040503050406030204" pitchFamily="18" charset="0"/>
                          </a:rPr>
                        </m:ctrlPr>
                      </m:sSupPr>
                      <m:e>
                        <m:r>
                          <a:rPr lang="en-US" sz="2400" b="0" i="1" smtClean="0">
                            <a:solidFill>
                              <a:schemeClr val="accent2"/>
                            </a:solidFill>
                            <a:latin typeface="Cambria Math" panose="02040503050406030204" pitchFamily="18" charset="0"/>
                          </a:rPr>
                          <m:t>𝑖</m:t>
                        </m:r>
                      </m:e>
                      <m:sup>
                        <m:r>
                          <a:rPr lang="en-US" sz="2400" b="0" i="1" smtClean="0">
                            <a:solidFill>
                              <a:schemeClr val="accent2"/>
                            </a:solidFill>
                            <a:latin typeface="Cambria Math" panose="02040503050406030204" pitchFamily="18" charset="0"/>
                          </a:rPr>
                          <m:t>∗</m:t>
                        </m:r>
                      </m:sup>
                    </m:sSup>
                  </m:oMath>
                </a14:m>
                <a:r>
                  <a:rPr lang="en-US" sz="2400" dirty="0">
                    <a:solidFill>
                      <a:schemeClr val="accent2"/>
                    </a:solidFill>
                  </a:rPr>
                  <a:t>: agent with highest reported value</a:t>
                </a:r>
              </a:p>
              <a:p>
                <a:pPr marL="457200" indent="-457200">
                  <a:buClr>
                    <a:schemeClr val="tx1"/>
                  </a:buClr>
                  <a:buAutoNum type="arabicPeriod"/>
                </a:pPr>
                <a:r>
                  <a:rPr lang="en-US" sz="2400" dirty="0"/>
                  <a:t>Let p be the revenue-optimal price for distribution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oMath>
                </a14:m>
                <a:r>
                  <a:rPr lang="en-US" sz="2400" dirty="0"/>
                  <a:t>, given other reported values and that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oMath>
                </a14:m>
                <a:r>
                  <a:rPr lang="en-US" sz="2400" dirty="0"/>
                  <a:t> is largest.</a:t>
                </a:r>
              </a:p>
              <a:p>
                <a:pPr marL="457200" indent="-457200">
                  <a:buClr>
                    <a:schemeClr val="tx1"/>
                  </a:buClr>
                  <a:buAutoNum type="arabicPeriod"/>
                </a:pPr>
                <a:r>
                  <a:rPr lang="en-US" sz="240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r>
                  <a:rPr lang="en-US" sz="2400" dirty="0"/>
                  <a:t>,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wins and pays </a:t>
                </a:r>
                <a14:m>
                  <m:oMath xmlns:m="http://schemas.openxmlformats.org/officeDocument/2006/math">
                    <m:r>
                      <a:rPr lang="en-US" sz="2400" b="0" i="1" smtClean="0">
                        <a:latin typeface="Cambria Math" panose="02040503050406030204" pitchFamily="18" charset="0"/>
                      </a:rPr>
                      <m:t>𝑝</m:t>
                    </m:r>
                  </m:oMath>
                </a14:m>
                <a:r>
                  <a:rPr lang="en-US" sz="2400" dirty="0"/>
                  <a:t>.  Otherwise no winner.</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371600"/>
                <a:ext cx="7921618" cy="3046988"/>
              </a:xfrm>
              <a:prstGeom prst="rect">
                <a:avLst/>
              </a:prstGeom>
              <a:blipFill>
                <a:blip r:embed="rId3"/>
                <a:stretch>
                  <a:fillRect l="-1231" t="-1600" r="-308" b="-3600"/>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98DCEBD-D303-48AE-ADA5-40D415B44666}"/>
              </a:ext>
            </a:extLst>
          </p:cNvPr>
          <p:cNvCxnSpPr/>
          <p:nvPr/>
        </p:nvCxnSpPr>
        <p:spPr>
          <a:xfrm>
            <a:off x="457200" y="4495800"/>
            <a:ext cx="807560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B1E545-9C64-4095-9E5F-51E73B8A5297}"/>
              </a:ext>
            </a:extLst>
          </p:cNvPr>
          <p:cNvSpPr txBox="1"/>
          <p:nvPr/>
        </p:nvSpPr>
        <p:spPr>
          <a:xfrm>
            <a:off x="611191" y="4721550"/>
            <a:ext cx="4037009" cy="461665"/>
          </a:xfrm>
          <a:prstGeom prst="rect">
            <a:avLst/>
          </a:prstGeom>
          <a:noFill/>
        </p:spPr>
        <p:txBody>
          <a:bodyPr wrap="square" rtlCol="0">
            <a:spAutoFit/>
          </a:bodyPr>
          <a:lstStyle/>
          <a:p>
            <a:pPr>
              <a:buClr>
                <a:schemeClr val="tx1"/>
              </a:buClr>
            </a:pPr>
            <a:r>
              <a:rPr lang="en-US" sz="2400" dirty="0"/>
              <a:t>Example: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16135E-3D03-4E50-A682-1A527257E9B7}"/>
                  </a:ext>
                </a:extLst>
              </p:cNvPr>
              <p:cNvSpPr txBox="1"/>
              <p:nvPr/>
            </p:nvSpPr>
            <p:spPr>
              <a:xfrm>
                <a:off x="71986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m:t>
                      </m:r>
                    </m:oMath>
                  </m:oMathPara>
                </a14:m>
                <a:endParaRPr lang="en-US" sz="2400" dirty="0"/>
              </a:p>
            </p:txBody>
          </p:sp>
        </mc:Choice>
        <mc:Fallback xmlns="">
          <p:sp>
            <p:nvSpPr>
              <p:cNvPr id="11" name="TextBox 10">
                <a:extLst>
                  <a:ext uri="{FF2B5EF4-FFF2-40B4-BE49-F238E27FC236}">
                    <a16:creationId xmlns:a16="http://schemas.microsoft.com/office/drawing/2014/main" id="{8A16135E-3D03-4E50-A682-1A527257E9B7}"/>
                  </a:ext>
                </a:extLst>
              </p:cNvPr>
              <p:cNvSpPr txBox="1">
                <a:spLocks noRot="1" noChangeAspect="1" noMove="1" noResize="1" noEditPoints="1" noAdjustHandles="1" noChangeArrowheads="1" noChangeShapeType="1" noTextEdit="1"/>
              </p:cNvSpPr>
              <p:nvPr/>
            </p:nvSpPr>
            <p:spPr>
              <a:xfrm>
                <a:off x="719863" y="5921313"/>
                <a:ext cx="505267" cy="584775"/>
              </a:xfrm>
              <a:prstGeom prst="rect">
                <a:avLst/>
              </a:prstGeom>
              <a:blipFill>
                <a:blip r:embed="rId4"/>
                <a:stretch>
                  <a:fillRect/>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77F9DCB6-A243-4F30-B5E6-04A8C1E0A051}"/>
              </a:ext>
            </a:extLst>
          </p:cNvPr>
          <p:cNvGrpSpPr/>
          <p:nvPr/>
        </p:nvGrpSpPr>
        <p:grpSpPr>
          <a:xfrm>
            <a:off x="2570394" y="4715274"/>
            <a:ext cx="1729804" cy="1777581"/>
            <a:chOff x="4747196" y="4626069"/>
            <a:chExt cx="1729804" cy="1777581"/>
          </a:xfrm>
        </p:grpSpPr>
        <p:sp>
          <p:nvSpPr>
            <p:cNvPr id="2" name="Rectangle 1">
              <a:extLst>
                <a:ext uri="{FF2B5EF4-FFF2-40B4-BE49-F238E27FC236}">
                  <a16:creationId xmlns:a16="http://schemas.microsoft.com/office/drawing/2014/main" id="{78A88889-223B-4AA2-B2F2-2BD4AB46B01E}"/>
                </a:ext>
              </a:extLst>
            </p:cNvPr>
            <p:cNvSpPr/>
            <p:nvPr/>
          </p:nvSpPr>
          <p:spPr>
            <a:xfrm>
              <a:off x="51054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9" name="Rectangle 8">
              <a:extLst>
                <a:ext uri="{FF2B5EF4-FFF2-40B4-BE49-F238E27FC236}">
                  <a16:creationId xmlns:a16="http://schemas.microsoft.com/office/drawing/2014/main" id="{C77F7800-EA71-4CE9-9B5A-D5A91CD9470A}"/>
                </a:ext>
              </a:extLst>
            </p:cNvPr>
            <p:cNvSpPr/>
            <p:nvPr/>
          </p:nvSpPr>
          <p:spPr>
            <a:xfrm>
              <a:off x="55626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12" name="Rectangle 11">
              <a:extLst>
                <a:ext uri="{FF2B5EF4-FFF2-40B4-BE49-F238E27FC236}">
                  <a16:creationId xmlns:a16="http://schemas.microsoft.com/office/drawing/2014/main" id="{3D1315E8-D950-4914-863E-B619F118571B}"/>
                </a:ext>
              </a:extLst>
            </p:cNvPr>
            <p:cNvSpPr/>
            <p:nvPr/>
          </p:nvSpPr>
          <p:spPr>
            <a:xfrm>
              <a:off x="60198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endParaRPr lang="en-US" sz="1200" dirty="0"/>
            </a:p>
          </p:txBody>
        </p:sp>
        <p:sp>
          <p:nvSpPr>
            <p:cNvPr id="18" name="Rectangle 17">
              <a:extLst>
                <a:ext uri="{FF2B5EF4-FFF2-40B4-BE49-F238E27FC236}">
                  <a16:creationId xmlns:a16="http://schemas.microsoft.com/office/drawing/2014/main" id="{8A531E55-996E-4AC2-B804-7F23B8399562}"/>
                </a:ext>
              </a:extLst>
            </p:cNvPr>
            <p:cNvSpPr/>
            <p:nvPr/>
          </p:nvSpPr>
          <p:spPr>
            <a:xfrm>
              <a:off x="51054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0" name="Rectangle 19">
              <a:extLst>
                <a:ext uri="{FF2B5EF4-FFF2-40B4-BE49-F238E27FC236}">
                  <a16:creationId xmlns:a16="http://schemas.microsoft.com/office/drawing/2014/main" id="{975F2E2F-DEB7-4471-AC49-26610A0803BC}"/>
                </a:ext>
              </a:extLst>
            </p:cNvPr>
            <p:cNvSpPr/>
            <p:nvPr/>
          </p:nvSpPr>
          <p:spPr>
            <a:xfrm>
              <a:off x="55626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22" name="Rectangle 21">
              <a:extLst>
                <a:ext uri="{FF2B5EF4-FFF2-40B4-BE49-F238E27FC236}">
                  <a16:creationId xmlns:a16="http://schemas.microsoft.com/office/drawing/2014/main" id="{585A27EF-3CE5-4E05-A17C-24CB647BC461}"/>
                </a:ext>
              </a:extLst>
            </p:cNvPr>
            <p:cNvSpPr/>
            <p:nvPr/>
          </p:nvSpPr>
          <p:spPr>
            <a:xfrm>
              <a:off x="60198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4" name="Rectangle 23">
              <a:extLst>
                <a:ext uri="{FF2B5EF4-FFF2-40B4-BE49-F238E27FC236}">
                  <a16:creationId xmlns:a16="http://schemas.microsoft.com/office/drawing/2014/main" id="{6788DDED-3203-4516-AB18-57F12C3AC461}"/>
                </a:ext>
              </a:extLst>
            </p:cNvPr>
            <p:cNvSpPr/>
            <p:nvPr/>
          </p:nvSpPr>
          <p:spPr>
            <a:xfrm>
              <a:off x="51054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6" name="Rectangle 25">
              <a:extLst>
                <a:ext uri="{FF2B5EF4-FFF2-40B4-BE49-F238E27FC236}">
                  <a16:creationId xmlns:a16="http://schemas.microsoft.com/office/drawing/2014/main" id="{628355CA-6FF1-4060-99B4-44D9C137B69C}"/>
                </a:ext>
              </a:extLst>
            </p:cNvPr>
            <p:cNvSpPr/>
            <p:nvPr/>
          </p:nvSpPr>
          <p:spPr>
            <a:xfrm>
              <a:off x="55626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8" name="Rectangle 27">
              <a:extLst>
                <a:ext uri="{FF2B5EF4-FFF2-40B4-BE49-F238E27FC236}">
                  <a16:creationId xmlns:a16="http://schemas.microsoft.com/office/drawing/2014/main" id="{759B4BF6-E566-4DDD-80E0-C9D21D3CD646}"/>
                </a:ext>
              </a:extLst>
            </p:cNvPr>
            <p:cNvSpPr/>
            <p:nvPr/>
          </p:nvSpPr>
          <p:spPr>
            <a:xfrm>
              <a:off x="60198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30" name="Rectangle 29">
              <a:extLst>
                <a:ext uri="{FF2B5EF4-FFF2-40B4-BE49-F238E27FC236}">
                  <a16:creationId xmlns:a16="http://schemas.microsoft.com/office/drawing/2014/main" id="{41DD1126-ED22-4562-9E48-47F461BACCE0}"/>
                </a:ext>
              </a:extLst>
            </p:cNvPr>
            <p:cNvSpPr/>
            <p:nvPr/>
          </p:nvSpPr>
          <p:spPr>
            <a:xfrm>
              <a:off x="4747196" y="50235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2" name="Rectangle 31">
              <a:extLst>
                <a:ext uri="{FF2B5EF4-FFF2-40B4-BE49-F238E27FC236}">
                  <a16:creationId xmlns:a16="http://schemas.microsoft.com/office/drawing/2014/main" id="{3177CC8F-EE9D-483D-8584-A8A6998115CC}"/>
                </a:ext>
              </a:extLst>
            </p:cNvPr>
            <p:cNvSpPr/>
            <p:nvPr/>
          </p:nvSpPr>
          <p:spPr>
            <a:xfrm>
              <a:off x="4753278" y="548355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34" name="Rectangle 33">
              <a:extLst>
                <a:ext uri="{FF2B5EF4-FFF2-40B4-BE49-F238E27FC236}">
                  <a16:creationId xmlns:a16="http://schemas.microsoft.com/office/drawing/2014/main" id="{FB18454E-60F2-467B-B03C-924F06F1F55E}"/>
                </a:ext>
              </a:extLst>
            </p:cNvPr>
            <p:cNvSpPr/>
            <p:nvPr/>
          </p:nvSpPr>
          <p:spPr>
            <a:xfrm>
              <a:off x="4747196" y="59436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sp>
          <p:nvSpPr>
            <p:cNvPr id="36" name="Rectangle 35">
              <a:extLst>
                <a:ext uri="{FF2B5EF4-FFF2-40B4-BE49-F238E27FC236}">
                  <a16:creationId xmlns:a16="http://schemas.microsoft.com/office/drawing/2014/main" id="{9E836DDB-4837-488E-9E04-97F6C53D43C0}"/>
                </a:ext>
              </a:extLst>
            </p:cNvPr>
            <p:cNvSpPr/>
            <p:nvPr/>
          </p:nvSpPr>
          <p:spPr>
            <a:xfrm>
              <a:off x="5167208"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8" name="Rectangle 37">
              <a:extLst>
                <a:ext uri="{FF2B5EF4-FFF2-40B4-BE49-F238E27FC236}">
                  <a16:creationId xmlns:a16="http://schemas.microsoft.com/office/drawing/2014/main" id="{C8900B9F-9440-40AB-A4EB-AF4539719DEB}"/>
                </a:ext>
              </a:extLst>
            </p:cNvPr>
            <p:cNvSpPr/>
            <p:nvPr/>
          </p:nvSpPr>
          <p:spPr>
            <a:xfrm>
              <a:off x="5621543"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40" name="Rectangle 39">
              <a:extLst>
                <a:ext uri="{FF2B5EF4-FFF2-40B4-BE49-F238E27FC236}">
                  <a16:creationId xmlns:a16="http://schemas.microsoft.com/office/drawing/2014/main" id="{5765B498-A2B9-42DA-9404-2C0593948A65}"/>
                </a:ext>
              </a:extLst>
            </p:cNvPr>
            <p:cNvSpPr/>
            <p:nvPr/>
          </p:nvSpPr>
          <p:spPr>
            <a:xfrm>
              <a:off x="6049821"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grpSp>
      <p:pic>
        <p:nvPicPr>
          <p:cNvPr id="43" name="Picture 42">
            <a:extLst>
              <a:ext uri="{FF2B5EF4-FFF2-40B4-BE49-F238E27FC236}">
                <a16:creationId xmlns:a16="http://schemas.microsoft.com/office/drawing/2014/main" id="{B7138E9D-D46F-4E24-A491-286C04287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20" y="5435732"/>
            <a:ext cx="292081" cy="400258"/>
          </a:xfrm>
          <a:prstGeom prst="rect">
            <a:avLst/>
          </a:prstGeom>
        </p:spPr>
      </p:pic>
      <p:pic>
        <p:nvPicPr>
          <p:cNvPr id="45" name="Picture 44">
            <a:extLst>
              <a:ext uri="{FF2B5EF4-FFF2-40B4-BE49-F238E27FC236}">
                <a16:creationId xmlns:a16="http://schemas.microsoft.com/office/drawing/2014/main" id="{3DD7E6E0-B84B-4647-871D-1789AD5F3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088" y="5452895"/>
            <a:ext cx="300819" cy="38309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4AAE28-B3AE-4FBB-8D86-9E4FF3819E5E}"/>
                  </a:ext>
                </a:extLst>
              </p:cNvPr>
              <p:cNvSpPr txBox="1"/>
              <p:nvPr/>
            </p:nvSpPr>
            <p:spPr>
              <a:xfrm>
                <a:off x="147593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4</m:t>
                      </m:r>
                    </m:oMath>
                  </m:oMathPara>
                </a14:m>
                <a:endParaRPr lang="en-US" sz="2400" dirty="0"/>
              </a:p>
            </p:txBody>
          </p:sp>
        </mc:Choice>
        <mc:Fallback xmlns="">
          <p:sp>
            <p:nvSpPr>
              <p:cNvPr id="3" name="TextBox 2">
                <a:extLst>
                  <a:ext uri="{FF2B5EF4-FFF2-40B4-BE49-F238E27FC236}">
                    <a16:creationId xmlns:a16="http://schemas.microsoft.com/office/drawing/2014/main" id="{154AAE28-B3AE-4FBB-8D86-9E4FF3819E5E}"/>
                  </a:ext>
                </a:extLst>
              </p:cNvPr>
              <p:cNvSpPr txBox="1">
                <a:spLocks noRot="1" noChangeAspect="1" noMove="1" noResize="1" noEditPoints="1" noAdjustHandles="1" noChangeArrowheads="1" noChangeShapeType="1" noTextEdit="1"/>
              </p:cNvSpPr>
              <p:nvPr/>
            </p:nvSpPr>
            <p:spPr>
              <a:xfrm>
                <a:off x="1475933" y="5921313"/>
                <a:ext cx="505267" cy="584775"/>
              </a:xfrm>
              <a:prstGeom prst="rect">
                <a:avLst/>
              </a:prstGeom>
              <a:blipFill>
                <a:blip r:embed="rId7"/>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B2D7B9A-27E9-4D02-95E4-AE67CFF2A4AF}"/>
              </a:ext>
            </a:extLst>
          </p:cNvPr>
          <p:cNvSpPr/>
          <p:nvPr/>
        </p:nvSpPr>
        <p:spPr>
          <a:xfrm>
            <a:off x="1423766" y="5260166"/>
            <a:ext cx="609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3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112716" cy="769441"/>
          </a:xfrm>
          <a:prstGeom prst="rect">
            <a:avLst/>
          </a:prstGeom>
          <a:noFill/>
        </p:spPr>
        <p:txBody>
          <a:bodyPr wrap="none" rtlCol="0">
            <a:spAutoFit/>
          </a:bodyPr>
          <a:lstStyle/>
          <a:p>
            <a:r>
              <a:rPr lang="en-US" sz="4400" dirty="0">
                <a:solidFill>
                  <a:schemeClr val="accent1"/>
                </a:solidFill>
              </a:rPr>
              <a:t>Revenue for Correlated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371600"/>
                <a:ext cx="7921618" cy="3046988"/>
              </a:xfrm>
              <a:prstGeom prst="rect">
                <a:avLst/>
              </a:prstGeom>
              <a:noFill/>
            </p:spPr>
            <p:txBody>
              <a:bodyPr wrap="square" rtlCol="0">
                <a:spAutoFit/>
              </a:bodyPr>
              <a:lstStyle/>
              <a:p>
                <a:pPr>
                  <a:buClr>
                    <a:schemeClr val="tx1"/>
                  </a:buClr>
                </a:pPr>
                <a:r>
                  <a:rPr lang="en-US" sz="2400" dirty="0">
                    <a:solidFill>
                      <a:schemeClr val="bg2"/>
                    </a:solidFill>
                  </a:rPr>
                  <a:t>Special case</a:t>
                </a:r>
                <a:r>
                  <a:rPr lang="en-US" sz="2400" dirty="0"/>
                  <a:t>: correlated private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𝒔</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p>
              <a:p>
                <a:pPr>
                  <a:buClr>
                    <a:schemeClr val="tx1"/>
                  </a:buClr>
                </a:pPr>
                <a:endParaRPr lang="en-US" sz="2400" dirty="0"/>
              </a:p>
              <a:p>
                <a:pPr>
                  <a:buClr>
                    <a:schemeClr val="tx1"/>
                  </a:buClr>
                </a:pPr>
                <a:r>
                  <a:rPr lang="en-US" sz="2400" dirty="0">
                    <a:solidFill>
                      <a:schemeClr val="bg2"/>
                    </a:solidFill>
                  </a:rPr>
                  <a:t>Lookahead auction </a:t>
                </a:r>
                <a:r>
                  <a:rPr lang="en-US" sz="2400" dirty="0">
                    <a:solidFill>
                      <a:schemeClr val="accent1"/>
                    </a:solidFill>
                  </a:rPr>
                  <a:t>[Ronen 2001]</a:t>
                </a:r>
                <a:r>
                  <a:rPr lang="en-US" sz="2400" dirty="0"/>
                  <a:t>:</a:t>
                </a:r>
              </a:p>
              <a:p>
                <a:pPr marL="457200" indent="-457200">
                  <a:buClr>
                    <a:schemeClr val="tx1"/>
                  </a:buClr>
                  <a:buAutoNum type="arabicPeriod"/>
                </a:pPr>
                <a:r>
                  <a:rPr lang="en-US" sz="2400" dirty="0">
                    <a:solidFill>
                      <a:schemeClr val="tx1"/>
                    </a:solidFill>
                  </a:rPr>
                  <a:t>Each bidder reports her value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𝑣</m:t>
                        </m:r>
                      </m:e>
                      <m:sub>
                        <m:r>
                          <a:rPr lang="en-US" sz="2400" b="0" i="1" smtClean="0">
                            <a:solidFill>
                              <a:schemeClr val="tx1"/>
                            </a:solidFill>
                            <a:latin typeface="Cambria Math" panose="02040503050406030204" pitchFamily="18" charset="0"/>
                          </a:rPr>
                          <m:t>𝑖</m:t>
                        </m:r>
                      </m:sub>
                    </m:sSub>
                  </m:oMath>
                </a14:m>
                <a:endParaRPr lang="en-US" sz="2400" dirty="0">
                  <a:solidFill>
                    <a:schemeClr val="tx1"/>
                  </a:solidFill>
                </a:endParaRPr>
              </a:p>
              <a:p>
                <a:pPr marL="457200" indent="-457200">
                  <a:buClr>
                    <a:schemeClr val="tx1"/>
                  </a:buClr>
                  <a:buAutoNum type="arabicPeriod"/>
                </a:pPr>
                <a:r>
                  <a:rPr lang="en-US" sz="2400" dirty="0">
                    <a:solidFill>
                      <a:schemeClr val="tx1"/>
                    </a:solidFill>
                  </a:rPr>
                  <a:t>Provisional winner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𝑖</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rPr>
                  <a:t>: agent with highest reported value</a:t>
                </a:r>
              </a:p>
              <a:p>
                <a:pPr marL="457200" indent="-457200">
                  <a:buClr>
                    <a:schemeClr val="tx1"/>
                  </a:buClr>
                  <a:buAutoNum type="arabicPeriod"/>
                </a:pPr>
                <a:r>
                  <a:rPr lang="en-US" sz="2400" dirty="0">
                    <a:solidFill>
                      <a:schemeClr val="accent2"/>
                    </a:solidFill>
                  </a:rPr>
                  <a:t>Let p be the revenue-optimal price for distribution of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𝑣</m:t>
                        </m:r>
                      </m:e>
                      <m:sub>
                        <m:sSup>
                          <m:sSupPr>
                            <m:ctrlPr>
                              <a:rPr lang="en-US" sz="2400" b="0" i="1" smtClean="0">
                                <a:solidFill>
                                  <a:schemeClr val="accent2"/>
                                </a:solidFill>
                                <a:latin typeface="Cambria Math" panose="02040503050406030204" pitchFamily="18" charset="0"/>
                              </a:rPr>
                            </m:ctrlPr>
                          </m:sSupPr>
                          <m:e>
                            <m:r>
                              <a:rPr lang="en-US" sz="2400" b="0" i="1" smtClean="0">
                                <a:solidFill>
                                  <a:schemeClr val="accent2"/>
                                </a:solidFill>
                                <a:latin typeface="Cambria Math" panose="02040503050406030204" pitchFamily="18" charset="0"/>
                              </a:rPr>
                              <m:t>𝑖</m:t>
                            </m:r>
                          </m:e>
                          <m:sup>
                            <m:r>
                              <a:rPr lang="en-US" sz="2400" b="0" i="1" smtClean="0">
                                <a:solidFill>
                                  <a:schemeClr val="accent2"/>
                                </a:solidFill>
                                <a:latin typeface="Cambria Math" panose="02040503050406030204" pitchFamily="18" charset="0"/>
                              </a:rPr>
                              <m:t>∗</m:t>
                            </m:r>
                          </m:sup>
                        </m:sSup>
                      </m:sub>
                    </m:sSub>
                  </m:oMath>
                </a14:m>
                <a:r>
                  <a:rPr lang="en-US" sz="2400" dirty="0">
                    <a:solidFill>
                      <a:schemeClr val="accent2"/>
                    </a:solidFill>
                  </a:rPr>
                  <a:t>, given other reported values and that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𝑣</m:t>
                        </m:r>
                      </m:e>
                      <m:sub>
                        <m:sSup>
                          <m:sSupPr>
                            <m:ctrlPr>
                              <a:rPr lang="en-US" sz="2400" b="0" i="1" smtClean="0">
                                <a:solidFill>
                                  <a:schemeClr val="accent2"/>
                                </a:solidFill>
                                <a:latin typeface="Cambria Math" panose="02040503050406030204" pitchFamily="18" charset="0"/>
                              </a:rPr>
                            </m:ctrlPr>
                          </m:sSupPr>
                          <m:e>
                            <m:r>
                              <a:rPr lang="en-US" sz="2400" b="0" i="1" smtClean="0">
                                <a:solidFill>
                                  <a:schemeClr val="accent2"/>
                                </a:solidFill>
                                <a:latin typeface="Cambria Math" panose="02040503050406030204" pitchFamily="18" charset="0"/>
                              </a:rPr>
                              <m:t>𝑖</m:t>
                            </m:r>
                          </m:e>
                          <m:sup>
                            <m:r>
                              <a:rPr lang="en-US" sz="2400" b="0" i="1" smtClean="0">
                                <a:solidFill>
                                  <a:schemeClr val="accent2"/>
                                </a:solidFill>
                                <a:latin typeface="Cambria Math" panose="02040503050406030204" pitchFamily="18" charset="0"/>
                              </a:rPr>
                              <m:t>∗</m:t>
                            </m:r>
                          </m:sup>
                        </m:sSup>
                      </m:sub>
                    </m:sSub>
                  </m:oMath>
                </a14:m>
                <a:r>
                  <a:rPr lang="en-US" sz="2400" dirty="0">
                    <a:solidFill>
                      <a:schemeClr val="accent2"/>
                    </a:solidFill>
                  </a:rPr>
                  <a:t> is largest.</a:t>
                </a:r>
              </a:p>
              <a:p>
                <a:pPr marL="457200" indent="-457200">
                  <a:buClr>
                    <a:schemeClr val="tx1"/>
                  </a:buClr>
                  <a:buAutoNum type="arabicPeriod"/>
                </a:pPr>
                <a:r>
                  <a:rPr lang="en-US" sz="240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r>
                  <a:rPr lang="en-US" sz="2400" dirty="0"/>
                  <a:t>,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wins and pays </a:t>
                </a:r>
                <a14:m>
                  <m:oMath xmlns:m="http://schemas.openxmlformats.org/officeDocument/2006/math">
                    <m:r>
                      <a:rPr lang="en-US" sz="2400" b="0" i="1" smtClean="0">
                        <a:latin typeface="Cambria Math" panose="02040503050406030204" pitchFamily="18" charset="0"/>
                      </a:rPr>
                      <m:t>𝑝</m:t>
                    </m:r>
                  </m:oMath>
                </a14:m>
                <a:r>
                  <a:rPr lang="en-US" sz="2400" dirty="0"/>
                  <a:t>.  Otherwise no winner.</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371600"/>
                <a:ext cx="7921618" cy="3046988"/>
              </a:xfrm>
              <a:prstGeom prst="rect">
                <a:avLst/>
              </a:prstGeom>
              <a:blipFill>
                <a:blip r:embed="rId3"/>
                <a:stretch>
                  <a:fillRect l="-1231" t="-1600" r="-308" b="-3600"/>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98DCEBD-D303-48AE-ADA5-40D415B44666}"/>
              </a:ext>
            </a:extLst>
          </p:cNvPr>
          <p:cNvCxnSpPr/>
          <p:nvPr/>
        </p:nvCxnSpPr>
        <p:spPr>
          <a:xfrm>
            <a:off x="457200" y="4495800"/>
            <a:ext cx="807560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B1E545-9C64-4095-9E5F-51E73B8A5297}"/>
              </a:ext>
            </a:extLst>
          </p:cNvPr>
          <p:cNvSpPr txBox="1"/>
          <p:nvPr/>
        </p:nvSpPr>
        <p:spPr>
          <a:xfrm>
            <a:off x="611191" y="4721550"/>
            <a:ext cx="1827209" cy="461665"/>
          </a:xfrm>
          <a:prstGeom prst="rect">
            <a:avLst/>
          </a:prstGeom>
          <a:noFill/>
        </p:spPr>
        <p:txBody>
          <a:bodyPr wrap="square" rtlCol="0">
            <a:spAutoFit/>
          </a:bodyPr>
          <a:lstStyle/>
          <a:p>
            <a:pPr>
              <a:buClr>
                <a:schemeClr val="tx1"/>
              </a:buClr>
            </a:pPr>
            <a:r>
              <a:rPr lang="en-US" sz="2400" dirty="0"/>
              <a:t>Example: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16135E-3D03-4E50-A682-1A527257E9B7}"/>
                  </a:ext>
                </a:extLst>
              </p:cNvPr>
              <p:cNvSpPr txBox="1"/>
              <p:nvPr/>
            </p:nvSpPr>
            <p:spPr>
              <a:xfrm>
                <a:off x="71986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m:t>
                      </m:r>
                    </m:oMath>
                  </m:oMathPara>
                </a14:m>
                <a:endParaRPr lang="en-US" sz="2400" dirty="0"/>
              </a:p>
            </p:txBody>
          </p:sp>
        </mc:Choice>
        <mc:Fallback xmlns="">
          <p:sp>
            <p:nvSpPr>
              <p:cNvPr id="11" name="TextBox 10">
                <a:extLst>
                  <a:ext uri="{FF2B5EF4-FFF2-40B4-BE49-F238E27FC236}">
                    <a16:creationId xmlns:a16="http://schemas.microsoft.com/office/drawing/2014/main" id="{8A16135E-3D03-4E50-A682-1A527257E9B7}"/>
                  </a:ext>
                </a:extLst>
              </p:cNvPr>
              <p:cNvSpPr txBox="1">
                <a:spLocks noRot="1" noChangeAspect="1" noMove="1" noResize="1" noEditPoints="1" noAdjustHandles="1" noChangeArrowheads="1" noChangeShapeType="1" noTextEdit="1"/>
              </p:cNvSpPr>
              <p:nvPr/>
            </p:nvSpPr>
            <p:spPr>
              <a:xfrm>
                <a:off x="719863" y="5921313"/>
                <a:ext cx="505267" cy="58477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B27D2055-BD28-4FE4-AC42-17E38D2A499F}"/>
                  </a:ext>
                </a:extLst>
              </p:cNvPr>
              <p:cNvSpPr txBox="1"/>
              <p:nvPr/>
            </p:nvSpPr>
            <p:spPr>
              <a:xfrm>
                <a:off x="4757398" y="5157101"/>
                <a:ext cx="4081802" cy="1200329"/>
              </a:xfrm>
              <a:prstGeom prst="rect">
                <a:avLst/>
              </a:prstGeom>
              <a:noFill/>
            </p:spPr>
            <p:txBody>
              <a:bodyPr wrap="square" rtlCol="0">
                <a:spAutoFit/>
              </a:bodyPr>
              <a:lstStyle/>
              <a:p>
                <a:pPr>
                  <a:buClr>
                    <a:schemeClr val="tx1"/>
                  </a:buClr>
                </a:pP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=1:</m:t>
                    </m:r>
                  </m:oMath>
                </a14:m>
                <a:r>
                  <a:rPr lang="en-US" sz="2400" dirty="0"/>
                  <a:t>  Revenue </a:t>
                </a:r>
                <a14:m>
                  <m:oMath xmlns:m="http://schemas.openxmlformats.org/officeDocument/2006/math">
                    <m:r>
                      <a:rPr lang="en-US" sz="2400" i="1" dirty="0" smtClean="0">
                        <a:latin typeface="Cambria Math" panose="02040503050406030204" pitchFamily="18" charset="0"/>
                      </a:rPr>
                      <m:t>=1</m:t>
                    </m:r>
                    <m:r>
                      <a:rPr lang="en-US" sz="2400" b="0" i="1" dirty="0" smtClean="0">
                        <a:latin typeface="Cambria Math" panose="02040503050406030204" pitchFamily="18" charset="0"/>
                      </a:rPr>
                      <m:t>×1</m:t>
                    </m:r>
                    <m:r>
                      <a:rPr lang="en-US" sz="2400" i="1" dirty="0">
                        <a:latin typeface="Cambria Math" panose="02040503050406030204" pitchFamily="18" charset="0"/>
                      </a:rPr>
                      <m:t> </m:t>
                    </m:r>
                    <m:r>
                      <a:rPr lang="en-US" sz="2400" i="1" dirty="0" smtClean="0">
                        <a:latin typeface="Cambria Math" panose="02040503050406030204" pitchFamily="18" charset="0"/>
                      </a:rPr>
                      <m:t>  </m:t>
                    </m:r>
                  </m:oMath>
                </a14:m>
                <a:endParaRPr lang="en-US" sz="2400" dirty="0"/>
              </a:p>
              <a:p>
                <a:pPr>
                  <a:buClr>
                    <a:schemeClr val="tx1"/>
                  </a:buClr>
                </a:pP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=3</m:t>
                    </m:r>
                  </m:oMath>
                </a14:m>
                <a:r>
                  <a:rPr lang="en-US" sz="2400" dirty="0"/>
                  <a:t>:  Revenue </a:t>
                </a:r>
                <a14:m>
                  <m:oMath xmlns:m="http://schemas.openxmlformats.org/officeDocument/2006/math">
                    <m:r>
                      <a:rPr lang="en-US" sz="2400" i="1" dirty="0" smtClean="0">
                        <a:latin typeface="Cambria Math" panose="02040503050406030204" pitchFamily="18" charset="0"/>
                      </a:rPr>
                      <m:t>=</m:t>
                    </m:r>
                    <m:r>
                      <a:rPr lang="en-US" sz="2400" b="0" i="1" dirty="0" smtClean="0">
                        <a:latin typeface="Cambria Math" panose="02040503050406030204" pitchFamily="18" charset="0"/>
                      </a:rPr>
                      <m:t>3×1/2</m:t>
                    </m:r>
                    <m:r>
                      <a:rPr lang="en-US" sz="2400" i="1" dirty="0">
                        <a:latin typeface="Cambria Math" panose="02040503050406030204" pitchFamily="18" charset="0"/>
                      </a:rPr>
                      <m:t> </m:t>
                    </m:r>
                    <m:r>
                      <a:rPr lang="en-US" sz="2400" i="1" dirty="0" smtClean="0">
                        <a:latin typeface="Cambria Math" panose="02040503050406030204" pitchFamily="18" charset="0"/>
                      </a:rPr>
                      <m:t>  </m:t>
                    </m:r>
                  </m:oMath>
                </a14:m>
                <a:endParaRPr lang="en-US" sz="2400" dirty="0"/>
              </a:p>
              <a:p>
                <a:pPr>
                  <a:buClr>
                    <a:schemeClr val="tx1"/>
                  </a:buClr>
                </a:pP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=4</m:t>
                    </m:r>
                  </m:oMath>
                </a14:m>
                <a:r>
                  <a:rPr lang="en-US" sz="2400" dirty="0"/>
                  <a:t>:  Revenue </a:t>
                </a:r>
                <a14:m>
                  <m:oMath xmlns:m="http://schemas.openxmlformats.org/officeDocument/2006/math">
                    <m:r>
                      <a:rPr lang="en-US" sz="2400" i="1" dirty="0" smtClean="0">
                        <a:latin typeface="Cambria Math" panose="02040503050406030204" pitchFamily="18" charset="0"/>
                      </a:rPr>
                      <m:t>=</m:t>
                    </m:r>
                    <m:r>
                      <a:rPr lang="en-US" sz="2400" b="0" i="1" dirty="0" smtClean="0">
                        <a:latin typeface="Cambria Math" panose="02040503050406030204" pitchFamily="18" charset="0"/>
                      </a:rPr>
                      <m:t>4×1/4</m:t>
                    </m:r>
                    <m:r>
                      <a:rPr lang="en-US" sz="2400" i="1" dirty="0">
                        <a:latin typeface="Cambria Math" panose="02040503050406030204" pitchFamily="18" charset="0"/>
                      </a:rPr>
                      <m:t> </m:t>
                    </m:r>
                    <m:r>
                      <a:rPr lang="en-US" sz="2400" i="1" dirty="0" smtClean="0">
                        <a:latin typeface="Cambria Math" panose="02040503050406030204" pitchFamily="18" charset="0"/>
                      </a:rPr>
                      <m:t>  </m:t>
                    </m:r>
                  </m:oMath>
                </a14:m>
                <a:endParaRPr lang="en-US" sz="2400" dirty="0"/>
              </a:p>
            </p:txBody>
          </p:sp>
        </mc:Choice>
        <mc:Fallback xmlns="">
          <p:sp>
            <p:nvSpPr>
              <p:cNvPr id="15" name="TextBox 14">
                <a:extLst>
                  <a:ext uri="{FF2B5EF4-FFF2-40B4-BE49-F238E27FC236}">
                    <a16:creationId xmlns:a16="http://schemas.microsoft.com/office/drawing/2014/main" id="{B27D2055-BD28-4FE4-AC42-17E38D2A499F}"/>
                  </a:ext>
                </a:extLst>
              </p:cNvPr>
              <p:cNvSpPr txBox="1">
                <a:spLocks noRot="1" noChangeAspect="1" noMove="1" noResize="1" noEditPoints="1" noAdjustHandles="1" noChangeArrowheads="1" noChangeShapeType="1" noTextEdit="1"/>
              </p:cNvSpPr>
              <p:nvPr/>
            </p:nvSpPr>
            <p:spPr>
              <a:xfrm>
                <a:off x="4757398" y="5157101"/>
                <a:ext cx="4081802" cy="1200329"/>
              </a:xfrm>
              <a:prstGeom prst="rect">
                <a:avLst/>
              </a:prstGeom>
              <a:blipFill>
                <a:blip r:embed="rId5"/>
                <a:stretch>
                  <a:fillRect l="-448" t="-4061" b="-1066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77F9DCB6-A243-4F30-B5E6-04A8C1E0A051}"/>
              </a:ext>
            </a:extLst>
          </p:cNvPr>
          <p:cNvGrpSpPr/>
          <p:nvPr/>
        </p:nvGrpSpPr>
        <p:grpSpPr>
          <a:xfrm>
            <a:off x="2570394" y="4715274"/>
            <a:ext cx="1729804" cy="1777581"/>
            <a:chOff x="4747196" y="4626069"/>
            <a:chExt cx="1729804" cy="1777581"/>
          </a:xfrm>
        </p:grpSpPr>
        <p:sp>
          <p:nvSpPr>
            <p:cNvPr id="2" name="Rectangle 1">
              <a:extLst>
                <a:ext uri="{FF2B5EF4-FFF2-40B4-BE49-F238E27FC236}">
                  <a16:creationId xmlns:a16="http://schemas.microsoft.com/office/drawing/2014/main" id="{78A88889-223B-4AA2-B2F2-2BD4AB46B01E}"/>
                </a:ext>
              </a:extLst>
            </p:cNvPr>
            <p:cNvSpPr/>
            <p:nvPr/>
          </p:nvSpPr>
          <p:spPr>
            <a:xfrm>
              <a:off x="5105400" y="5026350"/>
              <a:ext cx="457200" cy="460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9" name="Rectangle 8">
              <a:extLst>
                <a:ext uri="{FF2B5EF4-FFF2-40B4-BE49-F238E27FC236}">
                  <a16:creationId xmlns:a16="http://schemas.microsoft.com/office/drawing/2014/main" id="{C77F7800-EA71-4CE9-9B5A-D5A91CD9470A}"/>
                </a:ext>
              </a:extLst>
            </p:cNvPr>
            <p:cNvSpPr/>
            <p:nvPr/>
          </p:nvSpPr>
          <p:spPr>
            <a:xfrm>
              <a:off x="5562600" y="5026350"/>
              <a:ext cx="457200" cy="460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12" name="Rectangle 11">
              <a:extLst>
                <a:ext uri="{FF2B5EF4-FFF2-40B4-BE49-F238E27FC236}">
                  <a16:creationId xmlns:a16="http://schemas.microsoft.com/office/drawing/2014/main" id="{3D1315E8-D950-4914-863E-B619F118571B}"/>
                </a:ext>
              </a:extLst>
            </p:cNvPr>
            <p:cNvSpPr/>
            <p:nvPr/>
          </p:nvSpPr>
          <p:spPr>
            <a:xfrm>
              <a:off x="6019800" y="5026350"/>
              <a:ext cx="457200" cy="460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endParaRPr lang="en-US" sz="1200" dirty="0"/>
            </a:p>
          </p:txBody>
        </p:sp>
        <p:sp>
          <p:nvSpPr>
            <p:cNvPr id="18" name="Rectangle 17">
              <a:extLst>
                <a:ext uri="{FF2B5EF4-FFF2-40B4-BE49-F238E27FC236}">
                  <a16:creationId xmlns:a16="http://schemas.microsoft.com/office/drawing/2014/main" id="{8A531E55-996E-4AC2-B804-7F23B8399562}"/>
                </a:ext>
              </a:extLst>
            </p:cNvPr>
            <p:cNvSpPr/>
            <p:nvPr/>
          </p:nvSpPr>
          <p:spPr>
            <a:xfrm>
              <a:off x="51054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0" name="Rectangle 19">
              <a:extLst>
                <a:ext uri="{FF2B5EF4-FFF2-40B4-BE49-F238E27FC236}">
                  <a16:creationId xmlns:a16="http://schemas.microsoft.com/office/drawing/2014/main" id="{975F2E2F-DEB7-4471-AC49-26610A0803BC}"/>
                </a:ext>
              </a:extLst>
            </p:cNvPr>
            <p:cNvSpPr/>
            <p:nvPr/>
          </p:nvSpPr>
          <p:spPr>
            <a:xfrm>
              <a:off x="55626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22" name="Rectangle 21">
              <a:extLst>
                <a:ext uri="{FF2B5EF4-FFF2-40B4-BE49-F238E27FC236}">
                  <a16:creationId xmlns:a16="http://schemas.microsoft.com/office/drawing/2014/main" id="{585A27EF-3CE5-4E05-A17C-24CB647BC461}"/>
                </a:ext>
              </a:extLst>
            </p:cNvPr>
            <p:cNvSpPr/>
            <p:nvPr/>
          </p:nvSpPr>
          <p:spPr>
            <a:xfrm>
              <a:off x="60198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4" name="Rectangle 23">
              <a:extLst>
                <a:ext uri="{FF2B5EF4-FFF2-40B4-BE49-F238E27FC236}">
                  <a16:creationId xmlns:a16="http://schemas.microsoft.com/office/drawing/2014/main" id="{6788DDED-3203-4516-AB18-57F12C3AC461}"/>
                </a:ext>
              </a:extLst>
            </p:cNvPr>
            <p:cNvSpPr/>
            <p:nvPr/>
          </p:nvSpPr>
          <p:spPr>
            <a:xfrm>
              <a:off x="51054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6" name="Rectangle 25">
              <a:extLst>
                <a:ext uri="{FF2B5EF4-FFF2-40B4-BE49-F238E27FC236}">
                  <a16:creationId xmlns:a16="http://schemas.microsoft.com/office/drawing/2014/main" id="{628355CA-6FF1-4060-99B4-44D9C137B69C}"/>
                </a:ext>
              </a:extLst>
            </p:cNvPr>
            <p:cNvSpPr/>
            <p:nvPr/>
          </p:nvSpPr>
          <p:spPr>
            <a:xfrm>
              <a:off x="55626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8" name="Rectangle 27">
              <a:extLst>
                <a:ext uri="{FF2B5EF4-FFF2-40B4-BE49-F238E27FC236}">
                  <a16:creationId xmlns:a16="http://schemas.microsoft.com/office/drawing/2014/main" id="{759B4BF6-E566-4DDD-80E0-C9D21D3CD646}"/>
                </a:ext>
              </a:extLst>
            </p:cNvPr>
            <p:cNvSpPr/>
            <p:nvPr/>
          </p:nvSpPr>
          <p:spPr>
            <a:xfrm>
              <a:off x="60198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30" name="Rectangle 29">
              <a:extLst>
                <a:ext uri="{FF2B5EF4-FFF2-40B4-BE49-F238E27FC236}">
                  <a16:creationId xmlns:a16="http://schemas.microsoft.com/office/drawing/2014/main" id="{41DD1126-ED22-4562-9E48-47F461BACCE0}"/>
                </a:ext>
              </a:extLst>
            </p:cNvPr>
            <p:cNvSpPr/>
            <p:nvPr/>
          </p:nvSpPr>
          <p:spPr>
            <a:xfrm>
              <a:off x="4747196" y="50235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2" name="Rectangle 31">
              <a:extLst>
                <a:ext uri="{FF2B5EF4-FFF2-40B4-BE49-F238E27FC236}">
                  <a16:creationId xmlns:a16="http://schemas.microsoft.com/office/drawing/2014/main" id="{3177CC8F-EE9D-483D-8584-A8A6998115CC}"/>
                </a:ext>
              </a:extLst>
            </p:cNvPr>
            <p:cNvSpPr/>
            <p:nvPr/>
          </p:nvSpPr>
          <p:spPr>
            <a:xfrm>
              <a:off x="4753278" y="548355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34" name="Rectangle 33">
              <a:extLst>
                <a:ext uri="{FF2B5EF4-FFF2-40B4-BE49-F238E27FC236}">
                  <a16:creationId xmlns:a16="http://schemas.microsoft.com/office/drawing/2014/main" id="{FB18454E-60F2-467B-B03C-924F06F1F55E}"/>
                </a:ext>
              </a:extLst>
            </p:cNvPr>
            <p:cNvSpPr/>
            <p:nvPr/>
          </p:nvSpPr>
          <p:spPr>
            <a:xfrm>
              <a:off x="4747196" y="59436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sp>
          <p:nvSpPr>
            <p:cNvPr id="36" name="Rectangle 35">
              <a:extLst>
                <a:ext uri="{FF2B5EF4-FFF2-40B4-BE49-F238E27FC236}">
                  <a16:creationId xmlns:a16="http://schemas.microsoft.com/office/drawing/2014/main" id="{9E836DDB-4837-488E-9E04-97F6C53D43C0}"/>
                </a:ext>
              </a:extLst>
            </p:cNvPr>
            <p:cNvSpPr/>
            <p:nvPr/>
          </p:nvSpPr>
          <p:spPr>
            <a:xfrm>
              <a:off x="5167208"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8" name="Rectangle 37">
              <a:extLst>
                <a:ext uri="{FF2B5EF4-FFF2-40B4-BE49-F238E27FC236}">
                  <a16:creationId xmlns:a16="http://schemas.microsoft.com/office/drawing/2014/main" id="{C8900B9F-9440-40AB-A4EB-AF4539719DEB}"/>
                </a:ext>
              </a:extLst>
            </p:cNvPr>
            <p:cNvSpPr/>
            <p:nvPr/>
          </p:nvSpPr>
          <p:spPr>
            <a:xfrm>
              <a:off x="5621543"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40" name="Rectangle 39">
              <a:extLst>
                <a:ext uri="{FF2B5EF4-FFF2-40B4-BE49-F238E27FC236}">
                  <a16:creationId xmlns:a16="http://schemas.microsoft.com/office/drawing/2014/main" id="{5765B498-A2B9-42DA-9404-2C0593948A65}"/>
                </a:ext>
              </a:extLst>
            </p:cNvPr>
            <p:cNvSpPr/>
            <p:nvPr/>
          </p:nvSpPr>
          <p:spPr>
            <a:xfrm>
              <a:off x="6049821"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grpSp>
      <p:pic>
        <p:nvPicPr>
          <p:cNvPr id="43" name="Picture 42">
            <a:extLst>
              <a:ext uri="{FF2B5EF4-FFF2-40B4-BE49-F238E27FC236}">
                <a16:creationId xmlns:a16="http://schemas.microsoft.com/office/drawing/2014/main" id="{B7138E9D-D46F-4E24-A491-286C04287A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4920" y="5435732"/>
            <a:ext cx="292081" cy="400258"/>
          </a:xfrm>
          <a:prstGeom prst="rect">
            <a:avLst/>
          </a:prstGeom>
        </p:spPr>
      </p:pic>
      <p:pic>
        <p:nvPicPr>
          <p:cNvPr id="45" name="Picture 44">
            <a:extLst>
              <a:ext uri="{FF2B5EF4-FFF2-40B4-BE49-F238E27FC236}">
                <a16:creationId xmlns:a16="http://schemas.microsoft.com/office/drawing/2014/main" id="{3DD7E6E0-B84B-4647-871D-1789AD5F3D6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088" y="5452895"/>
            <a:ext cx="300819" cy="38309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4AAE28-B3AE-4FBB-8D86-9E4FF3819E5E}"/>
                  </a:ext>
                </a:extLst>
              </p:cNvPr>
              <p:cNvSpPr txBox="1"/>
              <p:nvPr/>
            </p:nvSpPr>
            <p:spPr>
              <a:xfrm>
                <a:off x="147593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3</m:t>
                      </m:r>
                    </m:oMath>
                  </m:oMathPara>
                </a14:m>
                <a:endParaRPr lang="en-US" sz="2400" dirty="0"/>
              </a:p>
            </p:txBody>
          </p:sp>
        </mc:Choice>
        <mc:Fallback xmlns="">
          <p:sp>
            <p:nvSpPr>
              <p:cNvPr id="3" name="TextBox 2">
                <a:extLst>
                  <a:ext uri="{FF2B5EF4-FFF2-40B4-BE49-F238E27FC236}">
                    <a16:creationId xmlns:a16="http://schemas.microsoft.com/office/drawing/2014/main" id="{154AAE28-B3AE-4FBB-8D86-9E4FF3819E5E}"/>
                  </a:ext>
                </a:extLst>
              </p:cNvPr>
              <p:cNvSpPr txBox="1">
                <a:spLocks noRot="1" noChangeAspect="1" noMove="1" noResize="1" noEditPoints="1" noAdjustHandles="1" noChangeArrowheads="1" noChangeShapeType="1" noTextEdit="1"/>
              </p:cNvSpPr>
              <p:nvPr/>
            </p:nvSpPr>
            <p:spPr>
              <a:xfrm>
                <a:off x="1475933" y="5921313"/>
                <a:ext cx="505267" cy="584775"/>
              </a:xfrm>
              <a:prstGeom prst="rect">
                <a:avLst/>
              </a:prstGeom>
              <a:blipFill>
                <a:blip r:embed="rId8"/>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B2D7B9A-27E9-4D02-95E4-AE67CFF2A4AF}"/>
              </a:ext>
            </a:extLst>
          </p:cNvPr>
          <p:cNvSpPr/>
          <p:nvPr/>
        </p:nvSpPr>
        <p:spPr>
          <a:xfrm>
            <a:off x="1423766" y="5260166"/>
            <a:ext cx="609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1605A50-59C7-4B97-B2B2-52A664A3365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86764" y="5973701"/>
            <a:ext cx="479997" cy="479997"/>
          </a:xfrm>
          <a:prstGeom prst="rect">
            <a:avLst/>
          </a:prstGeom>
        </p:spPr>
      </p:pic>
      <p:sp>
        <p:nvSpPr>
          <p:cNvPr id="6" name="Arrow: Right 5">
            <a:extLst>
              <a:ext uri="{FF2B5EF4-FFF2-40B4-BE49-F238E27FC236}">
                <a16:creationId xmlns:a16="http://schemas.microsoft.com/office/drawing/2014/main" id="{ECF743BF-78B2-4F11-BAE1-DEC1E2E2E3E9}"/>
              </a:ext>
            </a:extLst>
          </p:cNvPr>
          <p:cNvSpPr/>
          <p:nvPr/>
        </p:nvSpPr>
        <p:spPr>
          <a:xfrm rot="10800000">
            <a:off x="8351590" y="5642993"/>
            <a:ext cx="381000" cy="228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81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112716" cy="769441"/>
          </a:xfrm>
          <a:prstGeom prst="rect">
            <a:avLst/>
          </a:prstGeom>
          <a:noFill/>
        </p:spPr>
        <p:txBody>
          <a:bodyPr wrap="none" rtlCol="0">
            <a:spAutoFit/>
          </a:bodyPr>
          <a:lstStyle/>
          <a:p>
            <a:r>
              <a:rPr lang="en-US" sz="4400" dirty="0">
                <a:solidFill>
                  <a:schemeClr val="accent1"/>
                </a:solidFill>
              </a:rPr>
              <a:t>Revenue for Correlated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371600"/>
                <a:ext cx="7921618" cy="3046988"/>
              </a:xfrm>
              <a:prstGeom prst="rect">
                <a:avLst/>
              </a:prstGeom>
              <a:noFill/>
            </p:spPr>
            <p:txBody>
              <a:bodyPr wrap="square" rtlCol="0">
                <a:spAutoFit/>
              </a:bodyPr>
              <a:lstStyle/>
              <a:p>
                <a:pPr>
                  <a:buClr>
                    <a:schemeClr val="tx1"/>
                  </a:buClr>
                </a:pPr>
                <a:r>
                  <a:rPr lang="en-US" sz="2400" dirty="0">
                    <a:solidFill>
                      <a:schemeClr val="bg2"/>
                    </a:solidFill>
                  </a:rPr>
                  <a:t>Special case</a:t>
                </a:r>
                <a:r>
                  <a:rPr lang="en-US" sz="2400" dirty="0"/>
                  <a:t>: correlated private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𝒔</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p>
              <a:p>
                <a:pPr>
                  <a:buClr>
                    <a:schemeClr val="tx1"/>
                  </a:buClr>
                </a:pPr>
                <a:endParaRPr lang="en-US" sz="2400" dirty="0"/>
              </a:p>
              <a:p>
                <a:pPr>
                  <a:buClr>
                    <a:schemeClr val="tx1"/>
                  </a:buClr>
                </a:pPr>
                <a:r>
                  <a:rPr lang="en-US" sz="2400" dirty="0">
                    <a:solidFill>
                      <a:schemeClr val="bg2"/>
                    </a:solidFill>
                  </a:rPr>
                  <a:t>Lookahead auction </a:t>
                </a:r>
                <a:r>
                  <a:rPr lang="en-US" sz="2400" dirty="0">
                    <a:solidFill>
                      <a:schemeClr val="accent1"/>
                    </a:solidFill>
                  </a:rPr>
                  <a:t>[Ronen 2001]</a:t>
                </a:r>
                <a:r>
                  <a:rPr lang="en-US" sz="2400" dirty="0"/>
                  <a:t>:</a:t>
                </a:r>
              </a:p>
              <a:p>
                <a:pPr marL="457200" indent="-457200">
                  <a:buClr>
                    <a:schemeClr val="tx1"/>
                  </a:buClr>
                  <a:buAutoNum type="arabicPeriod"/>
                </a:pPr>
                <a:r>
                  <a:rPr lang="en-US" sz="2400" dirty="0">
                    <a:solidFill>
                      <a:schemeClr val="tx1"/>
                    </a:solidFill>
                  </a:rPr>
                  <a:t>Each bidder reports her value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𝑣</m:t>
                        </m:r>
                      </m:e>
                      <m:sub>
                        <m:r>
                          <a:rPr lang="en-US" sz="2400" b="0" i="1" smtClean="0">
                            <a:solidFill>
                              <a:schemeClr val="tx1"/>
                            </a:solidFill>
                            <a:latin typeface="Cambria Math" panose="02040503050406030204" pitchFamily="18" charset="0"/>
                          </a:rPr>
                          <m:t>𝑖</m:t>
                        </m:r>
                      </m:sub>
                    </m:sSub>
                  </m:oMath>
                </a14:m>
                <a:endParaRPr lang="en-US" sz="2400" dirty="0">
                  <a:solidFill>
                    <a:schemeClr val="tx1"/>
                  </a:solidFill>
                </a:endParaRPr>
              </a:p>
              <a:p>
                <a:pPr marL="457200" indent="-457200">
                  <a:buClr>
                    <a:schemeClr val="tx1"/>
                  </a:buClr>
                  <a:buAutoNum type="arabicPeriod"/>
                </a:pPr>
                <a:r>
                  <a:rPr lang="en-US" sz="2400" dirty="0">
                    <a:solidFill>
                      <a:schemeClr val="tx1"/>
                    </a:solidFill>
                  </a:rPr>
                  <a:t>Provisional winner </a:t>
                </a:r>
                <a14:m>
                  <m:oMath xmlns:m="http://schemas.openxmlformats.org/officeDocument/2006/math">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𝑖</m:t>
                        </m:r>
                      </m:e>
                      <m:sup>
                        <m:r>
                          <a:rPr lang="en-US" sz="2400" b="0" i="1" smtClean="0">
                            <a:solidFill>
                              <a:schemeClr val="tx1"/>
                            </a:solidFill>
                            <a:latin typeface="Cambria Math" panose="02040503050406030204" pitchFamily="18" charset="0"/>
                          </a:rPr>
                          <m:t>∗</m:t>
                        </m:r>
                      </m:sup>
                    </m:sSup>
                  </m:oMath>
                </a14:m>
                <a:r>
                  <a:rPr lang="en-US" sz="2400" dirty="0">
                    <a:solidFill>
                      <a:schemeClr val="tx1"/>
                    </a:solidFill>
                  </a:rPr>
                  <a:t>: agent with highest reported value</a:t>
                </a:r>
              </a:p>
              <a:p>
                <a:pPr marL="457200" indent="-457200">
                  <a:buClr>
                    <a:schemeClr val="tx1"/>
                  </a:buClr>
                  <a:buAutoNum type="arabicPeriod"/>
                </a:pPr>
                <a:r>
                  <a:rPr lang="en-US" sz="2400" dirty="0">
                    <a:solidFill>
                      <a:schemeClr val="tx1"/>
                    </a:solidFill>
                  </a:rPr>
                  <a:t>Let p be the revenue-optimal price for distribution of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𝑣</m:t>
                        </m:r>
                      </m:e>
                      <m: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𝑖</m:t>
                            </m:r>
                          </m:e>
                          <m:sup>
                            <m:r>
                              <a:rPr lang="en-US" sz="2400" b="0" i="1" smtClean="0">
                                <a:solidFill>
                                  <a:schemeClr val="tx1"/>
                                </a:solidFill>
                                <a:latin typeface="Cambria Math" panose="02040503050406030204" pitchFamily="18" charset="0"/>
                              </a:rPr>
                              <m:t>∗</m:t>
                            </m:r>
                          </m:sup>
                        </m:sSup>
                      </m:sub>
                    </m:sSub>
                  </m:oMath>
                </a14:m>
                <a:r>
                  <a:rPr lang="en-US" sz="2400" dirty="0">
                    <a:solidFill>
                      <a:schemeClr val="tx1"/>
                    </a:solidFill>
                  </a:rPr>
                  <a:t>, given other reported values and that </a:t>
                </a:r>
                <a14:m>
                  <m:oMath xmlns:m="http://schemas.openxmlformats.org/officeDocument/2006/math">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𝑣</m:t>
                        </m:r>
                      </m:e>
                      <m:sub>
                        <m:sSup>
                          <m:sSupPr>
                            <m:ctrlPr>
                              <a:rPr lang="en-US" sz="2400" b="0" i="1" smtClean="0">
                                <a:solidFill>
                                  <a:schemeClr val="tx1"/>
                                </a:solidFill>
                                <a:latin typeface="Cambria Math" panose="02040503050406030204" pitchFamily="18" charset="0"/>
                              </a:rPr>
                            </m:ctrlPr>
                          </m:sSupPr>
                          <m:e>
                            <m:r>
                              <a:rPr lang="en-US" sz="2400" b="0" i="1" smtClean="0">
                                <a:solidFill>
                                  <a:schemeClr val="tx1"/>
                                </a:solidFill>
                                <a:latin typeface="Cambria Math" panose="02040503050406030204" pitchFamily="18" charset="0"/>
                              </a:rPr>
                              <m:t>𝑖</m:t>
                            </m:r>
                          </m:e>
                          <m:sup>
                            <m:r>
                              <a:rPr lang="en-US" sz="2400" b="0" i="1" smtClean="0">
                                <a:solidFill>
                                  <a:schemeClr val="tx1"/>
                                </a:solidFill>
                                <a:latin typeface="Cambria Math" panose="02040503050406030204" pitchFamily="18" charset="0"/>
                              </a:rPr>
                              <m:t>∗</m:t>
                            </m:r>
                          </m:sup>
                        </m:sSup>
                      </m:sub>
                    </m:sSub>
                  </m:oMath>
                </a14:m>
                <a:r>
                  <a:rPr lang="en-US" sz="2400" dirty="0">
                    <a:solidFill>
                      <a:schemeClr val="tx1"/>
                    </a:solidFill>
                  </a:rPr>
                  <a:t> is largest.</a:t>
                </a:r>
              </a:p>
              <a:p>
                <a:pPr marL="457200" indent="-457200">
                  <a:buClr>
                    <a:schemeClr val="tx1"/>
                  </a:buClr>
                  <a:buAutoNum type="arabicPeriod"/>
                </a:pPr>
                <a:r>
                  <a:rPr lang="en-US" sz="2400" dirty="0">
                    <a:solidFill>
                      <a:schemeClr val="accent2"/>
                    </a:solidFill>
                  </a:rPr>
                  <a:t>If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𝑣</m:t>
                        </m:r>
                      </m:e>
                      <m:sub>
                        <m:sSup>
                          <m:sSupPr>
                            <m:ctrlPr>
                              <a:rPr lang="en-US" sz="2400" b="0" i="1" smtClean="0">
                                <a:solidFill>
                                  <a:schemeClr val="accent2"/>
                                </a:solidFill>
                                <a:latin typeface="Cambria Math" panose="02040503050406030204" pitchFamily="18" charset="0"/>
                              </a:rPr>
                            </m:ctrlPr>
                          </m:sSupPr>
                          <m:e>
                            <m:r>
                              <a:rPr lang="en-US" sz="2400" b="0" i="1" smtClean="0">
                                <a:solidFill>
                                  <a:schemeClr val="accent2"/>
                                </a:solidFill>
                                <a:latin typeface="Cambria Math" panose="02040503050406030204" pitchFamily="18" charset="0"/>
                              </a:rPr>
                              <m:t>𝑖</m:t>
                            </m:r>
                          </m:e>
                          <m:sup>
                            <m:r>
                              <a:rPr lang="en-US" sz="2400" b="0" i="1" smtClean="0">
                                <a:solidFill>
                                  <a:schemeClr val="accent2"/>
                                </a:solidFill>
                                <a:latin typeface="Cambria Math" panose="02040503050406030204" pitchFamily="18" charset="0"/>
                              </a:rPr>
                              <m:t>∗</m:t>
                            </m:r>
                          </m:sup>
                        </m:sSup>
                      </m:sub>
                    </m:sSub>
                    <m:r>
                      <a:rPr lang="en-US" sz="2400" b="0" i="1" smtClean="0">
                        <a:solidFill>
                          <a:schemeClr val="accent2"/>
                        </a:solidFill>
                        <a:latin typeface="Cambria Math" panose="02040503050406030204" pitchFamily="18" charset="0"/>
                      </a:rPr>
                      <m:t>≥</m:t>
                    </m:r>
                    <m:r>
                      <a:rPr lang="en-US" sz="2400" b="0" i="1" smtClean="0">
                        <a:solidFill>
                          <a:schemeClr val="accent2"/>
                        </a:solidFill>
                        <a:latin typeface="Cambria Math" panose="02040503050406030204" pitchFamily="18" charset="0"/>
                      </a:rPr>
                      <m:t>𝑝</m:t>
                    </m:r>
                  </m:oMath>
                </a14:m>
                <a:r>
                  <a:rPr lang="en-US" sz="2400" dirty="0">
                    <a:solidFill>
                      <a:schemeClr val="accent2"/>
                    </a:solidFill>
                  </a:rPr>
                  <a:t>, agent </a:t>
                </a:r>
                <a14:m>
                  <m:oMath xmlns:m="http://schemas.openxmlformats.org/officeDocument/2006/math">
                    <m:sSup>
                      <m:sSupPr>
                        <m:ctrlPr>
                          <a:rPr lang="en-US" sz="2400" b="0" i="1" smtClean="0">
                            <a:solidFill>
                              <a:schemeClr val="accent2"/>
                            </a:solidFill>
                            <a:latin typeface="Cambria Math" panose="02040503050406030204" pitchFamily="18" charset="0"/>
                          </a:rPr>
                        </m:ctrlPr>
                      </m:sSupPr>
                      <m:e>
                        <m:r>
                          <a:rPr lang="en-US" sz="2400" b="0" i="1" smtClean="0">
                            <a:solidFill>
                              <a:schemeClr val="accent2"/>
                            </a:solidFill>
                            <a:latin typeface="Cambria Math" panose="02040503050406030204" pitchFamily="18" charset="0"/>
                          </a:rPr>
                          <m:t>𝑖</m:t>
                        </m:r>
                      </m:e>
                      <m:sup>
                        <m:r>
                          <a:rPr lang="en-US" sz="2400" b="0" i="1" smtClean="0">
                            <a:solidFill>
                              <a:schemeClr val="accent2"/>
                            </a:solidFill>
                            <a:latin typeface="Cambria Math" panose="02040503050406030204" pitchFamily="18" charset="0"/>
                          </a:rPr>
                          <m:t>∗</m:t>
                        </m:r>
                      </m:sup>
                    </m:sSup>
                  </m:oMath>
                </a14:m>
                <a:r>
                  <a:rPr lang="en-US" sz="2400" dirty="0">
                    <a:solidFill>
                      <a:schemeClr val="accent2"/>
                    </a:solidFill>
                  </a:rPr>
                  <a:t> wins and pays </a:t>
                </a:r>
                <a14:m>
                  <m:oMath xmlns:m="http://schemas.openxmlformats.org/officeDocument/2006/math">
                    <m:r>
                      <a:rPr lang="en-US" sz="2400" b="0" i="1" smtClean="0">
                        <a:solidFill>
                          <a:schemeClr val="accent2"/>
                        </a:solidFill>
                        <a:latin typeface="Cambria Math" panose="02040503050406030204" pitchFamily="18" charset="0"/>
                      </a:rPr>
                      <m:t>𝑝</m:t>
                    </m:r>
                  </m:oMath>
                </a14:m>
                <a:r>
                  <a:rPr lang="en-US" sz="2400" dirty="0">
                    <a:solidFill>
                      <a:schemeClr val="accent2"/>
                    </a:solidFill>
                  </a:rPr>
                  <a:t>.  Otherwise no winner.</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371600"/>
                <a:ext cx="7921618" cy="3046988"/>
              </a:xfrm>
              <a:prstGeom prst="rect">
                <a:avLst/>
              </a:prstGeom>
              <a:blipFill>
                <a:blip r:embed="rId3"/>
                <a:stretch>
                  <a:fillRect l="-1231" t="-1600" r="-308" b="-3600"/>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98DCEBD-D303-48AE-ADA5-40D415B44666}"/>
              </a:ext>
            </a:extLst>
          </p:cNvPr>
          <p:cNvCxnSpPr/>
          <p:nvPr/>
        </p:nvCxnSpPr>
        <p:spPr>
          <a:xfrm>
            <a:off x="457200" y="4495800"/>
            <a:ext cx="807560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B1E545-9C64-4095-9E5F-51E73B8A5297}"/>
              </a:ext>
            </a:extLst>
          </p:cNvPr>
          <p:cNvSpPr txBox="1"/>
          <p:nvPr/>
        </p:nvSpPr>
        <p:spPr>
          <a:xfrm>
            <a:off x="611191" y="4721550"/>
            <a:ext cx="1827209" cy="461665"/>
          </a:xfrm>
          <a:prstGeom prst="rect">
            <a:avLst/>
          </a:prstGeom>
          <a:noFill/>
        </p:spPr>
        <p:txBody>
          <a:bodyPr wrap="square" rtlCol="0">
            <a:spAutoFit/>
          </a:bodyPr>
          <a:lstStyle/>
          <a:p>
            <a:pPr>
              <a:buClr>
                <a:schemeClr val="tx1"/>
              </a:buClr>
            </a:pPr>
            <a:r>
              <a:rPr lang="en-US" sz="2400" dirty="0"/>
              <a:t>Example:</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8A16135E-3D03-4E50-A682-1A527257E9B7}"/>
                  </a:ext>
                </a:extLst>
              </p:cNvPr>
              <p:cNvSpPr txBox="1"/>
              <p:nvPr/>
            </p:nvSpPr>
            <p:spPr>
              <a:xfrm>
                <a:off x="71986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1</m:t>
                      </m:r>
                    </m:oMath>
                  </m:oMathPara>
                </a14:m>
                <a:endParaRPr lang="en-US" sz="2400" dirty="0"/>
              </a:p>
            </p:txBody>
          </p:sp>
        </mc:Choice>
        <mc:Fallback xmlns="">
          <p:sp>
            <p:nvSpPr>
              <p:cNvPr id="11" name="TextBox 10">
                <a:extLst>
                  <a:ext uri="{FF2B5EF4-FFF2-40B4-BE49-F238E27FC236}">
                    <a16:creationId xmlns:a16="http://schemas.microsoft.com/office/drawing/2014/main" id="{8A16135E-3D03-4E50-A682-1A527257E9B7}"/>
                  </a:ext>
                </a:extLst>
              </p:cNvPr>
              <p:cNvSpPr txBox="1">
                <a:spLocks noRot="1" noChangeAspect="1" noMove="1" noResize="1" noEditPoints="1" noAdjustHandles="1" noChangeArrowheads="1" noChangeShapeType="1" noTextEdit="1"/>
              </p:cNvSpPr>
              <p:nvPr/>
            </p:nvSpPr>
            <p:spPr>
              <a:xfrm>
                <a:off x="719863" y="5921313"/>
                <a:ext cx="505267" cy="584775"/>
              </a:xfrm>
              <a:prstGeom prst="rect">
                <a:avLst/>
              </a:prstGeom>
              <a:blipFill>
                <a:blip r:embed="rId4"/>
                <a:stretch>
                  <a:fillRect/>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77F9DCB6-A243-4F30-B5E6-04A8C1E0A051}"/>
              </a:ext>
            </a:extLst>
          </p:cNvPr>
          <p:cNvGrpSpPr/>
          <p:nvPr/>
        </p:nvGrpSpPr>
        <p:grpSpPr>
          <a:xfrm>
            <a:off x="2570394" y="4715274"/>
            <a:ext cx="1729804" cy="1777581"/>
            <a:chOff x="4747196" y="4626069"/>
            <a:chExt cx="1729804" cy="1777581"/>
          </a:xfrm>
        </p:grpSpPr>
        <p:sp>
          <p:nvSpPr>
            <p:cNvPr id="2" name="Rectangle 1">
              <a:extLst>
                <a:ext uri="{FF2B5EF4-FFF2-40B4-BE49-F238E27FC236}">
                  <a16:creationId xmlns:a16="http://schemas.microsoft.com/office/drawing/2014/main" id="{78A88889-223B-4AA2-B2F2-2BD4AB46B01E}"/>
                </a:ext>
              </a:extLst>
            </p:cNvPr>
            <p:cNvSpPr/>
            <p:nvPr/>
          </p:nvSpPr>
          <p:spPr>
            <a:xfrm>
              <a:off x="5105400" y="5026350"/>
              <a:ext cx="457200" cy="460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9" name="Rectangle 8">
              <a:extLst>
                <a:ext uri="{FF2B5EF4-FFF2-40B4-BE49-F238E27FC236}">
                  <a16:creationId xmlns:a16="http://schemas.microsoft.com/office/drawing/2014/main" id="{C77F7800-EA71-4CE9-9B5A-D5A91CD9470A}"/>
                </a:ext>
              </a:extLst>
            </p:cNvPr>
            <p:cNvSpPr/>
            <p:nvPr/>
          </p:nvSpPr>
          <p:spPr>
            <a:xfrm>
              <a:off x="5562600" y="5026350"/>
              <a:ext cx="457200" cy="460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12" name="Rectangle 11">
              <a:extLst>
                <a:ext uri="{FF2B5EF4-FFF2-40B4-BE49-F238E27FC236}">
                  <a16:creationId xmlns:a16="http://schemas.microsoft.com/office/drawing/2014/main" id="{3D1315E8-D950-4914-863E-B619F118571B}"/>
                </a:ext>
              </a:extLst>
            </p:cNvPr>
            <p:cNvSpPr/>
            <p:nvPr/>
          </p:nvSpPr>
          <p:spPr>
            <a:xfrm>
              <a:off x="6019800" y="5026350"/>
              <a:ext cx="457200" cy="46005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endParaRPr lang="en-US" sz="1200" dirty="0"/>
            </a:p>
          </p:txBody>
        </p:sp>
        <p:sp>
          <p:nvSpPr>
            <p:cNvPr id="18" name="Rectangle 17">
              <a:extLst>
                <a:ext uri="{FF2B5EF4-FFF2-40B4-BE49-F238E27FC236}">
                  <a16:creationId xmlns:a16="http://schemas.microsoft.com/office/drawing/2014/main" id="{8A531E55-996E-4AC2-B804-7F23B8399562}"/>
                </a:ext>
              </a:extLst>
            </p:cNvPr>
            <p:cNvSpPr/>
            <p:nvPr/>
          </p:nvSpPr>
          <p:spPr>
            <a:xfrm>
              <a:off x="51054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0" name="Rectangle 19">
              <a:extLst>
                <a:ext uri="{FF2B5EF4-FFF2-40B4-BE49-F238E27FC236}">
                  <a16:creationId xmlns:a16="http://schemas.microsoft.com/office/drawing/2014/main" id="{975F2E2F-DEB7-4471-AC49-26610A0803BC}"/>
                </a:ext>
              </a:extLst>
            </p:cNvPr>
            <p:cNvSpPr/>
            <p:nvPr/>
          </p:nvSpPr>
          <p:spPr>
            <a:xfrm>
              <a:off x="55626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22" name="Rectangle 21">
              <a:extLst>
                <a:ext uri="{FF2B5EF4-FFF2-40B4-BE49-F238E27FC236}">
                  <a16:creationId xmlns:a16="http://schemas.microsoft.com/office/drawing/2014/main" id="{585A27EF-3CE5-4E05-A17C-24CB647BC461}"/>
                </a:ext>
              </a:extLst>
            </p:cNvPr>
            <p:cNvSpPr/>
            <p:nvPr/>
          </p:nvSpPr>
          <p:spPr>
            <a:xfrm>
              <a:off x="60198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4" name="Rectangle 23">
              <a:extLst>
                <a:ext uri="{FF2B5EF4-FFF2-40B4-BE49-F238E27FC236}">
                  <a16:creationId xmlns:a16="http://schemas.microsoft.com/office/drawing/2014/main" id="{6788DDED-3203-4516-AB18-57F12C3AC461}"/>
                </a:ext>
              </a:extLst>
            </p:cNvPr>
            <p:cNvSpPr/>
            <p:nvPr/>
          </p:nvSpPr>
          <p:spPr>
            <a:xfrm>
              <a:off x="51054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6" name="Rectangle 25">
              <a:extLst>
                <a:ext uri="{FF2B5EF4-FFF2-40B4-BE49-F238E27FC236}">
                  <a16:creationId xmlns:a16="http://schemas.microsoft.com/office/drawing/2014/main" id="{628355CA-6FF1-4060-99B4-44D9C137B69C}"/>
                </a:ext>
              </a:extLst>
            </p:cNvPr>
            <p:cNvSpPr/>
            <p:nvPr/>
          </p:nvSpPr>
          <p:spPr>
            <a:xfrm>
              <a:off x="55626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8" name="Rectangle 27">
              <a:extLst>
                <a:ext uri="{FF2B5EF4-FFF2-40B4-BE49-F238E27FC236}">
                  <a16:creationId xmlns:a16="http://schemas.microsoft.com/office/drawing/2014/main" id="{759B4BF6-E566-4DDD-80E0-C9D21D3CD646}"/>
                </a:ext>
              </a:extLst>
            </p:cNvPr>
            <p:cNvSpPr/>
            <p:nvPr/>
          </p:nvSpPr>
          <p:spPr>
            <a:xfrm>
              <a:off x="60198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30" name="Rectangle 29">
              <a:extLst>
                <a:ext uri="{FF2B5EF4-FFF2-40B4-BE49-F238E27FC236}">
                  <a16:creationId xmlns:a16="http://schemas.microsoft.com/office/drawing/2014/main" id="{41DD1126-ED22-4562-9E48-47F461BACCE0}"/>
                </a:ext>
              </a:extLst>
            </p:cNvPr>
            <p:cNvSpPr/>
            <p:nvPr/>
          </p:nvSpPr>
          <p:spPr>
            <a:xfrm>
              <a:off x="4747196" y="50235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2" name="Rectangle 31">
              <a:extLst>
                <a:ext uri="{FF2B5EF4-FFF2-40B4-BE49-F238E27FC236}">
                  <a16:creationId xmlns:a16="http://schemas.microsoft.com/office/drawing/2014/main" id="{3177CC8F-EE9D-483D-8584-A8A6998115CC}"/>
                </a:ext>
              </a:extLst>
            </p:cNvPr>
            <p:cNvSpPr/>
            <p:nvPr/>
          </p:nvSpPr>
          <p:spPr>
            <a:xfrm>
              <a:off x="4753278" y="548355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34" name="Rectangle 33">
              <a:extLst>
                <a:ext uri="{FF2B5EF4-FFF2-40B4-BE49-F238E27FC236}">
                  <a16:creationId xmlns:a16="http://schemas.microsoft.com/office/drawing/2014/main" id="{FB18454E-60F2-467B-B03C-924F06F1F55E}"/>
                </a:ext>
              </a:extLst>
            </p:cNvPr>
            <p:cNvSpPr/>
            <p:nvPr/>
          </p:nvSpPr>
          <p:spPr>
            <a:xfrm>
              <a:off x="4747196" y="59436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sp>
          <p:nvSpPr>
            <p:cNvPr id="36" name="Rectangle 35">
              <a:extLst>
                <a:ext uri="{FF2B5EF4-FFF2-40B4-BE49-F238E27FC236}">
                  <a16:creationId xmlns:a16="http://schemas.microsoft.com/office/drawing/2014/main" id="{9E836DDB-4837-488E-9E04-97F6C53D43C0}"/>
                </a:ext>
              </a:extLst>
            </p:cNvPr>
            <p:cNvSpPr/>
            <p:nvPr/>
          </p:nvSpPr>
          <p:spPr>
            <a:xfrm>
              <a:off x="5167208"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8" name="Rectangle 37">
              <a:extLst>
                <a:ext uri="{FF2B5EF4-FFF2-40B4-BE49-F238E27FC236}">
                  <a16:creationId xmlns:a16="http://schemas.microsoft.com/office/drawing/2014/main" id="{C8900B9F-9440-40AB-A4EB-AF4539719DEB}"/>
                </a:ext>
              </a:extLst>
            </p:cNvPr>
            <p:cNvSpPr/>
            <p:nvPr/>
          </p:nvSpPr>
          <p:spPr>
            <a:xfrm>
              <a:off x="5621543"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40" name="Rectangle 39">
              <a:extLst>
                <a:ext uri="{FF2B5EF4-FFF2-40B4-BE49-F238E27FC236}">
                  <a16:creationId xmlns:a16="http://schemas.microsoft.com/office/drawing/2014/main" id="{5765B498-A2B9-42DA-9404-2C0593948A65}"/>
                </a:ext>
              </a:extLst>
            </p:cNvPr>
            <p:cNvSpPr/>
            <p:nvPr/>
          </p:nvSpPr>
          <p:spPr>
            <a:xfrm>
              <a:off x="6049821"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grpSp>
      <p:pic>
        <p:nvPicPr>
          <p:cNvPr id="43" name="Picture 42">
            <a:extLst>
              <a:ext uri="{FF2B5EF4-FFF2-40B4-BE49-F238E27FC236}">
                <a16:creationId xmlns:a16="http://schemas.microsoft.com/office/drawing/2014/main" id="{B7138E9D-D46F-4E24-A491-286C04287A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4920" y="5435732"/>
            <a:ext cx="292081" cy="400258"/>
          </a:xfrm>
          <a:prstGeom prst="rect">
            <a:avLst/>
          </a:prstGeom>
        </p:spPr>
      </p:pic>
      <p:pic>
        <p:nvPicPr>
          <p:cNvPr id="45" name="Picture 44">
            <a:extLst>
              <a:ext uri="{FF2B5EF4-FFF2-40B4-BE49-F238E27FC236}">
                <a16:creationId xmlns:a16="http://schemas.microsoft.com/office/drawing/2014/main" id="{3DD7E6E0-B84B-4647-871D-1789AD5F3D6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088" y="5452895"/>
            <a:ext cx="300819" cy="383095"/>
          </a:xfrm>
          <a:prstGeom prst="rect">
            <a:avLst/>
          </a:prstGeom>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54AAE28-B3AE-4FBB-8D86-9E4FF3819E5E}"/>
                  </a:ext>
                </a:extLst>
              </p:cNvPr>
              <p:cNvSpPr txBox="1"/>
              <p:nvPr/>
            </p:nvSpPr>
            <p:spPr>
              <a:xfrm>
                <a:off x="1475933" y="5921313"/>
                <a:ext cx="505267"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3200" b="0" i="1" smtClean="0">
                          <a:latin typeface="Cambria Math" panose="02040503050406030204" pitchFamily="18" charset="0"/>
                        </a:rPr>
                        <m:t>4</m:t>
                      </m:r>
                    </m:oMath>
                  </m:oMathPara>
                </a14:m>
                <a:endParaRPr lang="en-US" sz="2400" dirty="0"/>
              </a:p>
            </p:txBody>
          </p:sp>
        </mc:Choice>
        <mc:Fallback xmlns="">
          <p:sp>
            <p:nvSpPr>
              <p:cNvPr id="3" name="TextBox 2">
                <a:extLst>
                  <a:ext uri="{FF2B5EF4-FFF2-40B4-BE49-F238E27FC236}">
                    <a16:creationId xmlns:a16="http://schemas.microsoft.com/office/drawing/2014/main" id="{154AAE28-B3AE-4FBB-8D86-9E4FF3819E5E}"/>
                  </a:ext>
                </a:extLst>
              </p:cNvPr>
              <p:cNvSpPr txBox="1">
                <a:spLocks noRot="1" noChangeAspect="1" noMove="1" noResize="1" noEditPoints="1" noAdjustHandles="1" noChangeArrowheads="1" noChangeShapeType="1" noTextEdit="1"/>
              </p:cNvSpPr>
              <p:nvPr/>
            </p:nvSpPr>
            <p:spPr>
              <a:xfrm>
                <a:off x="1475933" y="5921313"/>
                <a:ext cx="505267" cy="584775"/>
              </a:xfrm>
              <a:prstGeom prst="rect">
                <a:avLst/>
              </a:prstGeom>
              <a:blipFill>
                <a:blip r:embed="rId7"/>
                <a:stretch>
                  <a:fillRect/>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BB2D7B9A-27E9-4D02-95E4-AE67CFF2A4AF}"/>
              </a:ext>
            </a:extLst>
          </p:cNvPr>
          <p:cNvSpPr/>
          <p:nvPr/>
        </p:nvSpPr>
        <p:spPr>
          <a:xfrm>
            <a:off x="1423766" y="5260166"/>
            <a:ext cx="609600"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ECF743BF-78B2-4F11-BAE1-DEC1E2E2E3E9}"/>
              </a:ext>
            </a:extLst>
          </p:cNvPr>
          <p:cNvSpPr/>
          <p:nvPr/>
        </p:nvSpPr>
        <p:spPr>
          <a:xfrm rot="10800000">
            <a:off x="8351590" y="5642993"/>
            <a:ext cx="381000" cy="2285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039630A-AE64-40D6-A27F-ECA215554D79}"/>
                  </a:ext>
                </a:extLst>
              </p:cNvPr>
              <p:cNvSpPr txBox="1"/>
              <p:nvPr/>
            </p:nvSpPr>
            <p:spPr>
              <a:xfrm>
                <a:off x="4757398" y="5157101"/>
                <a:ext cx="4081802" cy="1200329"/>
              </a:xfrm>
              <a:prstGeom prst="rect">
                <a:avLst/>
              </a:prstGeom>
              <a:noFill/>
            </p:spPr>
            <p:txBody>
              <a:bodyPr wrap="square" rtlCol="0">
                <a:spAutoFit/>
              </a:bodyPr>
              <a:lstStyle/>
              <a:p>
                <a:pPr>
                  <a:buClr>
                    <a:schemeClr val="tx1"/>
                  </a:buClr>
                </a:pP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=1:</m:t>
                    </m:r>
                  </m:oMath>
                </a14:m>
                <a:r>
                  <a:rPr lang="en-US" sz="2400" dirty="0"/>
                  <a:t>  Revenue </a:t>
                </a:r>
                <a14:m>
                  <m:oMath xmlns:m="http://schemas.openxmlformats.org/officeDocument/2006/math">
                    <m:r>
                      <a:rPr lang="en-US" sz="2400" i="1" dirty="0" smtClean="0">
                        <a:latin typeface="Cambria Math" panose="02040503050406030204" pitchFamily="18" charset="0"/>
                      </a:rPr>
                      <m:t>=1</m:t>
                    </m:r>
                    <m:r>
                      <a:rPr lang="en-US" sz="2400" b="0" i="1" dirty="0" smtClean="0">
                        <a:latin typeface="Cambria Math" panose="02040503050406030204" pitchFamily="18" charset="0"/>
                      </a:rPr>
                      <m:t>×1</m:t>
                    </m:r>
                    <m:r>
                      <a:rPr lang="en-US" sz="2400" i="1" dirty="0">
                        <a:latin typeface="Cambria Math" panose="02040503050406030204" pitchFamily="18" charset="0"/>
                      </a:rPr>
                      <m:t> </m:t>
                    </m:r>
                    <m:r>
                      <a:rPr lang="en-US" sz="2400" i="1" dirty="0" smtClean="0">
                        <a:latin typeface="Cambria Math" panose="02040503050406030204" pitchFamily="18" charset="0"/>
                      </a:rPr>
                      <m:t>  </m:t>
                    </m:r>
                  </m:oMath>
                </a14:m>
                <a:endParaRPr lang="en-US" sz="2400" dirty="0"/>
              </a:p>
              <a:p>
                <a:pPr>
                  <a:buClr>
                    <a:schemeClr val="tx1"/>
                  </a:buClr>
                </a:pP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=3</m:t>
                    </m:r>
                  </m:oMath>
                </a14:m>
                <a:r>
                  <a:rPr lang="en-US" sz="2400" dirty="0"/>
                  <a:t>:  Revenue </a:t>
                </a:r>
                <a14:m>
                  <m:oMath xmlns:m="http://schemas.openxmlformats.org/officeDocument/2006/math">
                    <m:r>
                      <a:rPr lang="en-US" sz="2400" i="1" dirty="0" smtClean="0">
                        <a:latin typeface="Cambria Math" panose="02040503050406030204" pitchFamily="18" charset="0"/>
                      </a:rPr>
                      <m:t>=</m:t>
                    </m:r>
                    <m:r>
                      <a:rPr lang="en-US" sz="2400" b="0" i="1" dirty="0" smtClean="0">
                        <a:latin typeface="Cambria Math" panose="02040503050406030204" pitchFamily="18" charset="0"/>
                      </a:rPr>
                      <m:t>3×1/2</m:t>
                    </m:r>
                    <m:r>
                      <a:rPr lang="en-US" sz="2400" i="1" dirty="0">
                        <a:latin typeface="Cambria Math" panose="02040503050406030204" pitchFamily="18" charset="0"/>
                      </a:rPr>
                      <m:t> </m:t>
                    </m:r>
                    <m:r>
                      <a:rPr lang="en-US" sz="2400" i="1" dirty="0" smtClean="0">
                        <a:latin typeface="Cambria Math" panose="02040503050406030204" pitchFamily="18" charset="0"/>
                      </a:rPr>
                      <m:t>  </m:t>
                    </m:r>
                  </m:oMath>
                </a14:m>
                <a:endParaRPr lang="en-US" sz="2400" dirty="0"/>
              </a:p>
              <a:p>
                <a:pPr>
                  <a:buClr>
                    <a:schemeClr val="tx1"/>
                  </a:buClr>
                </a:pPr>
                <a14:m>
                  <m:oMath xmlns:m="http://schemas.openxmlformats.org/officeDocument/2006/math">
                    <m:r>
                      <a:rPr lang="en-US" sz="2400" i="1" dirty="0" smtClean="0">
                        <a:latin typeface="Cambria Math" panose="02040503050406030204" pitchFamily="18" charset="0"/>
                      </a:rPr>
                      <m:t>𝑝</m:t>
                    </m:r>
                    <m:r>
                      <a:rPr lang="en-US" sz="2400" i="1" dirty="0" smtClean="0">
                        <a:latin typeface="Cambria Math" panose="02040503050406030204" pitchFamily="18" charset="0"/>
                      </a:rPr>
                      <m:t>=4</m:t>
                    </m:r>
                  </m:oMath>
                </a14:m>
                <a:r>
                  <a:rPr lang="en-US" sz="2400" dirty="0"/>
                  <a:t>:  Revenue </a:t>
                </a:r>
                <a14:m>
                  <m:oMath xmlns:m="http://schemas.openxmlformats.org/officeDocument/2006/math">
                    <m:r>
                      <a:rPr lang="en-US" sz="2400" i="1" dirty="0" smtClean="0">
                        <a:latin typeface="Cambria Math" panose="02040503050406030204" pitchFamily="18" charset="0"/>
                      </a:rPr>
                      <m:t>=</m:t>
                    </m:r>
                    <m:r>
                      <a:rPr lang="en-US" sz="2400" b="0" i="1" dirty="0" smtClean="0">
                        <a:latin typeface="Cambria Math" panose="02040503050406030204" pitchFamily="18" charset="0"/>
                      </a:rPr>
                      <m:t>4×1/4</m:t>
                    </m:r>
                    <m:r>
                      <a:rPr lang="en-US" sz="2400" i="1" dirty="0">
                        <a:latin typeface="Cambria Math" panose="02040503050406030204" pitchFamily="18" charset="0"/>
                      </a:rPr>
                      <m:t> </m:t>
                    </m:r>
                    <m:r>
                      <a:rPr lang="en-US" sz="2400" i="1" dirty="0" smtClean="0">
                        <a:latin typeface="Cambria Math" panose="02040503050406030204" pitchFamily="18" charset="0"/>
                      </a:rPr>
                      <m:t>  </m:t>
                    </m:r>
                  </m:oMath>
                </a14:m>
                <a:endParaRPr lang="en-US" sz="2400" dirty="0"/>
              </a:p>
            </p:txBody>
          </p:sp>
        </mc:Choice>
        <mc:Fallback xmlns="">
          <p:sp>
            <p:nvSpPr>
              <p:cNvPr id="29" name="TextBox 28">
                <a:extLst>
                  <a:ext uri="{FF2B5EF4-FFF2-40B4-BE49-F238E27FC236}">
                    <a16:creationId xmlns:a16="http://schemas.microsoft.com/office/drawing/2014/main" id="{2039630A-AE64-40D6-A27F-ECA215554D79}"/>
                  </a:ext>
                </a:extLst>
              </p:cNvPr>
              <p:cNvSpPr txBox="1">
                <a:spLocks noRot="1" noChangeAspect="1" noMove="1" noResize="1" noEditPoints="1" noAdjustHandles="1" noChangeArrowheads="1" noChangeShapeType="1" noTextEdit="1"/>
              </p:cNvSpPr>
              <p:nvPr/>
            </p:nvSpPr>
            <p:spPr>
              <a:xfrm>
                <a:off x="4757398" y="5157101"/>
                <a:ext cx="4081802" cy="1200329"/>
              </a:xfrm>
              <a:prstGeom prst="rect">
                <a:avLst/>
              </a:prstGeom>
              <a:blipFill>
                <a:blip r:embed="rId8"/>
                <a:stretch>
                  <a:fillRect l="-448" t="-4061" b="-10660"/>
                </a:stretch>
              </a:blipFill>
            </p:spPr>
            <p:txBody>
              <a:bodyPr/>
              <a:lstStyle/>
              <a:p>
                <a:r>
                  <a:rPr lang="en-US">
                    <a:noFill/>
                  </a:rPr>
                  <a:t> </a:t>
                </a:r>
              </a:p>
            </p:txBody>
          </p:sp>
        </mc:Fallback>
      </mc:AlternateContent>
    </p:spTree>
    <p:extLst>
      <p:ext uri="{BB962C8B-B14F-4D97-AF65-F5344CB8AC3E}">
        <p14:creationId xmlns:p14="http://schemas.microsoft.com/office/powerpoint/2010/main" val="2428240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684027" cy="769441"/>
          </a:xfrm>
          <a:prstGeom prst="rect">
            <a:avLst/>
          </a:prstGeom>
          <a:noFill/>
        </p:spPr>
        <p:txBody>
          <a:bodyPr wrap="none" rtlCol="0">
            <a:spAutoFit/>
          </a:bodyPr>
          <a:lstStyle/>
          <a:p>
            <a:r>
              <a:rPr lang="en-US" sz="4400" dirty="0">
                <a:solidFill>
                  <a:schemeClr val="accent1"/>
                </a:solidFill>
              </a:rPr>
              <a:t>Properties of Lookahead Auction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0" y="3810000"/>
                <a:ext cx="8151809" cy="2506199"/>
              </a:xfrm>
              <a:prstGeom prst="rect">
                <a:avLst/>
              </a:prstGeom>
              <a:noFill/>
            </p:spPr>
            <p:txBody>
              <a:bodyPr wrap="square" rtlCol="0">
                <a:spAutoFit/>
              </a:bodyPr>
              <a:lstStyle/>
              <a:p>
                <a:pPr>
                  <a:buClr>
                    <a:schemeClr val="tx1"/>
                  </a:buClr>
                </a:pPr>
                <a:endParaRPr lang="en-US" sz="2000" dirty="0"/>
              </a:p>
              <a:p>
                <a:pPr>
                  <a:buClr>
                    <a:schemeClr val="tx1"/>
                  </a:buClr>
                </a:pPr>
                <a14:m>
                  <m:oMath xmlns:m="http://schemas.openxmlformats.org/officeDocument/2006/math">
                    <m:r>
                      <a:rPr lang="en-US" sz="2000" i="1" dirty="0" smtClean="0">
                        <a:latin typeface="Cambria Math" panose="02040503050406030204" pitchFamily="18" charset="0"/>
                      </a:rPr>
                      <m:t>𝑅𝑒</m:t>
                    </m:r>
                    <m:sSub>
                      <m:sSubPr>
                        <m:ctrlPr>
                          <a:rPr lang="en-US" sz="2000" b="0" i="1" dirty="0" smtClean="0">
                            <a:latin typeface="Cambria Math" panose="02040503050406030204" pitchFamily="18" charset="0"/>
                          </a:rPr>
                        </m:ctrlPr>
                      </m:sSubPr>
                      <m:e>
                        <m:r>
                          <a:rPr lang="en-US" sz="2000" i="1" dirty="0" smtClean="0">
                            <a:latin typeface="Cambria Math" panose="02040503050406030204" pitchFamily="18" charset="0"/>
                          </a:rPr>
                          <m:t>𝑣</m:t>
                        </m:r>
                      </m:e>
                      <m:sub>
                        <m:r>
                          <a:rPr lang="en-US" sz="2000" b="0" i="1" dirty="0" smtClean="0">
                            <a:latin typeface="Cambria Math" panose="02040503050406030204" pitchFamily="18" charset="0"/>
                          </a:rPr>
                          <m:t>𝐿𝑜𝑜𝑘𝑎h𝑒𝑎𝑑</m:t>
                        </m:r>
                      </m:sub>
                    </m:sSub>
                    <m:r>
                      <a:rPr lang="en-US" sz="2000" i="1" dirty="0" smtClean="0">
                        <a:latin typeface="Cambria Math" panose="02040503050406030204" pitchFamily="18" charset="0"/>
                      </a:rPr>
                      <m:t>≥</m:t>
                    </m:r>
                    <m:sSub>
                      <m:sSubPr>
                        <m:ctrlPr>
                          <a:rPr lang="en-US" sz="2000" b="0" i="1" dirty="0" smtClean="0">
                            <a:solidFill>
                              <a:schemeClr val="accent2"/>
                            </a:solidFill>
                            <a:latin typeface="Cambria Math" panose="02040503050406030204" pitchFamily="18" charset="0"/>
                          </a:rPr>
                        </m:ctrlPr>
                      </m:sSubPr>
                      <m:e>
                        <m:r>
                          <a:rPr lang="en-US" sz="2000" i="1" dirty="0" smtClean="0">
                            <a:solidFill>
                              <a:schemeClr val="accent2"/>
                            </a:solidFill>
                            <a:latin typeface="Cambria Math" panose="02040503050406030204" pitchFamily="18" charset="0"/>
                          </a:rPr>
                          <m:t>𝑅</m:t>
                        </m:r>
                      </m:e>
                      <m:sub>
                        <m:r>
                          <a:rPr lang="en-US" sz="2000" i="1" dirty="0" smtClean="0">
                            <a:solidFill>
                              <a:schemeClr val="accent2"/>
                            </a:solidFill>
                            <a:latin typeface="Cambria Math" panose="02040503050406030204" pitchFamily="18" charset="0"/>
                          </a:rPr>
                          <m:t>1</m:t>
                        </m:r>
                      </m:sub>
                    </m:sSub>
                  </m:oMath>
                </a14:m>
                <a:r>
                  <a:rPr lang="en-US" sz="2000" dirty="0"/>
                  <a:t>, from our choice of price </a:t>
                </a:r>
                <a14:m>
                  <m:oMath xmlns:m="http://schemas.openxmlformats.org/officeDocument/2006/math">
                    <m:r>
                      <a:rPr lang="en-US" sz="2000" i="1" dirty="0" smtClean="0">
                        <a:latin typeface="Cambria Math" panose="02040503050406030204" pitchFamily="18" charset="0"/>
                      </a:rPr>
                      <m:t>𝑝</m:t>
                    </m:r>
                  </m:oMath>
                </a14:m>
                <a:r>
                  <a:rPr lang="en-US" sz="2000" dirty="0"/>
                  <a:t>.</a:t>
                </a:r>
              </a:p>
              <a:p>
                <a:pPr>
                  <a:buClr>
                    <a:schemeClr val="tx1"/>
                  </a:buClr>
                </a:pPr>
                <a:endParaRPr lang="en-US" sz="2000" i="1" dirty="0">
                  <a:latin typeface="Cambria Math" panose="02040503050406030204" pitchFamily="18" charset="0"/>
                </a:endParaRPr>
              </a:p>
              <a:p>
                <a:pPr>
                  <a:buClr>
                    <a:schemeClr val="tx1"/>
                  </a:buClr>
                </a:pPr>
                <a:r>
                  <a:rPr lang="en-US" sz="2000" dirty="0"/>
                  <a:t>Also, by ex post IR, </a:t>
                </a:r>
                <a14:m>
                  <m:oMath xmlns:m="http://schemas.openxmlformats.org/officeDocument/2006/math">
                    <m:sSub>
                      <m:sSubPr>
                        <m:ctrlPr>
                          <a:rPr lang="en-US" sz="2000" b="0" i="1" smtClean="0">
                            <a:solidFill>
                              <a:schemeClr val="accent1"/>
                            </a:solidFill>
                            <a:latin typeface="Cambria Math" panose="02040503050406030204" pitchFamily="18" charset="0"/>
                          </a:rPr>
                        </m:ctrlPr>
                      </m:sSubPr>
                      <m:e>
                        <m:r>
                          <a:rPr lang="en-US" sz="2000" b="0" i="1" smtClean="0">
                            <a:solidFill>
                              <a:schemeClr val="accent1"/>
                            </a:solidFill>
                            <a:latin typeface="Cambria Math" panose="02040503050406030204" pitchFamily="18" charset="0"/>
                          </a:rPr>
                          <m:t>𝑅</m:t>
                        </m:r>
                      </m:e>
                      <m:sub>
                        <m:r>
                          <a:rPr lang="en-US" sz="2000" b="0" i="1" smtClean="0">
                            <a:solidFill>
                              <a:schemeClr val="accent1"/>
                            </a:solidFill>
                            <a:latin typeface="Cambria Math" panose="02040503050406030204" pitchFamily="18" charset="0"/>
                          </a:rPr>
                          <m:t>2</m:t>
                        </m:r>
                      </m:sub>
                    </m:sSub>
                    <m:r>
                      <a:rPr lang="en-US" sz="2000" b="0" i="1" smtClean="0">
                        <a:solidFill>
                          <a:schemeClr val="tx1"/>
                        </a:solidFill>
                        <a:latin typeface="Cambria Math" panose="02040503050406030204" pitchFamily="18" charset="0"/>
                      </a:rPr>
                      <m:t>≤</m:t>
                    </m:r>
                    <m:r>
                      <a:rPr lang="en-US" sz="2000" b="0" i="1" smtClean="0">
                        <a:solidFill>
                          <a:schemeClr val="tx1"/>
                        </a:solidFill>
                        <a:latin typeface="Cambria Math" panose="02040503050406030204" pitchFamily="18" charset="0"/>
                      </a:rPr>
                      <m:t>𝐸</m:t>
                    </m:r>
                    <m:r>
                      <a:rPr lang="en-US" sz="2000" b="0" i="1" smtClean="0">
                        <a:solidFill>
                          <a:schemeClr val="tx1"/>
                        </a:solidFill>
                        <a:latin typeface="Cambria Math" panose="02040503050406030204" pitchFamily="18" charset="0"/>
                      </a:rPr>
                      <m:t>[</m:t>
                    </m:r>
                    <m:func>
                      <m:funcPr>
                        <m:ctrlPr>
                          <a:rPr lang="en-US" sz="2000" b="0" i="1" smtClean="0">
                            <a:solidFill>
                              <a:schemeClr val="tx1"/>
                            </a:solidFill>
                            <a:latin typeface="Cambria Math" panose="02040503050406030204" pitchFamily="18" charset="0"/>
                          </a:rPr>
                        </m:ctrlPr>
                      </m:funcPr>
                      <m:fName>
                        <m:limLow>
                          <m:limLowPr>
                            <m:ctrlPr>
                              <a:rPr lang="en-US" sz="2000" b="0" i="1" smtClean="0">
                                <a:solidFill>
                                  <a:schemeClr val="tx1"/>
                                </a:solidFill>
                                <a:latin typeface="Cambria Math" panose="02040503050406030204" pitchFamily="18" charset="0"/>
                              </a:rPr>
                            </m:ctrlPr>
                          </m:limLowPr>
                          <m:e>
                            <m:r>
                              <m:rPr>
                                <m:sty m:val="p"/>
                              </m:rPr>
                              <a:rPr lang="en-US" sz="2000" b="0" i="0" smtClean="0">
                                <a:solidFill>
                                  <a:schemeClr val="tx1"/>
                                </a:solidFill>
                                <a:latin typeface="Cambria Math" panose="02040503050406030204" pitchFamily="18" charset="0"/>
                              </a:rPr>
                              <m:t>max</m:t>
                            </m:r>
                          </m:e>
                          <m:lim>
                            <m:r>
                              <a:rPr lang="en-US" sz="2000" b="0" i="1" smtClean="0">
                                <a:solidFill>
                                  <a:schemeClr val="tx1"/>
                                </a:solidFill>
                                <a:latin typeface="Cambria Math" panose="02040503050406030204" pitchFamily="18" charset="0"/>
                              </a:rPr>
                              <m:t>𝑗</m:t>
                            </m:r>
                            <m:r>
                              <a:rPr lang="en-US" sz="2000" b="0" i="1" smtClean="0">
                                <a:solidFill>
                                  <a:schemeClr val="tx1"/>
                                </a:solidFill>
                                <a:latin typeface="Cambria Math" panose="02040503050406030204" pitchFamily="18" charset="0"/>
                              </a:rPr>
                              <m:t>≠</m:t>
                            </m:r>
                            <m:sSup>
                              <m:sSupPr>
                                <m:ctrlPr>
                                  <a:rPr lang="en-US" sz="2000" b="0" i="1" smtClean="0">
                                    <a:solidFill>
                                      <a:schemeClr val="tx1"/>
                                    </a:solidFill>
                                    <a:latin typeface="Cambria Math" panose="02040503050406030204" pitchFamily="18" charset="0"/>
                                  </a:rPr>
                                </m:ctrlPr>
                              </m:sSupPr>
                              <m:e>
                                <m:r>
                                  <a:rPr lang="en-US" sz="2000" b="0" i="1" smtClean="0">
                                    <a:solidFill>
                                      <a:schemeClr val="tx1"/>
                                    </a:solidFill>
                                    <a:latin typeface="Cambria Math" panose="02040503050406030204" pitchFamily="18" charset="0"/>
                                  </a:rPr>
                                  <m:t>𝑖</m:t>
                                </m:r>
                              </m:e>
                              <m:sup>
                                <m:r>
                                  <a:rPr lang="en-US" sz="2000" b="0" i="1" smtClean="0">
                                    <a:solidFill>
                                      <a:schemeClr val="tx1"/>
                                    </a:solidFill>
                                    <a:latin typeface="Cambria Math" panose="02040503050406030204" pitchFamily="18" charset="0"/>
                                  </a:rPr>
                                  <m:t>∗</m:t>
                                </m:r>
                              </m:sup>
                            </m:sSup>
                          </m:lim>
                        </m:limLow>
                      </m:fName>
                      <m:e>
                        <m:sSub>
                          <m:sSubPr>
                            <m:ctrlPr>
                              <a:rPr lang="en-US" sz="2000" b="0" i="1" smtClean="0">
                                <a:solidFill>
                                  <a:schemeClr val="tx1"/>
                                </a:solidFill>
                                <a:latin typeface="Cambria Math" panose="02040503050406030204" pitchFamily="18" charset="0"/>
                              </a:rPr>
                            </m:ctrlPr>
                          </m:sSubPr>
                          <m:e>
                            <m:r>
                              <a:rPr lang="en-US" sz="2000" b="0" i="1" smtClean="0">
                                <a:solidFill>
                                  <a:schemeClr val="tx1"/>
                                </a:solidFill>
                                <a:latin typeface="Cambria Math" panose="02040503050406030204" pitchFamily="18" charset="0"/>
                              </a:rPr>
                              <m:t>𝑣</m:t>
                            </m:r>
                          </m:e>
                          <m:sub>
                            <m:r>
                              <a:rPr lang="en-US" sz="2000" b="0" i="1" smtClean="0">
                                <a:solidFill>
                                  <a:schemeClr val="tx1"/>
                                </a:solidFill>
                                <a:latin typeface="Cambria Math" panose="02040503050406030204" pitchFamily="18" charset="0"/>
                              </a:rPr>
                              <m:t>𝑗</m:t>
                            </m:r>
                          </m:sub>
                        </m:sSub>
                      </m:e>
                    </m:func>
                    <m:r>
                      <a:rPr lang="en-US" sz="2000" b="0" i="1" smtClean="0">
                        <a:solidFill>
                          <a:schemeClr val="tx1"/>
                        </a:solidFill>
                        <a:latin typeface="Cambria Math" panose="02040503050406030204" pitchFamily="18" charset="0"/>
                      </a:rPr>
                      <m:t>]</m:t>
                    </m:r>
                  </m:oMath>
                </a14:m>
                <a:r>
                  <a:rPr lang="en-US" sz="2000" dirty="0"/>
                  <a:t>.  But the Lookahead auction can always choose </a:t>
                </a:r>
                <a14:m>
                  <m:oMath xmlns:m="http://schemas.openxmlformats.org/officeDocument/2006/math">
                    <m:r>
                      <a:rPr lang="en-US" sz="2000" b="0" i="1" smtClean="0">
                        <a:latin typeface="Cambria Math" panose="02040503050406030204" pitchFamily="18" charset="0"/>
                      </a:rPr>
                      <m:t>𝑝</m:t>
                    </m:r>
                    <m:r>
                      <a:rPr lang="en-US" sz="2000" b="0" i="1" smtClean="0">
                        <a:latin typeface="Cambria Math" panose="02040503050406030204" pitchFamily="18" charset="0"/>
                      </a:rPr>
                      <m:t>=</m:t>
                    </m:r>
                    <m:func>
                      <m:funcPr>
                        <m:ctrlPr>
                          <a:rPr lang="en-US" sz="2000" i="1" smtClean="0">
                            <a:solidFill>
                              <a:schemeClr val="tx1"/>
                            </a:solidFill>
                            <a:latin typeface="Cambria Math" panose="02040503050406030204" pitchFamily="18" charset="0"/>
                          </a:rPr>
                        </m:ctrlPr>
                      </m:funcPr>
                      <m:fName>
                        <m:limLow>
                          <m:limLowPr>
                            <m:ctrlPr>
                              <a:rPr lang="en-US" sz="2000" i="1">
                                <a:solidFill>
                                  <a:schemeClr val="tx1"/>
                                </a:solidFill>
                                <a:latin typeface="Cambria Math" panose="02040503050406030204" pitchFamily="18" charset="0"/>
                              </a:rPr>
                            </m:ctrlPr>
                          </m:limLowPr>
                          <m:e>
                            <m:r>
                              <m:rPr>
                                <m:sty m:val="p"/>
                              </m:rPr>
                              <a:rPr lang="en-US" sz="2000">
                                <a:solidFill>
                                  <a:schemeClr val="tx1"/>
                                </a:solidFill>
                                <a:latin typeface="Cambria Math" panose="02040503050406030204" pitchFamily="18" charset="0"/>
                              </a:rPr>
                              <m:t>max</m:t>
                            </m:r>
                          </m:e>
                          <m:lim>
                            <m:r>
                              <a:rPr lang="en-US" sz="2000" i="1">
                                <a:solidFill>
                                  <a:schemeClr val="tx1"/>
                                </a:solidFill>
                                <a:latin typeface="Cambria Math" panose="02040503050406030204" pitchFamily="18" charset="0"/>
                              </a:rPr>
                              <m:t>𝑗</m:t>
                            </m:r>
                            <m:r>
                              <a:rPr lang="en-US" sz="2000" i="1">
                                <a:solidFill>
                                  <a:schemeClr val="tx1"/>
                                </a:solidFill>
                                <a:latin typeface="Cambria Math" panose="02040503050406030204" pitchFamily="18" charset="0"/>
                              </a:rPr>
                              <m:t>≠</m:t>
                            </m:r>
                            <m:sSup>
                              <m:sSupPr>
                                <m:ctrlPr>
                                  <a:rPr lang="en-US" sz="2000" i="1">
                                    <a:solidFill>
                                      <a:schemeClr val="tx1"/>
                                    </a:solidFill>
                                    <a:latin typeface="Cambria Math" panose="02040503050406030204" pitchFamily="18" charset="0"/>
                                  </a:rPr>
                                </m:ctrlPr>
                              </m:sSupPr>
                              <m:e>
                                <m:r>
                                  <a:rPr lang="en-US" sz="2000" i="1">
                                    <a:solidFill>
                                      <a:schemeClr val="tx1"/>
                                    </a:solidFill>
                                    <a:latin typeface="Cambria Math" panose="02040503050406030204" pitchFamily="18" charset="0"/>
                                  </a:rPr>
                                  <m:t>𝑖</m:t>
                                </m:r>
                              </m:e>
                              <m:sup>
                                <m:r>
                                  <a:rPr lang="en-US" sz="2000" i="1">
                                    <a:solidFill>
                                      <a:schemeClr val="tx1"/>
                                    </a:solidFill>
                                    <a:latin typeface="Cambria Math" panose="02040503050406030204" pitchFamily="18" charset="0"/>
                                  </a:rPr>
                                  <m:t>∗</m:t>
                                </m:r>
                              </m:sup>
                            </m:sSup>
                          </m:lim>
                        </m:limLow>
                      </m:fName>
                      <m:e>
                        <m:sSub>
                          <m:sSubPr>
                            <m:ctrlPr>
                              <a:rPr lang="en-US" sz="2000" i="1">
                                <a:solidFill>
                                  <a:schemeClr val="tx1"/>
                                </a:solidFill>
                                <a:latin typeface="Cambria Math" panose="02040503050406030204" pitchFamily="18" charset="0"/>
                              </a:rPr>
                            </m:ctrlPr>
                          </m:sSubPr>
                          <m:e>
                            <m:r>
                              <a:rPr lang="en-US" sz="2000" i="1">
                                <a:solidFill>
                                  <a:schemeClr val="tx1"/>
                                </a:solidFill>
                                <a:latin typeface="Cambria Math" panose="02040503050406030204" pitchFamily="18" charset="0"/>
                              </a:rPr>
                              <m:t>𝑣</m:t>
                            </m:r>
                          </m:e>
                          <m:sub>
                            <m:r>
                              <a:rPr lang="en-US" sz="2000" i="1">
                                <a:solidFill>
                                  <a:schemeClr val="tx1"/>
                                </a:solidFill>
                                <a:latin typeface="Cambria Math" panose="02040503050406030204" pitchFamily="18" charset="0"/>
                              </a:rPr>
                              <m:t>𝑗</m:t>
                            </m:r>
                          </m:sub>
                        </m:sSub>
                      </m:e>
                    </m:func>
                  </m:oMath>
                </a14:m>
                <a:r>
                  <a:rPr lang="en-US" sz="2000" dirty="0"/>
                  <a:t> and sell for sure! So </a:t>
                </a:r>
                <a14:m>
                  <m:oMath xmlns:m="http://schemas.openxmlformats.org/officeDocument/2006/math">
                    <m:r>
                      <a:rPr lang="en-US" sz="2000" i="1" dirty="0">
                        <a:latin typeface="Cambria Math" panose="02040503050406030204" pitchFamily="18" charset="0"/>
                      </a:rPr>
                      <m:t>𝑅𝑒</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𝑣</m:t>
                        </m:r>
                      </m:e>
                      <m:sub>
                        <m:r>
                          <a:rPr lang="en-US" sz="2000" i="1" dirty="0">
                            <a:latin typeface="Cambria Math" panose="02040503050406030204" pitchFamily="18" charset="0"/>
                          </a:rPr>
                          <m:t>𝐿𝑜𝑜𝑘𝑎h𝑒𝑎𝑑</m:t>
                        </m:r>
                      </m:sub>
                    </m:sSub>
                    <m:r>
                      <a:rPr lang="en-US" sz="2000" i="1" dirty="0">
                        <a:latin typeface="Cambria Math" panose="02040503050406030204" pitchFamily="18" charset="0"/>
                      </a:rPr>
                      <m:t>≥</m:t>
                    </m:r>
                    <m:r>
                      <a:rPr lang="en-US" sz="2000" i="1">
                        <a:latin typeface="Cambria Math" panose="02040503050406030204" pitchFamily="18" charset="0"/>
                      </a:rPr>
                      <m:t>𝐸</m:t>
                    </m:r>
                    <m:r>
                      <a:rPr lang="en-US" sz="2000" i="1">
                        <a:latin typeface="Cambria Math" panose="02040503050406030204" pitchFamily="18" charset="0"/>
                      </a:rPr>
                      <m:t>[</m:t>
                    </m:r>
                    <m:func>
                      <m:funcPr>
                        <m:ctrlPr>
                          <a:rPr lang="en-US" sz="2000" i="1">
                            <a:latin typeface="Cambria Math" panose="02040503050406030204" pitchFamily="18" charset="0"/>
                          </a:rPr>
                        </m:ctrlPr>
                      </m:funcPr>
                      <m:fName>
                        <m:limLow>
                          <m:limLowPr>
                            <m:ctrlPr>
                              <a:rPr lang="en-US" sz="2000" i="1">
                                <a:latin typeface="Cambria Math" panose="02040503050406030204" pitchFamily="18" charset="0"/>
                              </a:rPr>
                            </m:ctrlPr>
                          </m:limLowPr>
                          <m:e>
                            <m:r>
                              <m:rPr>
                                <m:sty m:val="p"/>
                              </m:rPr>
                              <a:rPr lang="en-US" sz="2000">
                                <a:latin typeface="Cambria Math" panose="02040503050406030204" pitchFamily="18" charset="0"/>
                              </a:rPr>
                              <m:t>max</m:t>
                            </m:r>
                          </m:e>
                          <m:lim>
                            <m:r>
                              <a:rPr lang="en-US" sz="2000" i="1">
                                <a:latin typeface="Cambria Math" panose="02040503050406030204" pitchFamily="18" charset="0"/>
                              </a:rPr>
                              <m:t>𝑗</m:t>
                            </m:r>
                            <m:r>
                              <a:rPr lang="en-US" sz="2000" i="1">
                                <a:latin typeface="Cambria Math" panose="02040503050406030204" pitchFamily="18" charset="0"/>
                              </a:rPr>
                              <m:t>≠</m:t>
                            </m:r>
                            <m:sSup>
                              <m:sSupPr>
                                <m:ctrlPr>
                                  <a:rPr lang="en-US" sz="2000" i="1">
                                    <a:latin typeface="Cambria Math" panose="02040503050406030204" pitchFamily="18" charset="0"/>
                                  </a:rPr>
                                </m:ctrlPr>
                              </m:sSupPr>
                              <m:e>
                                <m:r>
                                  <a:rPr lang="en-US" sz="2000" i="1">
                                    <a:latin typeface="Cambria Math" panose="02040503050406030204" pitchFamily="18" charset="0"/>
                                  </a:rPr>
                                  <m:t>𝑖</m:t>
                                </m:r>
                              </m:e>
                              <m:sup>
                                <m:r>
                                  <a:rPr lang="en-US" sz="2000" i="1">
                                    <a:latin typeface="Cambria Math" panose="02040503050406030204" pitchFamily="18" charset="0"/>
                                  </a:rPr>
                                  <m:t>∗</m:t>
                                </m:r>
                              </m:sup>
                            </m:sSup>
                          </m:lim>
                        </m:limLow>
                      </m:fName>
                      <m:e>
                        <m:sSub>
                          <m:sSubPr>
                            <m:ctrlPr>
                              <a:rPr lang="en-US" sz="2000" i="1">
                                <a:latin typeface="Cambria Math" panose="02040503050406030204" pitchFamily="18" charset="0"/>
                              </a:rPr>
                            </m:ctrlPr>
                          </m:sSubPr>
                          <m:e>
                            <m:r>
                              <a:rPr lang="en-US" sz="2000" i="1">
                                <a:latin typeface="Cambria Math" panose="02040503050406030204" pitchFamily="18" charset="0"/>
                              </a:rPr>
                              <m:t>𝑣</m:t>
                            </m:r>
                          </m:e>
                          <m:sub>
                            <m:r>
                              <a:rPr lang="en-US" sz="2000" i="1">
                                <a:latin typeface="Cambria Math" panose="02040503050406030204" pitchFamily="18" charset="0"/>
                              </a:rPr>
                              <m:t>𝑗</m:t>
                            </m:r>
                          </m:sub>
                        </m:sSub>
                      </m:e>
                    </m:func>
                    <m:r>
                      <a:rPr lang="en-US" sz="2000" i="1">
                        <a:latin typeface="Cambria Math" panose="02040503050406030204" pitchFamily="18" charset="0"/>
                      </a:rPr>
                      <m:t>]</m:t>
                    </m:r>
                    <m:r>
                      <a:rPr lang="en-US" sz="2000" b="0" i="1" smtClean="0">
                        <a:latin typeface="Cambria Math" panose="02040503050406030204" pitchFamily="18" charset="0"/>
                      </a:rPr>
                      <m:t>≥</m:t>
                    </m:r>
                    <m:sSub>
                      <m:sSubPr>
                        <m:ctrlPr>
                          <a:rPr lang="en-US" sz="2000" i="1" dirty="0" smtClean="0">
                            <a:solidFill>
                              <a:schemeClr val="accent1"/>
                            </a:solidFill>
                            <a:latin typeface="Cambria Math" panose="02040503050406030204" pitchFamily="18" charset="0"/>
                          </a:rPr>
                        </m:ctrlPr>
                      </m:sSubPr>
                      <m:e>
                        <m:r>
                          <a:rPr lang="en-US" sz="2000" i="1" dirty="0">
                            <a:solidFill>
                              <a:schemeClr val="accent1"/>
                            </a:solidFill>
                            <a:latin typeface="Cambria Math" panose="02040503050406030204" pitchFamily="18" charset="0"/>
                          </a:rPr>
                          <m:t>𝑅</m:t>
                        </m:r>
                      </m:e>
                      <m:sub>
                        <m:r>
                          <a:rPr lang="en-US" sz="2000" b="0" i="1" dirty="0" smtClean="0">
                            <a:solidFill>
                              <a:schemeClr val="accent1"/>
                            </a:solidFill>
                            <a:latin typeface="Cambria Math" panose="02040503050406030204" pitchFamily="18" charset="0"/>
                          </a:rPr>
                          <m:t>2</m:t>
                        </m:r>
                      </m:sub>
                    </m:sSub>
                  </m:oMath>
                </a14:m>
                <a:r>
                  <a:rPr lang="en-US" sz="2000" dirty="0"/>
                  <a:t>.</a:t>
                </a:r>
              </a:p>
              <a:p>
                <a:pPr>
                  <a:buClr>
                    <a:schemeClr val="tx1"/>
                  </a:buClr>
                </a:pPr>
                <a:endParaRPr lang="en-US" sz="2000" dirty="0"/>
              </a:p>
              <a:p>
                <a:pPr>
                  <a:buClr>
                    <a:schemeClr val="tx1"/>
                  </a:buClr>
                </a:pPr>
                <a:r>
                  <a:rPr lang="en-US" sz="2000" dirty="0"/>
                  <a:t>Therefore </a:t>
                </a:r>
                <a14:m>
                  <m:oMath xmlns:m="http://schemas.openxmlformats.org/officeDocument/2006/math">
                    <m:r>
                      <a:rPr lang="en-US" sz="2000" b="0" i="1" smtClean="0">
                        <a:latin typeface="Cambria Math" panose="02040503050406030204" pitchFamily="18" charset="0"/>
                      </a:rPr>
                      <m:t>2</m:t>
                    </m:r>
                    <m:r>
                      <a:rPr lang="en-US" sz="2000" i="1" dirty="0">
                        <a:latin typeface="Cambria Math" panose="02040503050406030204" pitchFamily="18" charset="0"/>
                      </a:rPr>
                      <m:t>𝑅𝑒</m:t>
                    </m:r>
                    <m:sSub>
                      <m:sSubPr>
                        <m:ctrlPr>
                          <a:rPr lang="en-US" sz="2000" i="1" dirty="0">
                            <a:latin typeface="Cambria Math" panose="02040503050406030204" pitchFamily="18" charset="0"/>
                          </a:rPr>
                        </m:ctrlPr>
                      </m:sSubPr>
                      <m:e>
                        <m:r>
                          <a:rPr lang="en-US" sz="2000" i="1" dirty="0">
                            <a:latin typeface="Cambria Math" panose="02040503050406030204" pitchFamily="18" charset="0"/>
                          </a:rPr>
                          <m:t>𝑣</m:t>
                        </m:r>
                      </m:e>
                      <m:sub>
                        <m:r>
                          <a:rPr lang="en-US" sz="2000" i="1" dirty="0">
                            <a:latin typeface="Cambria Math" panose="02040503050406030204" pitchFamily="18" charset="0"/>
                          </a:rPr>
                          <m:t>𝐿𝑜𝑜𝑘𝑎h𝑒𝑎𝑑</m:t>
                        </m:r>
                      </m:sub>
                    </m:sSub>
                    <m:r>
                      <a:rPr lang="en-US" sz="2000" b="0" i="1" dirty="0" smtClean="0">
                        <a:latin typeface="Cambria Math" panose="02040503050406030204" pitchFamily="18" charset="0"/>
                      </a:rPr>
                      <m:t>≥</m:t>
                    </m:r>
                    <m:sSub>
                      <m:sSubPr>
                        <m:ctrlPr>
                          <a:rPr lang="en-US" sz="2000" b="0" i="1" dirty="0" smtClean="0">
                            <a:solidFill>
                              <a:schemeClr val="accent2"/>
                            </a:solidFill>
                            <a:latin typeface="Cambria Math" panose="02040503050406030204" pitchFamily="18" charset="0"/>
                          </a:rPr>
                        </m:ctrlPr>
                      </m:sSubPr>
                      <m:e>
                        <m:r>
                          <a:rPr lang="en-US" sz="2000" b="0" i="1" dirty="0" smtClean="0">
                            <a:solidFill>
                              <a:schemeClr val="accent2"/>
                            </a:solidFill>
                            <a:latin typeface="Cambria Math" panose="02040503050406030204" pitchFamily="18" charset="0"/>
                          </a:rPr>
                          <m:t>𝑅</m:t>
                        </m:r>
                      </m:e>
                      <m:sub>
                        <m:r>
                          <a:rPr lang="en-US" sz="2000" b="0" i="1" dirty="0" smtClean="0">
                            <a:solidFill>
                              <a:schemeClr val="accent2"/>
                            </a:solidFill>
                            <a:latin typeface="Cambria Math" panose="02040503050406030204" pitchFamily="18" charset="0"/>
                          </a:rPr>
                          <m:t>1</m:t>
                        </m:r>
                      </m:sub>
                    </m:sSub>
                    <m:r>
                      <a:rPr lang="en-US" sz="2000" b="0" i="1" dirty="0" smtClean="0">
                        <a:latin typeface="Cambria Math" panose="02040503050406030204" pitchFamily="18" charset="0"/>
                      </a:rPr>
                      <m:t>+</m:t>
                    </m:r>
                    <m:sSub>
                      <m:sSubPr>
                        <m:ctrlPr>
                          <a:rPr lang="en-US" sz="2000" b="0" i="1" dirty="0" smtClean="0">
                            <a:solidFill>
                              <a:schemeClr val="accent1"/>
                            </a:solidFill>
                            <a:latin typeface="Cambria Math" panose="02040503050406030204" pitchFamily="18" charset="0"/>
                          </a:rPr>
                        </m:ctrlPr>
                      </m:sSubPr>
                      <m:e>
                        <m:r>
                          <a:rPr lang="en-US" sz="2000" b="0" i="1" dirty="0" smtClean="0">
                            <a:solidFill>
                              <a:schemeClr val="accent1"/>
                            </a:solidFill>
                            <a:latin typeface="Cambria Math" panose="02040503050406030204" pitchFamily="18" charset="0"/>
                          </a:rPr>
                          <m:t>𝑅</m:t>
                        </m:r>
                      </m:e>
                      <m:sub>
                        <m:r>
                          <a:rPr lang="en-US" sz="2000" b="0" i="1" dirty="0" smtClean="0">
                            <a:solidFill>
                              <a:schemeClr val="accent1"/>
                            </a:solidFill>
                            <a:latin typeface="Cambria Math" panose="02040503050406030204" pitchFamily="18" charset="0"/>
                          </a:rPr>
                          <m:t>2</m:t>
                        </m:r>
                      </m:sub>
                    </m:sSub>
                    <m:r>
                      <a:rPr lang="en-US" sz="2000" b="0" i="1" dirty="0" smtClean="0">
                        <a:latin typeface="Cambria Math" panose="02040503050406030204" pitchFamily="18" charset="0"/>
                      </a:rPr>
                      <m:t>≥</m:t>
                    </m:r>
                  </m:oMath>
                </a14:m>
                <a:r>
                  <a:rPr lang="en-US" sz="2000" dirty="0"/>
                  <a:t> Optimal Revenue.</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0" y="3810000"/>
                <a:ext cx="8151809" cy="2506199"/>
              </a:xfrm>
              <a:prstGeom prst="rect">
                <a:avLst/>
              </a:prstGeom>
              <a:blipFill>
                <a:blip r:embed="rId3"/>
                <a:stretch>
                  <a:fillRect l="-748" b="-3406"/>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BEAA6564-9AD3-4B80-BBFF-C97929331D05}"/>
              </a:ext>
            </a:extLst>
          </p:cNvPr>
          <p:cNvSpPr/>
          <p:nvPr/>
        </p:nvSpPr>
        <p:spPr>
          <a:xfrm>
            <a:off x="8039099" y="6236368"/>
            <a:ext cx="3048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5D43E88-B4CA-45B5-8F0A-75199B4592FF}"/>
              </a:ext>
            </a:extLst>
          </p:cNvPr>
          <p:cNvSpPr txBox="1"/>
          <p:nvPr/>
        </p:nvSpPr>
        <p:spPr>
          <a:xfrm>
            <a:off x="611190" y="1455011"/>
            <a:ext cx="8151809" cy="707886"/>
          </a:xfrm>
          <a:prstGeom prst="rect">
            <a:avLst/>
          </a:prstGeom>
          <a:noFill/>
        </p:spPr>
        <p:txBody>
          <a:bodyPr wrap="square" rtlCol="0">
            <a:spAutoFit/>
          </a:bodyPr>
          <a:lstStyle/>
          <a:p>
            <a:pPr>
              <a:buClr>
                <a:schemeClr val="tx1"/>
              </a:buClr>
            </a:pPr>
            <a:r>
              <a:rPr lang="en-US" sz="2000" dirty="0">
                <a:solidFill>
                  <a:schemeClr val="bg2"/>
                </a:solidFill>
              </a:rPr>
              <a:t>Theorem:</a:t>
            </a:r>
            <a:r>
              <a:rPr lang="en-US" sz="2000" dirty="0"/>
              <a:t> The expected revenue of the lookahead auction is at least half </a:t>
            </a:r>
            <a:br>
              <a:rPr lang="en-US" sz="2000" dirty="0"/>
            </a:br>
            <a:r>
              <a:rPr lang="en-US" sz="2000" dirty="0"/>
              <a:t>of the expected revenue of any ex post IC and IR auction.</a:t>
            </a:r>
          </a:p>
        </p:txBody>
      </p:sp>
      <p:sp>
        <p:nvSpPr>
          <p:cNvPr id="4" name="Rectangle: Rounded Corners 3">
            <a:extLst>
              <a:ext uri="{FF2B5EF4-FFF2-40B4-BE49-F238E27FC236}">
                <a16:creationId xmlns:a16="http://schemas.microsoft.com/office/drawing/2014/main" id="{4E2B5AB6-8060-4147-A77F-7D7854248F7A}"/>
              </a:ext>
            </a:extLst>
          </p:cNvPr>
          <p:cNvSpPr/>
          <p:nvPr/>
        </p:nvSpPr>
        <p:spPr>
          <a:xfrm>
            <a:off x="533400" y="1447800"/>
            <a:ext cx="7924800" cy="740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FBD370E-A775-4991-8391-1C30E41FC0A8}"/>
                  </a:ext>
                </a:extLst>
              </p:cNvPr>
              <p:cNvSpPr txBox="1"/>
              <p:nvPr/>
            </p:nvSpPr>
            <p:spPr>
              <a:xfrm>
                <a:off x="938447" y="3115270"/>
                <a:ext cx="3771106" cy="923330"/>
              </a:xfrm>
              <a:prstGeom prst="rect">
                <a:avLst/>
              </a:prstGeom>
              <a:noFill/>
            </p:spPr>
            <p:txBody>
              <a:bodyPr wrap="square">
                <a:spAutoFit/>
              </a:bodyPr>
              <a:lstStyle/>
              <a:p>
                <a:pPr>
                  <a:buClr>
                    <a:schemeClr val="tx1"/>
                  </a:buClr>
                </a:pPr>
                <a14:m>
                  <m:oMath xmlns:m="http://schemas.openxmlformats.org/officeDocument/2006/math">
                    <m:sSub>
                      <m:sSubPr>
                        <m:ctrlPr>
                          <a:rPr lang="en-US" sz="1800" b="0" i="1" dirty="0" smtClean="0">
                            <a:solidFill>
                              <a:schemeClr val="accent2"/>
                            </a:solidFill>
                            <a:latin typeface="Cambria Math" panose="02040503050406030204" pitchFamily="18" charset="0"/>
                          </a:rPr>
                        </m:ctrlPr>
                      </m:sSubPr>
                      <m:e>
                        <m:r>
                          <a:rPr lang="en-US" sz="1800" i="1" dirty="0" smtClean="0">
                            <a:solidFill>
                              <a:schemeClr val="accent2"/>
                            </a:solidFill>
                            <a:latin typeface="Cambria Math" panose="02040503050406030204" pitchFamily="18" charset="0"/>
                          </a:rPr>
                          <m:t>𝑅</m:t>
                        </m:r>
                      </m:e>
                      <m:sub>
                        <m:r>
                          <a:rPr lang="en-US" sz="1800" i="1" dirty="0" smtClean="0">
                            <a:solidFill>
                              <a:schemeClr val="accent2"/>
                            </a:solidFill>
                            <a:latin typeface="Cambria Math" panose="02040503050406030204" pitchFamily="18" charset="0"/>
                          </a:rPr>
                          <m:t>1</m:t>
                        </m:r>
                      </m:sub>
                    </m:sSub>
                  </m:oMath>
                </a14:m>
                <a:r>
                  <a:rPr lang="en-US" sz="1800" dirty="0"/>
                  <a:t>: max expected revenue any ex post IC and IR auction can raise from the </a:t>
                </a:r>
                <a:r>
                  <a:rPr lang="en-US" sz="1800" dirty="0">
                    <a:solidFill>
                      <a:schemeClr val="accent2"/>
                    </a:solidFill>
                  </a:rPr>
                  <a:t>highest-valued agent only</a:t>
                </a:r>
                <a:r>
                  <a:rPr lang="en-US" sz="1800" dirty="0"/>
                  <a:t>.</a:t>
                </a:r>
              </a:p>
            </p:txBody>
          </p:sp>
        </mc:Choice>
        <mc:Fallback xmlns="">
          <p:sp>
            <p:nvSpPr>
              <p:cNvPr id="9" name="TextBox 8">
                <a:extLst>
                  <a:ext uri="{FF2B5EF4-FFF2-40B4-BE49-F238E27FC236}">
                    <a16:creationId xmlns:a16="http://schemas.microsoft.com/office/drawing/2014/main" id="{5FBD370E-A775-4991-8391-1C30E41FC0A8}"/>
                  </a:ext>
                </a:extLst>
              </p:cNvPr>
              <p:cNvSpPr txBox="1">
                <a:spLocks noRot="1" noChangeAspect="1" noMove="1" noResize="1" noEditPoints="1" noAdjustHandles="1" noChangeArrowheads="1" noChangeShapeType="1" noTextEdit="1"/>
              </p:cNvSpPr>
              <p:nvPr/>
            </p:nvSpPr>
            <p:spPr>
              <a:xfrm>
                <a:off x="938447" y="3115270"/>
                <a:ext cx="3771106" cy="923330"/>
              </a:xfrm>
              <a:prstGeom prst="rect">
                <a:avLst/>
              </a:prstGeom>
              <a:blipFill>
                <a:blip r:embed="rId4"/>
                <a:stretch>
                  <a:fillRect l="-1454" t="-3289" r="-808"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7BA2F0B2-2C4A-4D04-9CAC-AC35FAE271A4}"/>
                  </a:ext>
                </a:extLst>
              </p:cNvPr>
              <p:cNvSpPr txBox="1"/>
              <p:nvPr/>
            </p:nvSpPr>
            <p:spPr>
              <a:xfrm>
                <a:off x="5067299" y="3115270"/>
                <a:ext cx="2971800" cy="923330"/>
              </a:xfrm>
              <a:prstGeom prst="rect">
                <a:avLst/>
              </a:prstGeom>
              <a:noFill/>
            </p:spPr>
            <p:txBody>
              <a:bodyPr wrap="square">
                <a:spAutoFit/>
              </a:bodyPr>
              <a:lstStyle/>
              <a:p>
                <a:pPr>
                  <a:buClr>
                    <a:schemeClr val="tx1"/>
                  </a:buClr>
                </a:pPr>
                <a14:m>
                  <m:oMath xmlns:m="http://schemas.openxmlformats.org/officeDocument/2006/math">
                    <m:sSub>
                      <m:sSubPr>
                        <m:ctrlPr>
                          <a:rPr lang="en-US" sz="1800" b="0" i="1" dirty="0" smtClean="0">
                            <a:solidFill>
                              <a:schemeClr val="accent1"/>
                            </a:solidFill>
                            <a:latin typeface="Cambria Math" panose="02040503050406030204" pitchFamily="18" charset="0"/>
                          </a:rPr>
                        </m:ctrlPr>
                      </m:sSubPr>
                      <m:e>
                        <m:r>
                          <a:rPr lang="en-US" sz="1800" i="1" dirty="0" smtClean="0">
                            <a:solidFill>
                              <a:schemeClr val="accent1"/>
                            </a:solidFill>
                            <a:latin typeface="Cambria Math" panose="02040503050406030204" pitchFamily="18" charset="0"/>
                          </a:rPr>
                          <m:t>𝑅</m:t>
                        </m:r>
                      </m:e>
                      <m:sub>
                        <m:r>
                          <a:rPr lang="en-US" sz="1800" i="1" dirty="0" smtClean="0">
                            <a:solidFill>
                              <a:schemeClr val="accent1"/>
                            </a:solidFill>
                            <a:latin typeface="Cambria Math" panose="02040503050406030204" pitchFamily="18" charset="0"/>
                          </a:rPr>
                          <m:t>2</m:t>
                        </m:r>
                      </m:sub>
                    </m:sSub>
                  </m:oMath>
                </a14:m>
                <a:r>
                  <a:rPr lang="en-US" sz="1800" dirty="0"/>
                  <a:t>: max expected revenue any ex post IC and IR auction can raise from </a:t>
                </a:r>
                <a:r>
                  <a:rPr lang="en-US" sz="1800" dirty="0">
                    <a:solidFill>
                      <a:schemeClr val="accent1"/>
                    </a:solidFill>
                  </a:rPr>
                  <a:t>everyone else</a:t>
                </a:r>
                <a:r>
                  <a:rPr lang="en-US" sz="1800" dirty="0"/>
                  <a:t>. </a:t>
                </a:r>
              </a:p>
            </p:txBody>
          </p:sp>
        </mc:Choice>
        <mc:Fallback xmlns="">
          <p:sp>
            <p:nvSpPr>
              <p:cNvPr id="11" name="TextBox 10">
                <a:extLst>
                  <a:ext uri="{FF2B5EF4-FFF2-40B4-BE49-F238E27FC236}">
                    <a16:creationId xmlns:a16="http://schemas.microsoft.com/office/drawing/2014/main" id="{7BA2F0B2-2C4A-4D04-9CAC-AC35FAE271A4}"/>
                  </a:ext>
                </a:extLst>
              </p:cNvPr>
              <p:cNvSpPr txBox="1">
                <a:spLocks noRot="1" noChangeAspect="1" noMove="1" noResize="1" noEditPoints="1" noAdjustHandles="1" noChangeArrowheads="1" noChangeShapeType="1" noTextEdit="1"/>
              </p:cNvSpPr>
              <p:nvPr/>
            </p:nvSpPr>
            <p:spPr>
              <a:xfrm>
                <a:off x="5067299" y="3115270"/>
                <a:ext cx="2971800" cy="923330"/>
              </a:xfrm>
              <a:prstGeom prst="rect">
                <a:avLst/>
              </a:prstGeom>
              <a:blipFill>
                <a:blip r:embed="rId5"/>
                <a:stretch>
                  <a:fillRect l="-1639" t="-3289" r="-1025" b="-9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3C25AF75-46C6-4E29-A61E-CB0F3A493CD3}"/>
                  </a:ext>
                </a:extLst>
              </p:cNvPr>
              <p:cNvSpPr txBox="1"/>
              <p:nvPr/>
            </p:nvSpPr>
            <p:spPr>
              <a:xfrm>
                <a:off x="616003" y="2284869"/>
                <a:ext cx="8151809" cy="707886"/>
              </a:xfrm>
              <a:prstGeom prst="rect">
                <a:avLst/>
              </a:prstGeom>
              <a:noFill/>
            </p:spPr>
            <p:txBody>
              <a:bodyPr wrap="square" rtlCol="0">
                <a:spAutoFit/>
              </a:bodyPr>
              <a:lstStyle/>
              <a:p>
                <a:pPr>
                  <a:buClr>
                    <a:schemeClr val="tx1"/>
                  </a:buClr>
                </a:pPr>
                <a:r>
                  <a:rPr lang="en-US" sz="2000" dirty="0">
                    <a:solidFill>
                      <a:schemeClr val="bg2"/>
                    </a:solidFill>
                  </a:rPr>
                  <a:t>Proof:   </a:t>
                </a:r>
              </a:p>
              <a:p>
                <a:pPr algn="ctr">
                  <a:buClr>
                    <a:schemeClr val="tx1"/>
                  </a:buClr>
                </a:pPr>
                <a:r>
                  <a:rPr lang="en-US" sz="2000" dirty="0"/>
                  <a:t>Optimal revenue </a:t>
                </a:r>
                <a14:m>
                  <m:oMath xmlns:m="http://schemas.openxmlformats.org/officeDocument/2006/math">
                    <m:r>
                      <a:rPr lang="en-US" sz="2000" i="1" dirty="0">
                        <a:latin typeface="Cambria Math" panose="02040503050406030204" pitchFamily="18" charset="0"/>
                      </a:rPr>
                      <m:t>≤</m:t>
                    </m:r>
                    <m:sSub>
                      <m:sSubPr>
                        <m:ctrlPr>
                          <a:rPr lang="en-US" sz="2000" i="1" dirty="0">
                            <a:solidFill>
                              <a:schemeClr val="accent2"/>
                            </a:solidFill>
                            <a:latin typeface="Cambria Math" panose="02040503050406030204" pitchFamily="18" charset="0"/>
                          </a:rPr>
                        </m:ctrlPr>
                      </m:sSubPr>
                      <m:e>
                        <m:r>
                          <a:rPr lang="en-US" sz="2000" i="1" dirty="0">
                            <a:solidFill>
                              <a:schemeClr val="accent2"/>
                            </a:solidFill>
                            <a:latin typeface="Cambria Math" panose="02040503050406030204" pitchFamily="18" charset="0"/>
                          </a:rPr>
                          <m:t>𝑅</m:t>
                        </m:r>
                      </m:e>
                      <m:sub>
                        <m:r>
                          <a:rPr lang="en-US" sz="2000" i="1" dirty="0">
                            <a:solidFill>
                              <a:schemeClr val="accent2"/>
                            </a:solidFill>
                            <a:latin typeface="Cambria Math" panose="02040503050406030204" pitchFamily="18" charset="0"/>
                          </a:rPr>
                          <m:t>1</m:t>
                        </m:r>
                      </m:sub>
                    </m:sSub>
                    <m:r>
                      <a:rPr lang="en-US" sz="2000" i="1" dirty="0">
                        <a:latin typeface="Cambria Math" panose="02040503050406030204" pitchFamily="18" charset="0"/>
                      </a:rPr>
                      <m:t>+</m:t>
                    </m:r>
                    <m:sSub>
                      <m:sSubPr>
                        <m:ctrlPr>
                          <a:rPr lang="en-US" sz="2000" i="1" dirty="0">
                            <a:solidFill>
                              <a:schemeClr val="accent1"/>
                            </a:solidFill>
                            <a:latin typeface="Cambria Math" panose="02040503050406030204" pitchFamily="18" charset="0"/>
                          </a:rPr>
                        </m:ctrlPr>
                      </m:sSubPr>
                      <m:e>
                        <m:r>
                          <a:rPr lang="en-US" sz="2000" i="1" dirty="0">
                            <a:solidFill>
                              <a:schemeClr val="accent1"/>
                            </a:solidFill>
                            <a:latin typeface="Cambria Math" panose="02040503050406030204" pitchFamily="18" charset="0"/>
                          </a:rPr>
                          <m:t>𝑅</m:t>
                        </m:r>
                      </m:e>
                      <m:sub>
                        <m:r>
                          <a:rPr lang="en-US" sz="2000" i="1" dirty="0">
                            <a:solidFill>
                              <a:schemeClr val="accent1"/>
                            </a:solidFill>
                            <a:latin typeface="Cambria Math" panose="02040503050406030204" pitchFamily="18" charset="0"/>
                          </a:rPr>
                          <m:t>2</m:t>
                        </m:r>
                      </m:sub>
                    </m:sSub>
                  </m:oMath>
                </a14:m>
                <a:r>
                  <a:rPr lang="en-US" sz="2000" dirty="0"/>
                  <a:t>, where</a:t>
                </a:r>
              </a:p>
            </p:txBody>
          </p:sp>
        </mc:Choice>
        <mc:Fallback xmlns="">
          <p:sp>
            <p:nvSpPr>
              <p:cNvPr id="13" name="TextBox 12">
                <a:extLst>
                  <a:ext uri="{FF2B5EF4-FFF2-40B4-BE49-F238E27FC236}">
                    <a16:creationId xmlns:a16="http://schemas.microsoft.com/office/drawing/2014/main" id="{3C25AF75-46C6-4E29-A61E-CB0F3A493CD3}"/>
                  </a:ext>
                </a:extLst>
              </p:cNvPr>
              <p:cNvSpPr txBox="1">
                <a:spLocks noRot="1" noChangeAspect="1" noMove="1" noResize="1" noEditPoints="1" noAdjustHandles="1" noChangeArrowheads="1" noChangeShapeType="1" noTextEdit="1"/>
              </p:cNvSpPr>
              <p:nvPr/>
            </p:nvSpPr>
            <p:spPr>
              <a:xfrm>
                <a:off x="616003" y="2284869"/>
                <a:ext cx="8151809" cy="707886"/>
              </a:xfrm>
              <a:prstGeom prst="rect">
                <a:avLst/>
              </a:prstGeom>
              <a:blipFill>
                <a:blip r:embed="rId6"/>
                <a:stretch>
                  <a:fillRect l="-748" t="-5172" b="-14655"/>
                </a:stretch>
              </a:blipFill>
            </p:spPr>
            <p:txBody>
              <a:bodyPr/>
              <a:lstStyle/>
              <a:p>
                <a:r>
                  <a:rPr lang="en-US">
                    <a:noFill/>
                  </a:rPr>
                  <a:t> </a:t>
                </a:r>
              </a:p>
            </p:txBody>
          </p:sp>
        </mc:Fallback>
      </mc:AlternateContent>
    </p:spTree>
    <p:extLst>
      <p:ext uri="{BB962C8B-B14F-4D97-AF65-F5344CB8AC3E}">
        <p14:creationId xmlns:p14="http://schemas.microsoft.com/office/powerpoint/2010/main" val="68526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684027" cy="769441"/>
          </a:xfrm>
          <a:prstGeom prst="rect">
            <a:avLst/>
          </a:prstGeom>
          <a:noFill/>
        </p:spPr>
        <p:txBody>
          <a:bodyPr wrap="none" rtlCol="0">
            <a:spAutoFit/>
          </a:bodyPr>
          <a:lstStyle/>
          <a:p>
            <a:r>
              <a:rPr lang="en-US" sz="4400" dirty="0">
                <a:solidFill>
                  <a:schemeClr val="accent1"/>
                </a:solidFill>
              </a:rPr>
              <a:t>Properties of Lookahead Auction</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0" y="3066871"/>
            <a:ext cx="8151809" cy="1200329"/>
          </a:xfrm>
          <a:prstGeom prst="rect">
            <a:avLst/>
          </a:prstGeom>
          <a:noFill/>
        </p:spPr>
        <p:txBody>
          <a:bodyPr wrap="square" rtlCol="0">
            <a:spAutoFit/>
          </a:bodyPr>
          <a:lstStyle/>
          <a:p>
            <a:pPr>
              <a:buClr>
                <a:schemeClr val="tx1"/>
              </a:buClr>
            </a:pPr>
            <a:r>
              <a:rPr lang="en-US" sz="2400" dirty="0">
                <a:solidFill>
                  <a:schemeClr val="bg2"/>
                </a:solidFill>
              </a:rPr>
              <a:t>Why?</a:t>
            </a:r>
          </a:p>
          <a:p>
            <a:pPr>
              <a:buClr>
                <a:schemeClr val="tx1"/>
              </a:buClr>
            </a:pPr>
            <a:r>
              <a:rPr lang="en-US" sz="2400" dirty="0"/>
              <a:t>Ex post IR since we offer a take-it-or-leave-it price.</a:t>
            </a:r>
          </a:p>
          <a:p>
            <a:pPr>
              <a:buClr>
                <a:schemeClr val="tx1"/>
              </a:buClr>
            </a:pPr>
            <a:r>
              <a:rPr lang="en-US" sz="2400" dirty="0"/>
              <a:t>Ex post IC because offered price is independent of winner’s bid:</a:t>
            </a:r>
          </a:p>
        </p:txBody>
      </p:sp>
      <p:cxnSp>
        <p:nvCxnSpPr>
          <p:cNvPr id="3" name="Straight Connector 2">
            <a:extLst>
              <a:ext uri="{FF2B5EF4-FFF2-40B4-BE49-F238E27FC236}">
                <a16:creationId xmlns:a16="http://schemas.microsoft.com/office/drawing/2014/main" id="{265B3DA2-E9FA-419D-8698-D858E56E468F}"/>
              </a:ext>
            </a:extLst>
          </p:cNvPr>
          <p:cNvCxnSpPr/>
          <p:nvPr/>
        </p:nvCxnSpPr>
        <p:spPr>
          <a:xfrm>
            <a:off x="1905000" y="5522900"/>
            <a:ext cx="502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71E0E819-6F37-4B5C-A82C-EA9C36E4D840}"/>
                  </a:ext>
                </a:extLst>
              </p:cNvPr>
              <p:cNvSpPr txBox="1"/>
              <p:nvPr/>
            </p:nvSpPr>
            <p:spPr>
              <a:xfrm>
                <a:off x="4338154" y="5599100"/>
                <a:ext cx="46769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2</m:t>
                          </m:r>
                        </m:sub>
                      </m:sSub>
                    </m:oMath>
                  </m:oMathPara>
                </a14:m>
                <a:endParaRPr lang="en-US" dirty="0"/>
              </a:p>
            </p:txBody>
          </p:sp>
        </mc:Choice>
        <mc:Fallback xmlns="">
          <p:sp>
            <p:nvSpPr>
              <p:cNvPr id="4" name="TextBox 3">
                <a:extLst>
                  <a:ext uri="{FF2B5EF4-FFF2-40B4-BE49-F238E27FC236}">
                    <a16:creationId xmlns:a16="http://schemas.microsoft.com/office/drawing/2014/main" id="{71E0E819-6F37-4B5C-A82C-EA9C36E4D840}"/>
                  </a:ext>
                </a:extLst>
              </p:cNvPr>
              <p:cNvSpPr txBox="1">
                <a:spLocks noRot="1" noChangeAspect="1" noMove="1" noResize="1" noEditPoints="1" noAdjustHandles="1" noChangeArrowheads="1" noChangeShapeType="1" noTextEdit="1"/>
              </p:cNvSpPr>
              <p:nvPr/>
            </p:nvSpPr>
            <p:spPr>
              <a:xfrm>
                <a:off x="4338154" y="5599100"/>
                <a:ext cx="467692" cy="369332"/>
              </a:xfrm>
              <a:prstGeom prst="rect">
                <a:avLst/>
              </a:prstGeom>
              <a:blipFill>
                <a:blip r:embed="rId3"/>
                <a:stretch>
                  <a:fillRect/>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0647CA01-397D-4D21-8126-967F696D4F26}"/>
              </a:ext>
            </a:extLst>
          </p:cNvPr>
          <p:cNvCxnSpPr>
            <a:cxnSpLocks/>
          </p:cNvCxnSpPr>
          <p:nvPr/>
        </p:nvCxnSpPr>
        <p:spPr>
          <a:xfrm>
            <a:off x="4547937" y="5408600"/>
            <a:ext cx="0" cy="2286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7416513-3B98-42E4-A436-EC2C70AB47C3}"/>
              </a:ext>
            </a:extLst>
          </p:cNvPr>
          <p:cNvCxnSpPr/>
          <p:nvPr/>
        </p:nvCxnSpPr>
        <p:spPr>
          <a:xfrm>
            <a:off x="5105400" y="5408600"/>
            <a:ext cx="0" cy="2286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053075D-9048-49FC-A226-A828741CAEB4}"/>
                  </a:ext>
                </a:extLst>
              </p:cNvPr>
              <p:cNvSpPr txBox="1"/>
              <p:nvPr/>
            </p:nvSpPr>
            <p:spPr>
              <a:xfrm>
                <a:off x="4920117" y="5637200"/>
                <a:ext cx="36862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oMath>
                  </m:oMathPara>
                </a14:m>
                <a:endParaRPr lang="en-US" dirty="0"/>
              </a:p>
            </p:txBody>
          </p:sp>
        </mc:Choice>
        <mc:Fallback xmlns="">
          <p:sp>
            <p:nvSpPr>
              <p:cNvPr id="12" name="TextBox 11">
                <a:extLst>
                  <a:ext uri="{FF2B5EF4-FFF2-40B4-BE49-F238E27FC236}">
                    <a16:creationId xmlns:a16="http://schemas.microsoft.com/office/drawing/2014/main" id="{B053075D-9048-49FC-A226-A828741CAEB4}"/>
                  </a:ext>
                </a:extLst>
              </p:cNvPr>
              <p:cNvSpPr txBox="1">
                <a:spLocks noRot="1" noChangeAspect="1" noMove="1" noResize="1" noEditPoints="1" noAdjustHandles="1" noChangeArrowheads="1" noChangeShapeType="1" noTextEdit="1"/>
              </p:cNvSpPr>
              <p:nvPr/>
            </p:nvSpPr>
            <p:spPr>
              <a:xfrm>
                <a:off x="4920117" y="5637200"/>
                <a:ext cx="368626" cy="369332"/>
              </a:xfrm>
              <a:prstGeom prst="rect">
                <a:avLst/>
              </a:prstGeom>
              <a:blipFill>
                <a:blip r:embed="rId4"/>
                <a:stretch>
                  <a:fillRect b="-6667"/>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F81D9A49-1B68-4BB0-8F8B-7211B821488F}"/>
              </a:ext>
            </a:extLst>
          </p:cNvPr>
          <p:cNvSpPr/>
          <p:nvPr/>
        </p:nvSpPr>
        <p:spPr>
          <a:xfrm rot="5400000">
            <a:off x="3315498" y="3618702"/>
            <a:ext cx="303203" cy="3124200"/>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118E3713-C601-4CE7-81FF-D1A10DB4296E}"/>
              </a:ext>
            </a:extLst>
          </p:cNvPr>
          <p:cNvSpPr txBox="1"/>
          <p:nvPr/>
        </p:nvSpPr>
        <p:spPr>
          <a:xfrm>
            <a:off x="3045293" y="4619153"/>
            <a:ext cx="918841" cy="369332"/>
          </a:xfrm>
          <a:prstGeom prst="rect">
            <a:avLst/>
          </a:prstGeom>
          <a:noFill/>
        </p:spPr>
        <p:txBody>
          <a:bodyPr wrap="none" rtlCol="0">
            <a:spAutoFit/>
          </a:bodyPr>
          <a:lstStyle/>
          <a:p>
            <a:r>
              <a:rPr lang="en-US" dirty="0"/>
              <a:t>Utility 0</a:t>
            </a:r>
          </a:p>
        </p:txBody>
      </p:sp>
      <p:sp>
        <p:nvSpPr>
          <p:cNvPr id="16" name="Left Brace 15">
            <a:extLst>
              <a:ext uri="{FF2B5EF4-FFF2-40B4-BE49-F238E27FC236}">
                <a16:creationId xmlns:a16="http://schemas.microsoft.com/office/drawing/2014/main" id="{ECD2AA9A-BBEF-445B-A617-5DE66568E1A0}"/>
              </a:ext>
            </a:extLst>
          </p:cNvPr>
          <p:cNvSpPr/>
          <p:nvPr/>
        </p:nvSpPr>
        <p:spPr>
          <a:xfrm rot="5400000">
            <a:off x="5906287" y="4310343"/>
            <a:ext cx="303203" cy="175259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833E5A4F-7F96-4174-8719-4F4769B6411C}"/>
                  </a:ext>
                </a:extLst>
              </p:cNvPr>
              <p:cNvSpPr txBox="1"/>
              <p:nvPr/>
            </p:nvSpPr>
            <p:spPr>
              <a:xfrm>
                <a:off x="5257800" y="4624990"/>
                <a:ext cx="1752593" cy="369332"/>
              </a:xfrm>
              <a:prstGeom prst="rect">
                <a:avLst/>
              </a:prstGeom>
              <a:noFill/>
            </p:spPr>
            <p:txBody>
              <a:bodyPr wrap="square" rtlCol="0">
                <a:spAutoFit/>
              </a:bodyPr>
              <a:lstStyle/>
              <a:p>
                <a:r>
                  <a:rPr lang="en-US" dirty="0"/>
                  <a:t>Utility </a:t>
                </a:r>
                <a14:m>
                  <m:oMath xmlns:m="http://schemas.openxmlformats.org/officeDocument/2006/math">
                    <m:sSub>
                      <m:sSubPr>
                        <m:ctrlPr>
                          <a:rPr lang="en-US" b="0" i="1" dirty="0" smtClean="0">
                            <a:latin typeface="Cambria Math" panose="02040503050406030204" pitchFamily="18" charset="0"/>
                          </a:rPr>
                        </m:ctrlPr>
                      </m:sSubPr>
                      <m:e>
                        <m:r>
                          <a:rPr lang="en-US" b="0" i="1" dirty="0" smtClean="0">
                            <a:latin typeface="Cambria Math" panose="02040503050406030204" pitchFamily="18" charset="0"/>
                          </a:rPr>
                          <m:t>𝑣</m:t>
                        </m:r>
                      </m:e>
                      <m:sub>
                        <m:r>
                          <a:rPr lang="en-US" b="0" i="1" dirty="0" smtClean="0">
                            <a:latin typeface="Cambria Math" panose="02040503050406030204" pitchFamily="18" charset="0"/>
                          </a:rPr>
                          <m:t>1</m:t>
                        </m:r>
                      </m:sub>
                    </m:sSub>
                    <m:r>
                      <a:rPr lang="en-US" b="0" i="1" dirty="0" smtClean="0">
                        <a:latin typeface="Cambria Math" panose="02040503050406030204" pitchFamily="18" charset="0"/>
                      </a:rPr>
                      <m:t>−</m:t>
                    </m:r>
                    <m:r>
                      <a:rPr lang="en-US" b="0" i="1" dirty="0" smtClean="0">
                        <a:latin typeface="Cambria Math" panose="02040503050406030204" pitchFamily="18" charset="0"/>
                      </a:rPr>
                      <m:t>𝑝</m:t>
                    </m:r>
                  </m:oMath>
                </a14:m>
                <a:endParaRPr lang="en-US" dirty="0"/>
              </a:p>
            </p:txBody>
          </p:sp>
        </mc:Choice>
        <mc:Fallback xmlns="">
          <p:sp>
            <p:nvSpPr>
              <p:cNvPr id="18" name="TextBox 17">
                <a:extLst>
                  <a:ext uri="{FF2B5EF4-FFF2-40B4-BE49-F238E27FC236}">
                    <a16:creationId xmlns:a16="http://schemas.microsoft.com/office/drawing/2014/main" id="{833E5A4F-7F96-4174-8719-4F4769B6411C}"/>
                  </a:ext>
                </a:extLst>
              </p:cNvPr>
              <p:cNvSpPr txBox="1">
                <a:spLocks noRot="1" noChangeAspect="1" noMove="1" noResize="1" noEditPoints="1" noAdjustHandles="1" noChangeArrowheads="1" noChangeShapeType="1" noTextEdit="1"/>
              </p:cNvSpPr>
              <p:nvPr/>
            </p:nvSpPr>
            <p:spPr>
              <a:xfrm>
                <a:off x="5257800" y="4624990"/>
                <a:ext cx="1752593" cy="369332"/>
              </a:xfrm>
              <a:prstGeom prst="rect">
                <a:avLst/>
              </a:prstGeom>
              <a:blipFill>
                <a:blip r:embed="rId5"/>
                <a:stretch>
                  <a:fillRect l="-3136" t="-10000" b="-26667"/>
                </a:stretch>
              </a:blipFill>
            </p:spPr>
            <p:txBody>
              <a:bodyPr/>
              <a:lstStyle/>
              <a:p>
                <a:r>
                  <a:rPr lang="en-US">
                    <a:noFill/>
                  </a:rPr>
                  <a:t> </a:t>
                </a:r>
              </a:p>
            </p:txBody>
          </p:sp>
        </mc:Fallback>
      </mc:AlternateContent>
      <p:sp>
        <p:nvSpPr>
          <p:cNvPr id="2" name="TextBox 1">
            <a:extLst>
              <a:ext uri="{FF2B5EF4-FFF2-40B4-BE49-F238E27FC236}">
                <a16:creationId xmlns:a16="http://schemas.microsoft.com/office/drawing/2014/main" id="{B5616323-5CEA-4705-9EE9-9EB7B8BB4BEA}"/>
              </a:ext>
            </a:extLst>
          </p:cNvPr>
          <p:cNvSpPr txBox="1"/>
          <p:nvPr/>
        </p:nvSpPr>
        <p:spPr>
          <a:xfrm>
            <a:off x="611190" y="1455011"/>
            <a:ext cx="8151809" cy="707886"/>
          </a:xfrm>
          <a:prstGeom prst="rect">
            <a:avLst/>
          </a:prstGeom>
          <a:noFill/>
        </p:spPr>
        <p:txBody>
          <a:bodyPr wrap="square" rtlCol="0">
            <a:spAutoFit/>
          </a:bodyPr>
          <a:lstStyle/>
          <a:p>
            <a:pPr>
              <a:buClr>
                <a:schemeClr val="tx1"/>
              </a:buClr>
            </a:pPr>
            <a:r>
              <a:rPr lang="en-US" sz="2000" dirty="0">
                <a:solidFill>
                  <a:schemeClr val="bg2"/>
                </a:solidFill>
              </a:rPr>
              <a:t>Theorem:</a:t>
            </a:r>
            <a:r>
              <a:rPr lang="en-US" sz="2000" dirty="0"/>
              <a:t> The expected revenue of the lookahead auction is at least half </a:t>
            </a:r>
            <a:br>
              <a:rPr lang="en-US" sz="2000" dirty="0"/>
            </a:br>
            <a:r>
              <a:rPr lang="en-US" sz="2000" dirty="0"/>
              <a:t>of the expected revenue of any ex post IC and IR auction.</a:t>
            </a:r>
          </a:p>
        </p:txBody>
      </p:sp>
      <p:sp>
        <p:nvSpPr>
          <p:cNvPr id="6" name="Rectangle: Rounded Corners 5">
            <a:extLst>
              <a:ext uri="{FF2B5EF4-FFF2-40B4-BE49-F238E27FC236}">
                <a16:creationId xmlns:a16="http://schemas.microsoft.com/office/drawing/2014/main" id="{C96C41E0-E051-4E49-A1DA-9AB2E3A2DBD8}"/>
              </a:ext>
            </a:extLst>
          </p:cNvPr>
          <p:cNvSpPr/>
          <p:nvPr/>
        </p:nvSpPr>
        <p:spPr>
          <a:xfrm>
            <a:off x="533400" y="1447800"/>
            <a:ext cx="7924800" cy="740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C1141E1-901A-464B-B566-1B7483EC847B}"/>
              </a:ext>
            </a:extLst>
          </p:cNvPr>
          <p:cNvSpPr txBox="1"/>
          <p:nvPr/>
        </p:nvSpPr>
        <p:spPr>
          <a:xfrm>
            <a:off x="611190" y="2422684"/>
            <a:ext cx="8151809" cy="400110"/>
          </a:xfrm>
          <a:prstGeom prst="rect">
            <a:avLst/>
          </a:prstGeom>
          <a:noFill/>
        </p:spPr>
        <p:txBody>
          <a:bodyPr wrap="square" rtlCol="0">
            <a:spAutoFit/>
          </a:bodyPr>
          <a:lstStyle/>
          <a:p>
            <a:pPr>
              <a:buClr>
                <a:schemeClr val="tx1"/>
              </a:buClr>
            </a:pPr>
            <a:r>
              <a:rPr lang="en-US" sz="2000" dirty="0">
                <a:solidFill>
                  <a:schemeClr val="bg2"/>
                </a:solidFill>
              </a:rPr>
              <a:t>Theorem:</a:t>
            </a:r>
            <a:r>
              <a:rPr lang="en-US" sz="2000" dirty="0"/>
              <a:t> The lookahead auction is ex post IC and ex post IR.</a:t>
            </a:r>
          </a:p>
        </p:txBody>
      </p:sp>
      <p:sp>
        <p:nvSpPr>
          <p:cNvPr id="11" name="Rectangle: Rounded Corners 10">
            <a:extLst>
              <a:ext uri="{FF2B5EF4-FFF2-40B4-BE49-F238E27FC236}">
                <a16:creationId xmlns:a16="http://schemas.microsoft.com/office/drawing/2014/main" id="{13AB73E5-0786-4ED8-A185-E25494C42C8B}"/>
              </a:ext>
            </a:extLst>
          </p:cNvPr>
          <p:cNvSpPr/>
          <p:nvPr/>
        </p:nvSpPr>
        <p:spPr>
          <a:xfrm>
            <a:off x="537411" y="2359672"/>
            <a:ext cx="7924800" cy="535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3505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2" grpId="0"/>
      <p:bldP spid="13" grpId="0" animBg="1"/>
      <p:bldP spid="14" grpId="0"/>
      <p:bldP spid="16"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684027" cy="769441"/>
          </a:xfrm>
          <a:prstGeom prst="rect">
            <a:avLst/>
          </a:prstGeom>
          <a:noFill/>
        </p:spPr>
        <p:txBody>
          <a:bodyPr wrap="none" rtlCol="0">
            <a:spAutoFit/>
          </a:bodyPr>
          <a:lstStyle/>
          <a:p>
            <a:r>
              <a:rPr lang="en-US" sz="4400" dirty="0">
                <a:solidFill>
                  <a:schemeClr val="accent1"/>
                </a:solidFill>
              </a:rPr>
              <a:t>Properties of Lookahead Auction</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3276600"/>
            <a:ext cx="7921618" cy="2677656"/>
          </a:xfrm>
          <a:prstGeom prst="rect">
            <a:avLst/>
          </a:prstGeom>
          <a:noFill/>
        </p:spPr>
        <p:txBody>
          <a:bodyPr wrap="square" rtlCol="0">
            <a:spAutoFit/>
          </a:bodyPr>
          <a:lstStyle/>
          <a:p>
            <a:pPr>
              <a:buClr>
                <a:schemeClr val="tx1"/>
              </a:buClr>
            </a:pPr>
            <a:r>
              <a:rPr lang="en-US" sz="2400" dirty="0">
                <a:solidFill>
                  <a:schemeClr val="bg2"/>
                </a:solidFill>
              </a:rPr>
              <a:t>Discussion</a:t>
            </a:r>
            <a:r>
              <a:rPr lang="en-US" sz="2400" dirty="0"/>
              <a:t>: a simple argument that is highly robust to the information structure of the agents.</a:t>
            </a:r>
          </a:p>
          <a:p>
            <a:pPr marL="342900" indent="-342900">
              <a:buClr>
                <a:schemeClr val="tx1"/>
              </a:buClr>
              <a:buFont typeface="Arial" panose="020B0604020202020204" pitchFamily="34" charset="0"/>
              <a:buChar char="•"/>
            </a:pPr>
            <a:r>
              <a:rPr lang="en-US" sz="2000" dirty="0"/>
              <a:t>Similar arguments have been used to design “simple” auctions for multidimensional types.  See </a:t>
            </a:r>
            <a:r>
              <a:rPr lang="en-US" sz="2000" dirty="0">
                <a:solidFill>
                  <a:schemeClr val="accent1"/>
                </a:solidFill>
              </a:rPr>
              <a:t>[Chawla, Fu, Karlin 14]</a:t>
            </a:r>
            <a:r>
              <a:rPr lang="en-US" sz="2000" dirty="0"/>
              <a:t>.</a:t>
            </a:r>
          </a:p>
          <a:p>
            <a:pPr marL="342900" indent="-342900">
              <a:buClr>
                <a:schemeClr val="tx1"/>
              </a:buClr>
              <a:buFont typeface="Arial" panose="020B0604020202020204" pitchFamily="34" charset="0"/>
              <a:buChar char="•"/>
            </a:pPr>
            <a:endParaRPr lang="en-US" sz="2000" dirty="0"/>
          </a:p>
          <a:p>
            <a:pPr marL="342900" indent="-342900">
              <a:buClr>
                <a:schemeClr val="tx1"/>
              </a:buClr>
              <a:buFont typeface="Arial" panose="020B0604020202020204" pitchFamily="34" charset="0"/>
              <a:buChar char="•"/>
            </a:pPr>
            <a:r>
              <a:rPr lang="en-US" sz="2000" dirty="0"/>
              <a:t>Can improve the factor 2 with variations on the lookahead auction: </a:t>
            </a:r>
            <a:br>
              <a:rPr lang="en-US" sz="2000" dirty="0"/>
            </a:br>
            <a:r>
              <a:rPr lang="en-US" sz="2000" dirty="0">
                <a:solidFill>
                  <a:schemeClr val="accent1"/>
                </a:solidFill>
              </a:rPr>
              <a:t>[</a:t>
            </a:r>
            <a:r>
              <a:rPr lang="en-US" sz="2000" dirty="0" err="1">
                <a:solidFill>
                  <a:schemeClr val="accent1"/>
                </a:solidFill>
              </a:rPr>
              <a:t>Dobzinksi</a:t>
            </a:r>
            <a:r>
              <a:rPr lang="en-US" sz="2000" dirty="0">
                <a:solidFill>
                  <a:schemeClr val="accent1"/>
                </a:solidFill>
              </a:rPr>
              <a:t>, Fu, Kleinberg 2011], [Chen Hu Lu Wang 2011], </a:t>
            </a:r>
            <a:br>
              <a:rPr lang="en-US" sz="2000" dirty="0">
                <a:solidFill>
                  <a:schemeClr val="accent1"/>
                </a:solidFill>
              </a:rPr>
            </a:br>
            <a:r>
              <a:rPr lang="en-US" sz="2000" dirty="0">
                <a:solidFill>
                  <a:schemeClr val="accent1"/>
                </a:solidFill>
              </a:rPr>
              <a:t>[Chawla, Fu, Karlin 2014].</a:t>
            </a:r>
            <a:endParaRPr lang="en-US" sz="2000" dirty="0"/>
          </a:p>
        </p:txBody>
      </p:sp>
      <p:sp>
        <p:nvSpPr>
          <p:cNvPr id="2" name="TextBox 1">
            <a:extLst>
              <a:ext uri="{FF2B5EF4-FFF2-40B4-BE49-F238E27FC236}">
                <a16:creationId xmlns:a16="http://schemas.microsoft.com/office/drawing/2014/main" id="{69A71C1B-D186-427A-9DCE-E2646BDB219C}"/>
              </a:ext>
            </a:extLst>
          </p:cNvPr>
          <p:cNvSpPr txBox="1"/>
          <p:nvPr/>
        </p:nvSpPr>
        <p:spPr>
          <a:xfrm>
            <a:off x="611190" y="1455011"/>
            <a:ext cx="8151809" cy="707886"/>
          </a:xfrm>
          <a:prstGeom prst="rect">
            <a:avLst/>
          </a:prstGeom>
          <a:noFill/>
        </p:spPr>
        <p:txBody>
          <a:bodyPr wrap="square" rtlCol="0">
            <a:spAutoFit/>
          </a:bodyPr>
          <a:lstStyle/>
          <a:p>
            <a:pPr>
              <a:buClr>
                <a:schemeClr val="tx1"/>
              </a:buClr>
            </a:pPr>
            <a:r>
              <a:rPr lang="en-US" sz="2000" dirty="0">
                <a:solidFill>
                  <a:schemeClr val="bg2"/>
                </a:solidFill>
              </a:rPr>
              <a:t>Theorem:</a:t>
            </a:r>
            <a:r>
              <a:rPr lang="en-US" sz="2000" dirty="0"/>
              <a:t> The expected revenue of the lookahead auction is at least half </a:t>
            </a:r>
            <a:br>
              <a:rPr lang="en-US" sz="2000" dirty="0"/>
            </a:br>
            <a:r>
              <a:rPr lang="en-US" sz="2000" dirty="0"/>
              <a:t>of the expected revenue of any ex post IC and IR auction.</a:t>
            </a:r>
          </a:p>
        </p:txBody>
      </p:sp>
      <p:sp>
        <p:nvSpPr>
          <p:cNvPr id="3" name="Rectangle: Rounded Corners 2">
            <a:extLst>
              <a:ext uri="{FF2B5EF4-FFF2-40B4-BE49-F238E27FC236}">
                <a16:creationId xmlns:a16="http://schemas.microsoft.com/office/drawing/2014/main" id="{A122FE58-7558-4396-8588-A6144DE78344}"/>
              </a:ext>
            </a:extLst>
          </p:cNvPr>
          <p:cNvSpPr/>
          <p:nvPr/>
        </p:nvSpPr>
        <p:spPr>
          <a:xfrm>
            <a:off x="533400" y="1447800"/>
            <a:ext cx="7924800" cy="7405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FC963C7-22EC-44A6-A85E-CCFC98A5F76A}"/>
              </a:ext>
            </a:extLst>
          </p:cNvPr>
          <p:cNvSpPr txBox="1"/>
          <p:nvPr/>
        </p:nvSpPr>
        <p:spPr>
          <a:xfrm>
            <a:off x="611190" y="2422684"/>
            <a:ext cx="8151809" cy="400110"/>
          </a:xfrm>
          <a:prstGeom prst="rect">
            <a:avLst/>
          </a:prstGeom>
          <a:noFill/>
        </p:spPr>
        <p:txBody>
          <a:bodyPr wrap="square" rtlCol="0">
            <a:spAutoFit/>
          </a:bodyPr>
          <a:lstStyle/>
          <a:p>
            <a:pPr>
              <a:buClr>
                <a:schemeClr val="tx1"/>
              </a:buClr>
            </a:pPr>
            <a:r>
              <a:rPr lang="en-US" sz="2000" dirty="0">
                <a:solidFill>
                  <a:schemeClr val="bg2"/>
                </a:solidFill>
              </a:rPr>
              <a:t>Theorem:</a:t>
            </a:r>
            <a:r>
              <a:rPr lang="en-US" sz="2000" dirty="0"/>
              <a:t> The lookahead auction is ex post IC and ex post IR.</a:t>
            </a:r>
          </a:p>
        </p:txBody>
      </p:sp>
      <p:sp>
        <p:nvSpPr>
          <p:cNvPr id="9" name="Rectangle: Rounded Corners 8">
            <a:extLst>
              <a:ext uri="{FF2B5EF4-FFF2-40B4-BE49-F238E27FC236}">
                <a16:creationId xmlns:a16="http://schemas.microsoft.com/office/drawing/2014/main" id="{448F0C04-0585-4C3E-90DB-9AF0FBCD1713}"/>
              </a:ext>
            </a:extLst>
          </p:cNvPr>
          <p:cNvSpPr/>
          <p:nvPr/>
        </p:nvSpPr>
        <p:spPr>
          <a:xfrm>
            <a:off x="537411" y="2359672"/>
            <a:ext cx="7924800" cy="535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0972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797456" cy="769441"/>
          </a:xfrm>
          <a:prstGeom prst="rect">
            <a:avLst/>
          </a:prstGeom>
          <a:noFill/>
        </p:spPr>
        <p:txBody>
          <a:bodyPr wrap="none" rtlCol="0">
            <a:spAutoFit/>
          </a:bodyPr>
          <a:lstStyle/>
          <a:p>
            <a:r>
              <a:rPr lang="en-US" sz="4400" dirty="0">
                <a:solidFill>
                  <a:schemeClr val="accent1"/>
                </a:solidFill>
              </a:rPr>
              <a:t>Beyond Correlated Private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2677656"/>
              </a:xfrm>
              <a:prstGeom prst="rect">
                <a:avLst/>
              </a:prstGeom>
              <a:noFill/>
            </p:spPr>
            <p:txBody>
              <a:bodyPr wrap="square" rtlCol="0">
                <a:spAutoFit/>
              </a:bodyPr>
              <a:lstStyle/>
              <a:p>
                <a:pPr>
                  <a:buClr>
                    <a:schemeClr val="tx1"/>
                  </a:buClr>
                </a:pPr>
                <a:r>
                  <a:rPr lang="en-US" sz="2400" dirty="0"/>
                  <a:t>Return to general interdependent values.  Maximize welfare?</a:t>
                </a:r>
              </a:p>
              <a:p>
                <a:pPr>
                  <a:buClr>
                    <a:schemeClr val="tx1"/>
                  </a:buClr>
                </a:pPr>
                <a:endParaRPr lang="en-US" sz="2400" dirty="0"/>
              </a:p>
              <a:p>
                <a:pPr>
                  <a:buClr>
                    <a:schemeClr val="tx1"/>
                  </a:buClr>
                </a:pPr>
                <a:r>
                  <a:rPr lang="en-US" sz="2400" dirty="0">
                    <a:solidFill>
                      <a:schemeClr val="bg2"/>
                    </a:solidFill>
                  </a:rPr>
                  <a:t>Generalized </a:t>
                </a:r>
                <a:r>
                  <a:rPr lang="en-US" sz="2400" dirty="0" err="1">
                    <a:solidFill>
                      <a:schemeClr val="bg2"/>
                    </a:solidFill>
                  </a:rPr>
                  <a:t>Vickrey</a:t>
                </a:r>
                <a:r>
                  <a:rPr lang="en-US" sz="2400" dirty="0">
                    <a:solidFill>
                      <a:schemeClr val="bg2"/>
                    </a:solidFill>
                  </a:rPr>
                  <a:t> Auction</a:t>
                </a:r>
              </a:p>
              <a:p>
                <a:pPr marL="457200" indent="-457200">
                  <a:buClr>
                    <a:schemeClr val="tx1"/>
                  </a:buClr>
                  <a:buFont typeface="+mj-lt"/>
                  <a:buAutoNum type="arabicPeriod"/>
                </a:pPr>
                <a:r>
                  <a:rPr lang="en-US" sz="2400" dirty="0"/>
                  <a:t>Each bidder reports her </a:t>
                </a:r>
                <a:r>
                  <a:rPr lang="en-US" sz="2400" dirty="0">
                    <a:solidFill>
                      <a:srgbClr val="FF0000"/>
                    </a:solidFill>
                  </a:rPr>
                  <a:t>signal </a:t>
                </a: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𝑠</m:t>
                        </m:r>
                      </m:e>
                      <m:sub>
                        <m:r>
                          <a:rPr lang="en-US" sz="2400" b="0" i="1" smtClean="0">
                            <a:solidFill>
                              <a:srgbClr val="FF0000"/>
                            </a:solidFill>
                            <a:latin typeface="Cambria Math" panose="02040503050406030204" pitchFamily="18" charset="0"/>
                          </a:rPr>
                          <m:t>𝑖</m:t>
                        </m:r>
                      </m:sub>
                    </m:sSub>
                  </m:oMath>
                </a14:m>
                <a:endParaRPr lang="en-US" sz="2400" dirty="0">
                  <a:solidFill>
                    <a:srgbClr val="FF0000"/>
                  </a:solidFill>
                </a:endParaRPr>
              </a:p>
              <a:p>
                <a:pPr marL="457200" indent="-457200">
                  <a:buClr>
                    <a:schemeClr val="tx1"/>
                  </a:buClr>
                  <a:buFont typeface="+mj-lt"/>
                  <a:buAutoNum type="arabicPeriod"/>
                </a:pPr>
                <a:r>
                  <a:rPr lang="en-US" sz="2400" dirty="0">
                    <a:solidFill>
                      <a:srgbClr val="FF0000"/>
                    </a:solidFill>
                  </a:rPr>
                  <a:t>Use reported signals to calculate values </a:t>
                </a: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𝑖</m:t>
                        </m:r>
                      </m:sub>
                    </m:sSub>
                    <m:r>
                      <a:rPr lang="en-US" sz="2400" b="0"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𝒔</m:t>
                    </m:r>
                    <m:r>
                      <a:rPr lang="en-US" sz="2400" b="0" i="1" smtClean="0">
                        <a:solidFill>
                          <a:srgbClr val="FF0000"/>
                        </a:solidFill>
                        <a:latin typeface="Cambria Math" panose="02040503050406030204" pitchFamily="18" charset="0"/>
                      </a:rPr>
                      <m:t>)</m:t>
                    </m:r>
                  </m:oMath>
                </a14:m>
                <a:endParaRPr lang="en-US" sz="2400" dirty="0">
                  <a:solidFill>
                    <a:srgbClr val="FF0000"/>
                  </a:solidFill>
                </a:endParaRPr>
              </a:p>
              <a:p>
                <a:pPr marL="457200" indent="-457200">
                  <a:buClr>
                    <a:schemeClr val="tx1"/>
                  </a:buClr>
                  <a:buFont typeface="+mj-lt"/>
                  <a:buAutoNum type="arabicPeriod"/>
                </a:pPr>
                <a:r>
                  <a:rPr lang="en-US" sz="2400" dirty="0"/>
                  <a:t>Winner: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with highest value </a:t>
                </a:r>
                <a14:m>
                  <m:oMath xmlns:m="http://schemas.openxmlformats.org/officeDocument/2006/math">
                    <m:sSub>
                      <m:sSubPr>
                        <m:ctrlPr>
                          <a:rPr lang="en-US" sz="2400" b="0" i="1" smtClean="0">
                            <a:solidFill>
                              <a:schemeClr val="accent2"/>
                            </a:solidFill>
                            <a:latin typeface="Cambria Math" panose="02040503050406030204" pitchFamily="18" charset="0"/>
                          </a:rPr>
                        </m:ctrlPr>
                      </m:sSubPr>
                      <m:e>
                        <m:r>
                          <a:rPr lang="en-US" sz="2400" b="0" i="1" smtClean="0">
                            <a:solidFill>
                              <a:schemeClr val="accent2"/>
                            </a:solidFill>
                            <a:latin typeface="Cambria Math" panose="02040503050406030204" pitchFamily="18" charset="0"/>
                          </a:rPr>
                          <m:t>𝑣</m:t>
                        </m:r>
                      </m:e>
                      <m:sub>
                        <m:sSup>
                          <m:sSupPr>
                            <m:ctrlPr>
                              <a:rPr lang="en-US" sz="2400" b="0" i="1" smtClean="0">
                                <a:solidFill>
                                  <a:schemeClr val="accent2"/>
                                </a:solidFill>
                                <a:latin typeface="Cambria Math" panose="02040503050406030204" pitchFamily="18" charset="0"/>
                              </a:rPr>
                            </m:ctrlPr>
                          </m:sSupPr>
                          <m:e>
                            <m:r>
                              <a:rPr lang="en-US" sz="2400" b="0" i="1" smtClean="0">
                                <a:solidFill>
                                  <a:schemeClr val="accent2"/>
                                </a:solidFill>
                                <a:latin typeface="Cambria Math" panose="02040503050406030204" pitchFamily="18" charset="0"/>
                              </a:rPr>
                              <m:t>𝑖</m:t>
                            </m:r>
                          </m:e>
                          <m:sup>
                            <m:r>
                              <a:rPr lang="en-US" sz="2400" b="0" i="1" smtClean="0">
                                <a:solidFill>
                                  <a:schemeClr val="accent2"/>
                                </a:solidFill>
                                <a:latin typeface="Cambria Math" panose="02040503050406030204" pitchFamily="18" charset="0"/>
                              </a:rPr>
                              <m:t>∗</m:t>
                            </m:r>
                          </m:sup>
                        </m:sSup>
                      </m:sub>
                    </m:sSub>
                    <m:r>
                      <a:rPr lang="en-US" sz="2400" b="0" i="1" smtClean="0">
                        <a:solidFill>
                          <a:schemeClr val="accent2"/>
                        </a:solidFill>
                        <a:latin typeface="Cambria Math" panose="02040503050406030204" pitchFamily="18" charset="0"/>
                      </a:rPr>
                      <m:t>(</m:t>
                    </m:r>
                    <m:r>
                      <a:rPr lang="en-US" sz="2400" b="1" i="1" smtClean="0">
                        <a:solidFill>
                          <a:schemeClr val="accent2"/>
                        </a:solidFill>
                        <a:latin typeface="Cambria Math" panose="02040503050406030204" pitchFamily="18" charset="0"/>
                      </a:rPr>
                      <m:t>𝒔</m:t>
                    </m:r>
                    <m:r>
                      <a:rPr lang="en-US" sz="2400" b="0" i="1" smtClean="0">
                        <a:solidFill>
                          <a:schemeClr val="accent2"/>
                        </a:solidFill>
                        <a:latin typeface="Cambria Math" panose="02040503050406030204" pitchFamily="18" charset="0"/>
                      </a:rPr>
                      <m:t>)</m:t>
                    </m:r>
                  </m:oMath>
                </a14:m>
                <a:endParaRPr lang="en-US" sz="2400" dirty="0">
                  <a:solidFill>
                    <a:schemeClr val="accent2"/>
                  </a:solidFill>
                </a:endParaRPr>
              </a:p>
              <a:p>
                <a:pPr marL="457200" indent="-457200">
                  <a:buClr>
                    <a:schemeClr val="tx1"/>
                  </a:buClr>
                  <a:buFont typeface="+mj-lt"/>
                  <a:buAutoNum type="arabicPeriod"/>
                </a:pPr>
                <a:r>
                  <a:rPr lang="en-US" sz="2400" dirty="0"/>
                  <a:t>Winner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pays</a:t>
                </a:r>
                <a:endParaRPr lang="en-US" sz="2400" dirty="0">
                  <a:solidFill>
                    <a:srgbClr val="FF0000"/>
                  </a:solidFill>
                </a:endParaRP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676400"/>
                <a:ext cx="7921618" cy="2677656"/>
              </a:xfrm>
              <a:prstGeom prst="rect">
                <a:avLst/>
              </a:prstGeom>
              <a:blipFill>
                <a:blip r:embed="rId3"/>
                <a:stretch>
                  <a:fillRect l="-1231" t="-1822" b="-43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151490C0-3394-491F-A14E-8FA5E5471645}"/>
                  </a:ext>
                </a:extLst>
              </p:cNvPr>
              <p:cNvSpPr txBox="1"/>
              <p:nvPr/>
            </p:nvSpPr>
            <p:spPr>
              <a:xfrm>
                <a:off x="611190" y="4648200"/>
                <a:ext cx="8380409" cy="2105192"/>
              </a:xfrm>
              <a:prstGeom prst="rect">
                <a:avLst/>
              </a:prstGeom>
              <a:noFill/>
            </p:spPr>
            <p:txBody>
              <a:bodyPr wrap="square">
                <a:spAutoFit/>
              </a:bodyPr>
              <a:lstStyle/>
              <a:p>
                <a:pPr>
                  <a:buClr>
                    <a:schemeClr val="tx1"/>
                  </a:buClr>
                </a:pPr>
                <a:r>
                  <a:rPr lang="en-US" sz="2000" dirty="0"/>
                  <a:t>What can go wrong?  Consider the following example:</a:t>
                </a:r>
                <a:endParaRPr lang="en-US" sz="2000" b="0" i="1" dirty="0">
                  <a:latin typeface="Cambria Math" panose="02040503050406030204" pitchFamily="18" charset="0"/>
                </a:endParaRPr>
              </a:p>
              <a:p>
                <a:pPr>
                  <a:buClr>
                    <a:schemeClr val="tx1"/>
                  </a:buClr>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𝒔</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r>
                        <a:rPr lang="en-US" sz="2000" b="0" i="1" smtClean="0">
                          <a:solidFill>
                            <a:schemeClr val="accent2"/>
                          </a:solidFill>
                          <a:latin typeface="Cambria Math" panose="02040503050406030204" pitchFamily="18" charset="0"/>
                        </a:rPr>
                        <m:t>2</m:t>
                      </m:r>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𝑗</m:t>
                              </m:r>
                            </m:sub>
                          </m:sSub>
                        </m:e>
                      </m:nary>
                    </m:oMath>
                  </m:oMathPara>
                </a14:m>
                <a:endParaRPr lang="en-US" sz="2000" dirty="0"/>
              </a:p>
              <a:p>
                <a:pPr>
                  <a:buClr>
                    <a:schemeClr val="tx1"/>
                  </a:buClr>
                </a:pPr>
                <a:endParaRPr lang="en-US" sz="2000" dirty="0"/>
              </a:p>
              <a:p>
                <a:pPr>
                  <a:buClr>
                    <a:schemeClr val="tx1"/>
                  </a:buClr>
                </a:pPr>
                <a:r>
                  <a:rPr lang="en-US" sz="2000" dirty="0"/>
                  <a:t>As </a:t>
                </a: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oMath>
                </a14:m>
                <a:r>
                  <a:rPr lang="en-US" sz="2000" dirty="0"/>
                  <a:t> increases, it’s only </a:t>
                </a:r>
                <a:r>
                  <a:rPr lang="en-US" sz="2000" i="1" dirty="0"/>
                  <a:t>less</a:t>
                </a:r>
                <a:r>
                  <a:rPr lang="en-US" sz="2000" dirty="0"/>
                  <a:t> likely that agent </a:t>
                </a:r>
                <a14:m>
                  <m:oMath xmlns:m="http://schemas.openxmlformats.org/officeDocument/2006/math">
                    <m:r>
                      <a:rPr lang="en-US" sz="2000" b="0" i="1" dirty="0" smtClean="0">
                        <a:latin typeface="Cambria Math" panose="02040503050406030204" pitchFamily="18" charset="0"/>
                      </a:rPr>
                      <m:t>𝑖</m:t>
                    </m:r>
                  </m:oMath>
                </a14:m>
                <a:r>
                  <a:rPr lang="en-US" sz="2000" dirty="0"/>
                  <a:t> will win.  Incentive to declare 0.</a:t>
                </a:r>
              </a:p>
            </p:txBody>
          </p:sp>
        </mc:Choice>
        <mc:Fallback xmlns="">
          <p:sp>
            <p:nvSpPr>
              <p:cNvPr id="6" name="TextBox 5">
                <a:extLst>
                  <a:ext uri="{FF2B5EF4-FFF2-40B4-BE49-F238E27FC236}">
                    <a16:creationId xmlns:a16="http://schemas.microsoft.com/office/drawing/2014/main" id="{151490C0-3394-491F-A14E-8FA5E5471645}"/>
                  </a:ext>
                </a:extLst>
              </p:cNvPr>
              <p:cNvSpPr txBox="1">
                <a:spLocks noRot="1" noChangeAspect="1" noMove="1" noResize="1" noEditPoints="1" noAdjustHandles="1" noChangeArrowheads="1" noChangeShapeType="1" noTextEdit="1"/>
              </p:cNvSpPr>
              <p:nvPr/>
            </p:nvSpPr>
            <p:spPr>
              <a:xfrm>
                <a:off x="611190" y="4648200"/>
                <a:ext cx="8380409" cy="2105192"/>
              </a:xfrm>
              <a:prstGeom prst="rect">
                <a:avLst/>
              </a:prstGeom>
              <a:blipFill>
                <a:blip r:embed="rId4"/>
                <a:stretch>
                  <a:fillRect l="-727" t="-1739"/>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B2A530EF-AA29-400F-8170-37F7411EA332}"/>
              </a:ext>
            </a:extLst>
          </p:cNvPr>
          <p:cNvSpPr/>
          <p:nvPr/>
        </p:nvSpPr>
        <p:spPr>
          <a:xfrm>
            <a:off x="3048000" y="3954379"/>
            <a:ext cx="1981200" cy="39165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 ?</a:t>
            </a:r>
          </a:p>
        </p:txBody>
      </p:sp>
      <p:grpSp>
        <p:nvGrpSpPr>
          <p:cNvPr id="2" name="Group 1">
            <a:extLst>
              <a:ext uri="{FF2B5EF4-FFF2-40B4-BE49-F238E27FC236}">
                <a16:creationId xmlns:a16="http://schemas.microsoft.com/office/drawing/2014/main" id="{B1BB1788-7274-47AE-AEFC-F642D2E8ADA4}"/>
              </a:ext>
            </a:extLst>
          </p:cNvPr>
          <p:cNvGrpSpPr/>
          <p:nvPr/>
        </p:nvGrpSpPr>
        <p:grpSpPr>
          <a:xfrm>
            <a:off x="6637972" y="4246519"/>
            <a:ext cx="2030729" cy="1541948"/>
            <a:chOff x="6637972" y="4246519"/>
            <a:chExt cx="2030729" cy="1541948"/>
          </a:xfrm>
        </p:grpSpPr>
        <p:pic>
          <p:nvPicPr>
            <p:cNvPr id="2050" name="Picture 2">
              <a:extLst>
                <a:ext uri="{FF2B5EF4-FFF2-40B4-BE49-F238E27FC236}">
                  <a16:creationId xmlns:a16="http://schemas.microsoft.com/office/drawing/2014/main" id="{AEAF70A1-044A-486C-984B-916D4ED7160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58000" y="4419600"/>
              <a:ext cx="1590675" cy="11957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picture containing picture frame&#10;&#10;Description automatically generated">
              <a:extLst>
                <a:ext uri="{FF2B5EF4-FFF2-40B4-BE49-F238E27FC236}">
                  <a16:creationId xmlns:a16="http://schemas.microsoft.com/office/drawing/2014/main" id="{0CDA72AF-B2EE-4E9C-9CBD-4A3FA61594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37972" y="4246519"/>
              <a:ext cx="2030729" cy="1541948"/>
            </a:xfrm>
            <a:prstGeom prst="rect">
              <a:avLst/>
            </a:prstGeom>
          </p:spPr>
        </p:pic>
      </p:grpSp>
    </p:spTree>
    <p:extLst>
      <p:ext uri="{BB962C8B-B14F-4D97-AF65-F5344CB8AC3E}">
        <p14:creationId xmlns:p14="http://schemas.microsoft.com/office/powerpoint/2010/main" val="40386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5710731" cy="769441"/>
          </a:xfrm>
          <a:prstGeom prst="rect">
            <a:avLst/>
          </a:prstGeom>
          <a:noFill/>
        </p:spPr>
        <p:txBody>
          <a:bodyPr wrap="none" rtlCol="0">
            <a:spAutoFit/>
          </a:bodyPr>
          <a:lstStyle/>
          <a:p>
            <a:r>
              <a:rPr lang="en-US" sz="4400" dirty="0">
                <a:solidFill>
                  <a:schemeClr val="accent1"/>
                </a:solidFill>
              </a:rPr>
              <a:t>Single-Crossing Condition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1629420"/>
              </a:xfrm>
              <a:prstGeom prst="rect">
                <a:avLst/>
              </a:prstGeom>
              <a:noFill/>
            </p:spPr>
            <p:txBody>
              <a:bodyPr wrap="square" rtlCol="0">
                <a:spAutoFit/>
              </a:bodyPr>
              <a:lstStyle/>
              <a:p>
                <a:pPr>
                  <a:buClr>
                    <a:schemeClr val="tx1"/>
                  </a:buClr>
                </a:pPr>
                <a:r>
                  <a:rPr lang="en-US" sz="2400" i="1" dirty="0">
                    <a:solidFill>
                      <a:schemeClr val="bg2"/>
                    </a:solidFill>
                  </a:rPr>
                  <a:t>Single-crossing condition (for values): </a:t>
                </a:r>
                <a:br>
                  <a:rPr lang="en-US" sz="2400" i="1" dirty="0"/>
                </a:br>
                <a:r>
                  <a:rPr lang="en-US" sz="240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r>
                              <a:rPr lang="en-US" sz="2400" b="0" i="1" smtClean="0">
                                <a:latin typeface="Cambria Math" panose="02040503050406030204" pitchFamily="18" charset="0"/>
                              </a:rPr>
                              <m:t>𝑖</m:t>
                            </m:r>
                          </m:sub>
                        </m:sSub>
                      </m:e>
                    </m:d>
                  </m:oMath>
                </a14:m>
                <a:r>
                  <a:rPr lang="en-US" sz="2400" dirty="0"/>
                  <a:t>, </a:t>
                </a:r>
              </a:p>
              <a:p>
                <a:pPr>
                  <a:buClr>
                    <a:schemeClr val="tx1"/>
                  </a:buClr>
                </a:pPr>
                <a:r>
                  <a:rPr lang="en-US" sz="2400" dirty="0"/>
                  <a:t>		then for all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i="1">
                            <a:latin typeface="Cambria Math" panose="02040503050406030204" pitchFamily="18" charset="0"/>
                          </a:rPr>
                          <m:t>′</m:t>
                        </m:r>
                      </m:sup>
                    </m:sSubSup>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𝑖</m:t>
                        </m:r>
                      </m:sub>
                    </m:sSub>
                  </m:oMath>
                </a14:m>
                <a:r>
                  <a:rPr lang="en-US" sz="2400" dirty="0"/>
                  <a:t> </a:t>
                </a:r>
              </a:p>
              <a:p>
                <a:pPr algn="r">
                  <a:buClr>
                    <a:schemeClr val="tx1"/>
                  </a:buClr>
                </a:pPr>
                <a:r>
                  <a:rPr lang="en-US" sz="2400" dirty="0"/>
                  <a:t>we must have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b="0" i="1" smtClean="0">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r>
                              <a:rPr lang="en-US" sz="2400" i="1">
                                <a:latin typeface="Cambria Math" panose="02040503050406030204" pitchFamily="18" charset="0"/>
                              </a:rPr>
                              <m:t>𝑖</m:t>
                            </m:r>
                          </m:sub>
                        </m:sSub>
                      </m:e>
                    </m:d>
                    <m:r>
                      <a:rPr lang="en-US" sz="2400" b="0" i="1" smtClean="0">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b="0" i="1" smtClean="0">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r>
                              <a:rPr lang="en-US" sz="2400" i="1">
                                <a:latin typeface="Cambria Math" panose="02040503050406030204" pitchFamily="18" charset="0"/>
                              </a:rPr>
                              <m:t>𝑖</m:t>
                            </m:r>
                          </m:sub>
                        </m:sSub>
                      </m:e>
                    </m:d>
                  </m:oMath>
                </a14:m>
                <a:r>
                  <a:rPr lang="en-US" sz="2400" dirty="0"/>
                  <a:t>.</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676400"/>
                <a:ext cx="7921618" cy="1629420"/>
              </a:xfrm>
              <a:prstGeom prst="rect">
                <a:avLst/>
              </a:prstGeom>
              <a:blipFill>
                <a:blip r:embed="rId3"/>
                <a:stretch>
                  <a:fillRect l="-1154" t="-2996" r="-1154" b="-5993"/>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9F500145-B8AE-4E8C-A1BC-444744AE6B84}"/>
              </a:ext>
            </a:extLst>
          </p:cNvPr>
          <p:cNvGrpSpPr/>
          <p:nvPr/>
        </p:nvGrpSpPr>
        <p:grpSpPr>
          <a:xfrm>
            <a:off x="1981200" y="3643397"/>
            <a:ext cx="4629251" cy="2012955"/>
            <a:chOff x="1981200" y="3643397"/>
            <a:chExt cx="4629251" cy="2012955"/>
          </a:xfrm>
        </p:grpSpPr>
        <p:cxnSp>
          <p:nvCxnSpPr>
            <p:cNvPr id="8" name="Straight Connector 7">
              <a:extLst>
                <a:ext uri="{FF2B5EF4-FFF2-40B4-BE49-F238E27FC236}">
                  <a16:creationId xmlns:a16="http://schemas.microsoft.com/office/drawing/2014/main" id="{6E047141-C218-42C0-B281-AEFED592431A}"/>
                </a:ext>
              </a:extLst>
            </p:cNvPr>
            <p:cNvCxnSpPr>
              <a:cxnSpLocks/>
            </p:cNvCxnSpPr>
            <p:nvPr/>
          </p:nvCxnSpPr>
          <p:spPr>
            <a:xfrm>
              <a:off x="2971800" y="551562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C0F221-499D-40FD-8807-909AB32A2BB9}"/>
                </a:ext>
              </a:extLst>
            </p:cNvPr>
            <p:cNvCxnSpPr/>
            <p:nvPr/>
          </p:nvCxnSpPr>
          <p:spPr>
            <a:xfrm flipV="1">
              <a:off x="2971800" y="3686820"/>
              <a:ext cx="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B1CB57-6DF0-415C-A998-190BDB06E5EE}"/>
                </a:ext>
              </a:extLst>
            </p:cNvPr>
            <p:cNvSpPr txBox="1"/>
            <p:nvPr/>
          </p:nvSpPr>
          <p:spPr>
            <a:xfrm>
              <a:off x="1981200" y="4296420"/>
              <a:ext cx="570797" cy="369332"/>
            </a:xfrm>
            <a:prstGeom prst="rect">
              <a:avLst/>
            </a:prstGeom>
            <a:noFill/>
          </p:spPr>
          <p:txBody>
            <a:bodyPr wrap="none" rtlCol="0">
              <a:spAutoFit/>
            </a:bodyPr>
            <a:lstStyle/>
            <a:p>
              <a:r>
                <a:rPr lang="en-US" dirty="0"/>
                <a:t>value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14CE72-FD3E-476F-B2A7-7107A4A3CF37}"/>
                    </a:ext>
                  </a:extLst>
                </p:cNvPr>
                <p:cNvSpPr txBox="1"/>
                <p:nvPr/>
              </p:nvSpPr>
              <p:spPr>
                <a:xfrm>
                  <a:off x="6196492" y="5287020"/>
                  <a:ext cx="4139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m:oMathPara>
                  </a14:m>
                  <a:endParaRPr lang="en-US" dirty="0"/>
                </a:p>
              </p:txBody>
            </p:sp>
          </mc:Choice>
          <mc:Fallback xmlns="">
            <p:sp>
              <p:nvSpPr>
                <p:cNvPr id="14" name="TextBox 13">
                  <a:extLst>
                    <a:ext uri="{FF2B5EF4-FFF2-40B4-BE49-F238E27FC236}">
                      <a16:creationId xmlns:a16="http://schemas.microsoft.com/office/drawing/2014/main" id="{2C14CE72-FD3E-476F-B2A7-7107A4A3CF37}"/>
                    </a:ext>
                  </a:extLst>
                </p:cNvPr>
                <p:cNvSpPr txBox="1">
                  <a:spLocks noRot="1" noChangeAspect="1" noMove="1" noResize="1" noEditPoints="1" noAdjustHandles="1" noChangeArrowheads="1" noChangeShapeType="1" noTextEdit="1"/>
                </p:cNvSpPr>
                <p:nvPr/>
              </p:nvSpPr>
              <p:spPr>
                <a:xfrm>
                  <a:off x="6196492" y="5287020"/>
                  <a:ext cx="413959" cy="369332"/>
                </a:xfrm>
                <a:prstGeom prst="rect">
                  <a:avLst/>
                </a:prstGeom>
                <a:blipFill>
                  <a:blip r:embed="rId4"/>
                  <a:stretch>
                    <a:fillRect/>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2C6C15EC-8F36-46B8-8F34-C8FC680392A8}"/>
                </a:ext>
              </a:extLst>
            </p:cNvPr>
            <p:cNvSpPr/>
            <p:nvPr/>
          </p:nvSpPr>
          <p:spPr>
            <a:xfrm>
              <a:off x="2967789" y="4279152"/>
              <a:ext cx="2959769" cy="1049577"/>
            </a:xfrm>
            <a:custGeom>
              <a:avLst/>
              <a:gdLst>
                <a:gd name="connsiteX0" fmla="*/ 0 w 2752826"/>
                <a:gd name="connsiteY0" fmla="*/ 1718109 h 1718109"/>
                <a:gd name="connsiteX1" fmla="*/ 466826 w 2752826"/>
                <a:gd name="connsiteY1" fmla="*/ 904775 h 1718109"/>
                <a:gd name="connsiteX2" fmla="*/ 1785487 w 2752826"/>
                <a:gd name="connsiteY2" fmla="*/ 620829 h 1718109"/>
                <a:gd name="connsiteX3" fmla="*/ 2752826 w 2752826"/>
                <a:gd name="connsiteY3" fmla="*/ 0 h 1718109"/>
                <a:gd name="connsiteX0" fmla="*/ 0 w 2921268"/>
                <a:gd name="connsiteY0" fmla="*/ 1520791 h 1520791"/>
                <a:gd name="connsiteX1" fmla="*/ 466826 w 2921268"/>
                <a:gd name="connsiteY1" fmla="*/ 707457 h 1520791"/>
                <a:gd name="connsiteX2" fmla="*/ 1785487 w 2921268"/>
                <a:gd name="connsiteY2" fmla="*/ 423511 h 1520791"/>
                <a:gd name="connsiteX3" fmla="*/ 2921268 w 2921268"/>
                <a:gd name="connsiteY3" fmla="*/ 0 h 1520791"/>
                <a:gd name="connsiteX0" fmla="*/ 0 w 2921268"/>
                <a:gd name="connsiteY0" fmla="*/ 1520791 h 1520791"/>
                <a:gd name="connsiteX1" fmla="*/ 466826 w 2921268"/>
                <a:gd name="connsiteY1" fmla="*/ 707457 h 1520791"/>
                <a:gd name="connsiteX2" fmla="*/ 1785487 w 2921268"/>
                <a:gd name="connsiteY2" fmla="*/ 423511 h 1520791"/>
                <a:gd name="connsiteX3" fmla="*/ 2921268 w 2921268"/>
                <a:gd name="connsiteY3" fmla="*/ 0 h 1520791"/>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819176 w 2959769"/>
                <a:gd name="connsiteY2" fmla="*/ 262471 h 1404842"/>
                <a:gd name="connsiteX3" fmla="*/ 2959769 w 2959769"/>
                <a:gd name="connsiteY3" fmla="*/ 0 h 1404842"/>
                <a:gd name="connsiteX0" fmla="*/ 0 w 2959769"/>
                <a:gd name="connsiteY0" fmla="*/ 1404842 h 1404842"/>
                <a:gd name="connsiteX1" fmla="*/ 466826 w 2959769"/>
                <a:gd name="connsiteY1" fmla="*/ 591508 h 1404842"/>
                <a:gd name="connsiteX2" fmla="*/ 1819176 w 2959769"/>
                <a:gd name="connsiteY2" fmla="*/ 262471 h 1404842"/>
                <a:gd name="connsiteX3" fmla="*/ 2959769 w 2959769"/>
                <a:gd name="connsiteY3" fmla="*/ 0 h 1404842"/>
                <a:gd name="connsiteX0" fmla="*/ 0 w 2959769"/>
                <a:gd name="connsiteY0" fmla="*/ 1404842 h 1404842"/>
                <a:gd name="connsiteX1" fmla="*/ 466826 w 2959769"/>
                <a:gd name="connsiteY1" fmla="*/ 591508 h 1404842"/>
                <a:gd name="connsiteX2" fmla="*/ 1819176 w 2959769"/>
                <a:gd name="connsiteY2" fmla="*/ 262471 h 1404842"/>
                <a:gd name="connsiteX3" fmla="*/ 2959769 w 2959769"/>
                <a:gd name="connsiteY3" fmla="*/ 0 h 1404842"/>
              </a:gdLst>
              <a:ahLst/>
              <a:cxnLst>
                <a:cxn ang="0">
                  <a:pos x="connsiteX0" y="connsiteY0"/>
                </a:cxn>
                <a:cxn ang="0">
                  <a:pos x="connsiteX1" y="connsiteY1"/>
                </a:cxn>
                <a:cxn ang="0">
                  <a:pos x="connsiteX2" y="connsiteY2"/>
                </a:cxn>
                <a:cxn ang="0">
                  <a:pos x="connsiteX3" y="connsiteY3"/>
                </a:cxn>
              </a:cxnLst>
              <a:rect l="l" t="t" r="r" b="b"/>
              <a:pathLst>
                <a:path w="2959769" h="1404842">
                  <a:moveTo>
                    <a:pt x="0" y="1404842"/>
                  </a:moveTo>
                  <a:cubicBezTo>
                    <a:pt x="84622" y="1089615"/>
                    <a:pt x="163630" y="781903"/>
                    <a:pt x="466826" y="591508"/>
                  </a:cubicBezTo>
                  <a:cubicBezTo>
                    <a:pt x="770022" y="401113"/>
                    <a:pt x="1452614" y="342408"/>
                    <a:pt x="1819176" y="262471"/>
                  </a:cubicBezTo>
                  <a:cubicBezTo>
                    <a:pt x="2253115" y="156766"/>
                    <a:pt x="2488531" y="137134"/>
                    <a:pt x="2959769"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32DE066-6DC1-465D-9AFF-7DCD3202BE7F}"/>
                </a:ext>
              </a:extLst>
            </p:cNvPr>
            <p:cNvSpPr/>
            <p:nvPr/>
          </p:nvSpPr>
          <p:spPr>
            <a:xfrm>
              <a:off x="2982227" y="3839220"/>
              <a:ext cx="2897205" cy="1661160"/>
            </a:xfrm>
            <a:custGeom>
              <a:avLst/>
              <a:gdLst>
                <a:gd name="connsiteX0" fmla="*/ 0 w 2757638"/>
                <a:gd name="connsiteY0" fmla="*/ 2156059 h 2156059"/>
                <a:gd name="connsiteX1" fmla="*/ 1198346 w 2757638"/>
                <a:gd name="connsiteY1" fmla="*/ 1915427 h 2156059"/>
                <a:gd name="connsiteX2" fmla="*/ 1506354 w 2757638"/>
                <a:gd name="connsiteY2" fmla="*/ 712270 h 2156059"/>
                <a:gd name="connsiteX3" fmla="*/ 2757638 w 2757638"/>
                <a:gd name="connsiteY3" fmla="*/ 0 h 2156059"/>
                <a:gd name="connsiteX0" fmla="*/ 0 w 2897205"/>
                <a:gd name="connsiteY0" fmla="*/ 2223436 h 2223436"/>
                <a:gd name="connsiteX1" fmla="*/ 1198346 w 2897205"/>
                <a:gd name="connsiteY1" fmla="*/ 1982804 h 2223436"/>
                <a:gd name="connsiteX2" fmla="*/ 1506354 w 2897205"/>
                <a:gd name="connsiteY2" fmla="*/ 779647 h 2223436"/>
                <a:gd name="connsiteX3" fmla="*/ 2897205 w 2897205"/>
                <a:gd name="connsiteY3" fmla="*/ 0 h 2223436"/>
                <a:gd name="connsiteX0" fmla="*/ 0 w 2897205"/>
                <a:gd name="connsiteY0" fmla="*/ 2223436 h 2223436"/>
                <a:gd name="connsiteX1" fmla="*/ 928838 w 2897205"/>
                <a:gd name="connsiteY1" fmla="*/ 1712257 h 2223436"/>
                <a:gd name="connsiteX2" fmla="*/ 1506354 w 2897205"/>
                <a:gd name="connsiteY2" fmla="*/ 779647 h 2223436"/>
                <a:gd name="connsiteX3" fmla="*/ 2897205 w 2897205"/>
                <a:gd name="connsiteY3" fmla="*/ 0 h 2223436"/>
              </a:gdLst>
              <a:ahLst/>
              <a:cxnLst>
                <a:cxn ang="0">
                  <a:pos x="connsiteX0" y="connsiteY0"/>
                </a:cxn>
                <a:cxn ang="0">
                  <a:pos x="connsiteX1" y="connsiteY1"/>
                </a:cxn>
                <a:cxn ang="0">
                  <a:pos x="connsiteX2" y="connsiteY2"/>
                </a:cxn>
                <a:cxn ang="0">
                  <a:pos x="connsiteX3" y="connsiteY3"/>
                </a:cxn>
              </a:cxnLst>
              <a:rect l="l" t="t" r="r" b="b"/>
              <a:pathLst>
                <a:path w="2897205" h="2223436">
                  <a:moveTo>
                    <a:pt x="0" y="2223436"/>
                  </a:moveTo>
                  <a:cubicBezTo>
                    <a:pt x="473643" y="2223435"/>
                    <a:pt x="677779" y="1952888"/>
                    <a:pt x="928838" y="1712257"/>
                  </a:cubicBezTo>
                  <a:cubicBezTo>
                    <a:pt x="1179897" y="1471626"/>
                    <a:pt x="1246472" y="1098885"/>
                    <a:pt x="1506354" y="779647"/>
                  </a:cubicBezTo>
                  <a:cubicBezTo>
                    <a:pt x="1766236" y="460409"/>
                    <a:pt x="2401504" y="196516"/>
                    <a:pt x="2897205"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EF7A15E-4B36-4EB9-BB5C-3C030F8A1665}"/>
                    </a:ext>
                  </a:extLst>
                </p:cNvPr>
                <p:cNvSpPr txBox="1"/>
                <p:nvPr/>
              </p:nvSpPr>
              <p:spPr>
                <a:xfrm>
                  <a:off x="5903031" y="4162124"/>
                  <a:ext cx="433708"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𝑗</m:t>
                            </m:r>
                          </m:sub>
                        </m:sSub>
                      </m:oMath>
                    </m:oMathPara>
                  </a14:m>
                  <a:endParaRPr lang="en-US" dirty="0"/>
                </a:p>
              </p:txBody>
            </p:sp>
          </mc:Choice>
          <mc:Fallback xmlns="">
            <p:sp>
              <p:nvSpPr>
                <p:cNvPr id="18" name="TextBox 17">
                  <a:extLst>
                    <a:ext uri="{FF2B5EF4-FFF2-40B4-BE49-F238E27FC236}">
                      <a16:creationId xmlns:a16="http://schemas.microsoft.com/office/drawing/2014/main" id="{4EF7A15E-4B36-4EB9-BB5C-3C030F8A1665}"/>
                    </a:ext>
                  </a:extLst>
                </p:cNvPr>
                <p:cNvSpPr txBox="1">
                  <a:spLocks noRot="1" noChangeAspect="1" noMove="1" noResize="1" noEditPoints="1" noAdjustHandles="1" noChangeArrowheads="1" noChangeShapeType="1" noTextEdit="1"/>
                </p:cNvSpPr>
                <p:nvPr/>
              </p:nvSpPr>
              <p:spPr>
                <a:xfrm>
                  <a:off x="5903031" y="4162124"/>
                  <a:ext cx="433708" cy="391646"/>
                </a:xfrm>
                <a:prstGeom prst="rect">
                  <a:avLst/>
                </a:prstGeom>
                <a:blipFill>
                  <a:blip r:embed="rId5"/>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955A7DD-49CD-4640-B0DC-9ECC21E9B877}"/>
                    </a:ext>
                  </a:extLst>
                </p:cNvPr>
                <p:cNvSpPr txBox="1"/>
                <p:nvPr/>
              </p:nvSpPr>
              <p:spPr>
                <a:xfrm>
                  <a:off x="5913193" y="3643397"/>
                  <a:ext cx="4349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𝑣</m:t>
                            </m:r>
                          </m:e>
                          <m:sub>
                            <m:r>
                              <a:rPr lang="en-US" b="0" i="1" smtClean="0">
                                <a:solidFill>
                                  <a:schemeClr val="bg2"/>
                                </a:solidFill>
                                <a:latin typeface="Cambria Math" panose="02040503050406030204" pitchFamily="18" charset="0"/>
                              </a:rPr>
                              <m:t>𝑖</m:t>
                            </m:r>
                          </m:sub>
                        </m:sSub>
                      </m:oMath>
                    </m:oMathPara>
                  </a14:m>
                  <a:endParaRPr lang="en-US" dirty="0"/>
                </a:p>
              </p:txBody>
            </p:sp>
          </mc:Choice>
          <mc:Fallback xmlns="">
            <p:sp>
              <p:nvSpPr>
                <p:cNvPr id="20" name="TextBox 19">
                  <a:extLst>
                    <a:ext uri="{FF2B5EF4-FFF2-40B4-BE49-F238E27FC236}">
                      <a16:creationId xmlns:a16="http://schemas.microsoft.com/office/drawing/2014/main" id="{D955A7DD-49CD-4640-B0DC-9ECC21E9B877}"/>
                    </a:ext>
                  </a:extLst>
                </p:cNvPr>
                <p:cNvSpPr txBox="1">
                  <a:spLocks noRot="1" noChangeAspect="1" noMove="1" noResize="1" noEditPoints="1" noAdjustHandles="1" noChangeArrowheads="1" noChangeShapeType="1" noTextEdit="1"/>
                </p:cNvSpPr>
                <p:nvPr/>
              </p:nvSpPr>
              <p:spPr>
                <a:xfrm>
                  <a:off x="5913193" y="3643397"/>
                  <a:ext cx="434991" cy="369332"/>
                </a:xfrm>
                <a:prstGeom prst="rect">
                  <a:avLst/>
                </a:prstGeom>
                <a:blipFill>
                  <a:blip r:embed="rId6"/>
                  <a:stretch>
                    <a:fillRect b="-1667"/>
                  </a:stretch>
                </a:blipFill>
              </p:spPr>
              <p:txBody>
                <a:bodyPr/>
                <a:lstStyle/>
                <a:p>
                  <a:r>
                    <a:rPr lang="en-US">
                      <a:noFill/>
                    </a:rPr>
                    <a:t> </a:t>
                  </a:r>
                </a:p>
              </p:txBody>
            </p:sp>
          </mc:Fallback>
        </mc:AlternateContent>
      </p:grpSp>
    </p:spTree>
    <p:extLst>
      <p:ext uri="{BB962C8B-B14F-4D97-AF65-F5344CB8AC3E}">
        <p14:creationId xmlns:p14="http://schemas.microsoft.com/office/powerpoint/2010/main" val="16483587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5710731" cy="769441"/>
          </a:xfrm>
          <a:prstGeom prst="rect">
            <a:avLst/>
          </a:prstGeom>
          <a:noFill/>
        </p:spPr>
        <p:txBody>
          <a:bodyPr wrap="none" rtlCol="0">
            <a:spAutoFit/>
          </a:bodyPr>
          <a:lstStyle/>
          <a:p>
            <a:r>
              <a:rPr lang="en-US" sz="4400" dirty="0">
                <a:solidFill>
                  <a:schemeClr val="accent1"/>
                </a:solidFill>
              </a:rPr>
              <a:t>Single-Crossing Condition</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1629420"/>
              </a:xfrm>
              <a:prstGeom prst="rect">
                <a:avLst/>
              </a:prstGeom>
              <a:noFill/>
            </p:spPr>
            <p:txBody>
              <a:bodyPr wrap="square" rtlCol="0">
                <a:spAutoFit/>
              </a:bodyPr>
              <a:lstStyle/>
              <a:p>
                <a:pPr>
                  <a:buClr>
                    <a:schemeClr val="tx1"/>
                  </a:buClr>
                </a:pPr>
                <a:r>
                  <a:rPr lang="en-US" sz="2400" i="1" dirty="0">
                    <a:solidFill>
                      <a:schemeClr val="bg2"/>
                    </a:solidFill>
                  </a:rPr>
                  <a:t>Single-crossing condition (for values): </a:t>
                </a:r>
                <a:br>
                  <a:rPr lang="en-US" sz="2400" i="1" dirty="0"/>
                </a:br>
                <a:r>
                  <a:rPr lang="en-US" sz="240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r>
                              <a:rPr lang="en-US" sz="2400" b="0" i="1" smtClean="0">
                                <a:latin typeface="Cambria Math" panose="02040503050406030204" pitchFamily="18" charset="0"/>
                              </a:rPr>
                              <m:t>𝑖</m:t>
                            </m:r>
                          </m:sub>
                        </m:sSub>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𝑗</m:t>
                        </m:r>
                      </m:sub>
                    </m:sSub>
                    <m:d>
                      <m:dPr>
                        <m:ctrlPr>
                          <a:rPr lang="en-US" sz="2400" b="0" i="1" smtClean="0">
                            <a:latin typeface="Cambria Math" panose="02040503050406030204" pitchFamily="18" charset="0"/>
                          </a:rPr>
                        </m:ctrlPr>
                      </m:dP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m:t>
                            </m:r>
                            <m:r>
                              <a:rPr lang="en-US" sz="2400" b="0" i="1" smtClean="0">
                                <a:latin typeface="Cambria Math" panose="02040503050406030204" pitchFamily="18" charset="0"/>
                              </a:rPr>
                              <m:t>𝑖</m:t>
                            </m:r>
                          </m:sub>
                        </m:sSub>
                      </m:e>
                    </m:d>
                  </m:oMath>
                </a14:m>
                <a:r>
                  <a:rPr lang="en-US" sz="2400" dirty="0"/>
                  <a:t>, </a:t>
                </a:r>
              </a:p>
              <a:p>
                <a:pPr>
                  <a:buClr>
                    <a:schemeClr val="tx1"/>
                  </a:buClr>
                </a:pPr>
                <a:r>
                  <a:rPr lang="en-US" sz="2400" dirty="0"/>
                  <a:t>		then for all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i="1">
                            <a:latin typeface="Cambria Math" panose="02040503050406030204" pitchFamily="18" charset="0"/>
                          </a:rPr>
                          <m:t>′</m:t>
                        </m:r>
                      </m:sup>
                    </m:sSubSup>
                    <m:r>
                      <a:rPr lang="en-US" sz="2400" i="1">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𝑖</m:t>
                        </m:r>
                      </m:sub>
                    </m:sSub>
                  </m:oMath>
                </a14:m>
                <a:r>
                  <a:rPr lang="en-US" sz="2400" dirty="0"/>
                  <a:t> </a:t>
                </a:r>
              </a:p>
              <a:p>
                <a:pPr algn="r">
                  <a:buClr>
                    <a:schemeClr val="tx1"/>
                  </a:buClr>
                </a:pPr>
                <a:r>
                  <a:rPr lang="en-US" sz="2400" dirty="0"/>
                  <a:t>we must have </a:t>
                </a:r>
                <a14:m>
                  <m:oMath xmlns:m="http://schemas.openxmlformats.org/officeDocument/2006/math">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𝑖</m:t>
                        </m:r>
                      </m:sub>
                    </m:sSub>
                    <m:d>
                      <m:dPr>
                        <m:ctrlPr>
                          <a:rPr lang="en-US" sz="2400" i="1">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b="0" i="1" smtClean="0">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r>
                              <a:rPr lang="en-US" sz="2400" i="1">
                                <a:latin typeface="Cambria Math" panose="02040503050406030204" pitchFamily="18" charset="0"/>
                              </a:rPr>
                              <m:t>𝑖</m:t>
                            </m:r>
                          </m:sub>
                        </m:sSub>
                      </m:e>
                    </m:d>
                    <m:r>
                      <a:rPr lang="en-US" sz="2400" b="0" i="1" smtClean="0">
                        <a:latin typeface="Cambria Math" panose="02040503050406030204" pitchFamily="18" charset="0"/>
                      </a:rPr>
                      <m:t>&gt;</m:t>
                    </m:r>
                    <m:sSub>
                      <m:sSubPr>
                        <m:ctrlPr>
                          <a:rPr lang="en-US" sz="2400" i="1">
                            <a:latin typeface="Cambria Math" panose="02040503050406030204" pitchFamily="18" charset="0"/>
                          </a:rPr>
                        </m:ctrlPr>
                      </m:sSubPr>
                      <m:e>
                        <m:r>
                          <a:rPr lang="en-US" sz="2400" i="1">
                            <a:latin typeface="Cambria Math" panose="02040503050406030204" pitchFamily="18" charset="0"/>
                          </a:rPr>
                          <m:t>𝑣</m:t>
                        </m:r>
                      </m:e>
                      <m:sub>
                        <m:r>
                          <a:rPr lang="en-US" sz="2400" i="1">
                            <a:latin typeface="Cambria Math" panose="02040503050406030204" pitchFamily="18" charset="0"/>
                          </a:rPr>
                          <m:t>𝑗</m:t>
                        </m:r>
                      </m:sub>
                    </m:sSub>
                    <m:d>
                      <m:dPr>
                        <m:ctrlPr>
                          <a:rPr lang="en-US" sz="2400" i="1">
                            <a:latin typeface="Cambria Math" panose="02040503050406030204" pitchFamily="18" charset="0"/>
                          </a:rPr>
                        </m:ctrlPr>
                      </m:dPr>
                      <m:e>
                        <m:sSubSup>
                          <m:sSubSupPr>
                            <m:ctrlPr>
                              <a:rPr lang="en-US" sz="2400" b="0" i="1" smtClean="0">
                                <a:latin typeface="Cambria Math" panose="02040503050406030204" pitchFamily="18" charset="0"/>
                              </a:rPr>
                            </m:ctrlPr>
                          </m:sSubSupPr>
                          <m:e>
                            <m:r>
                              <a:rPr lang="en-US" sz="2400" i="1">
                                <a:latin typeface="Cambria Math" panose="02040503050406030204" pitchFamily="18" charset="0"/>
                              </a:rPr>
                              <m:t>𝑠</m:t>
                            </m:r>
                          </m:e>
                          <m:sub>
                            <m:r>
                              <a:rPr lang="en-US" sz="2400" i="1">
                                <a:latin typeface="Cambria Math" panose="02040503050406030204" pitchFamily="18" charset="0"/>
                              </a:rPr>
                              <m:t>𝑖</m:t>
                            </m:r>
                          </m:sub>
                          <m:sup>
                            <m:r>
                              <a:rPr lang="en-US" sz="2400" b="0" i="1" smtClean="0">
                                <a:latin typeface="Cambria Math" panose="02040503050406030204" pitchFamily="18" charset="0"/>
                              </a:rPr>
                              <m:t>′</m:t>
                            </m:r>
                          </m:sup>
                        </m:sSubSup>
                        <m:r>
                          <a:rPr lang="en-US" sz="2400" i="1">
                            <a:latin typeface="Cambria Math" panose="02040503050406030204" pitchFamily="18" charset="0"/>
                          </a:rPr>
                          <m:t>,</m:t>
                        </m:r>
                        <m:sSub>
                          <m:sSubPr>
                            <m:ctrlPr>
                              <a:rPr lang="en-US" sz="2400" i="1">
                                <a:latin typeface="Cambria Math" panose="02040503050406030204" pitchFamily="18" charset="0"/>
                              </a:rPr>
                            </m:ctrlPr>
                          </m:sSubPr>
                          <m:e>
                            <m:r>
                              <a:rPr lang="en-US" sz="2400" i="1">
                                <a:latin typeface="Cambria Math" panose="02040503050406030204" pitchFamily="18" charset="0"/>
                              </a:rPr>
                              <m:t>𝑠</m:t>
                            </m:r>
                          </m:e>
                          <m:sub>
                            <m:r>
                              <a:rPr lang="en-US" sz="2400" i="1">
                                <a:latin typeface="Cambria Math" panose="02040503050406030204" pitchFamily="18" charset="0"/>
                              </a:rPr>
                              <m:t>−</m:t>
                            </m:r>
                            <m:r>
                              <a:rPr lang="en-US" sz="2400" i="1">
                                <a:latin typeface="Cambria Math" panose="02040503050406030204" pitchFamily="18" charset="0"/>
                              </a:rPr>
                              <m:t>𝑖</m:t>
                            </m:r>
                          </m:sub>
                        </m:sSub>
                      </m:e>
                    </m:d>
                  </m:oMath>
                </a14:m>
                <a:r>
                  <a:rPr lang="en-US" sz="2400" dirty="0"/>
                  <a:t>.</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676400"/>
                <a:ext cx="7921618" cy="1629420"/>
              </a:xfrm>
              <a:prstGeom prst="rect">
                <a:avLst/>
              </a:prstGeom>
              <a:blipFill>
                <a:blip r:embed="rId3"/>
                <a:stretch>
                  <a:fillRect l="-1154" t="-2996" r="-1154" b="-5993"/>
                </a:stretch>
              </a:blipFill>
            </p:spPr>
            <p:txBody>
              <a:bodyPr/>
              <a:lstStyle/>
              <a:p>
                <a:r>
                  <a:rPr lang="en-US">
                    <a:noFill/>
                  </a:rPr>
                  <a:t> </a:t>
                </a:r>
              </a:p>
            </p:txBody>
          </p:sp>
        </mc:Fallback>
      </mc:AlternateContent>
      <p:cxnSp>
        <p:nvCxnSpPr>
          <p:cNvPr id="8" name="Straight Connector 7">
            <a:extLst>
              <a:ext uri="{FF2B5EF4-FFF2-40B4-BE49-F238E27FC236}">
                <a16:creationId xmlns:a16="http://schemas.microsoft.com/office/drawing/2014/main" id="{6E047141-C218-42C0-B281-AEFED592431A}"/>
              </a:ext>
            </a:extLst>
          </p:cNvPr>
          <p:cNvCxnSpPr>
            <a:cxnSpLocks/>
          </p:cNvCxnSpPr>
          <p:nvPr/>
        </p:nvCxnSpPr>
        <p:spPr>
          <a:xfrm>
            <a:off x="2971800" y="551562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9C0F221-499D-40FD-8807-909AB32A2BB9}"/>
              </a:ext>
            </a:extLst>
          </p:cNvPr>
          <p:cNvCxnSpPr/>
          <p:nvPr/>
        </p:nvCxnSpPr>
        <p:spPr>
          <a:xfrm flipV="1">
            <a:off x="2971800" y="3686820"/>
            <a:ext cx="0" cy="182880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DB1CB57-6DF0-415C-A998-190BDB06E5EE}"/>
              </a:ext>
            </a:extLst>
          </p:cNvPr>
          <p:cNvSpPr txBox="1"/>
          <p:nvPr/>
        </p:nvSpPr>
        <p:spPr>
          <a:xfrm>
            <a:off x="1981200" y="4296420"/>
            <a:ext cx="570797" cy="369332"/>
          </a:xfrm>
          <a:prstGeom prst="rect">
            <a:avLst/>
          </a:prstGeom>
          <a:noFill/>
        </p:spPr>
        <p:txBody>
          <a:bodyPr wrap="none" rtlCol="0">
            <a:spAutoFit/>
          </a:bodyPr>
          <a:lstStyle/>
          <a:p>
            <a:r>
              <a:rPr lang="en-US" dirty="0"/>
              <a:t>value</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2C14CE72-FD3E-476F-B2A7-7107A4A3CF37}"/>
                  </a:ext>
                </a:extLst>
              </p:cNvPr>
              <p:cNvSpPr txBox="1"/>
              <p:nvPr/>
            </p:nvSpPr>
            <p:spPr>
              <a:xfrm>
                <a:off x="6196492" y="5287020"/>
                <a:ext cx="41395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oMath>
                  </m:oMathPara>
                </a14:m>
                <a:endParaRPr lang="en-US" dirty="0"/>
              </a:p>
            </p:txBody>
          </p:sp>
        </mc:Choice>
        <mc:Fallback xmlns="">
          <p:sp>
            <p:nvSpPr>
              <p:cNvPr id="14" name="TextBox 13">
                <a:extLst>
                  <a:ext uri="{FF2B5EF4-FFF2-40B4-BE49-F238E27FC236}">
                    <a16:creationId xmlns:a16="http://schemas.microsoft.com/office/drawing/2014/main" id="{2C14CE72-FD3E-476F-B2A7-7107A4A3CF37}"/>
                  </a:ext>
                </a:extLst>
              </p:cNvPr>
              <p:cNvSpPr txBox="1">
                <a:spLocks noRot="1" noChangeAspect="1" noMove="1" noResize="1" noEditPoints="1" noAdjustHandles="1" noChangeArrowheads="1" noChangeShapeType="1" noTextEdit="1"/>
              </p:cNvSpPr>
              <p:nvPr/>
            </p:nvSpPr>
            <p:spPr>
              <a:xfrm>
                <a:off x="6196492" y="5287020"/>
                <a:ext cx="413959" cy="369332"/>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4EF7A15E-4B36-4EB9-BB5C-3C030F8A1665}"/>
                  </a:ext>
                </a:extLst>
              </p:cNvPr>
              <p:cNvSpPr txBox="1"/>
              <p:nvPr/>
            </p:nvSpPr>
            <p:spPr>
              <a:xfrm>
                <a:off x="5903031" y="3333748"/>
                <a:ext cx="433708"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accent2"/>
                              </a:solidFill>
                              <a:latin typeface="Cambria Math" panose="02040503050406030204" pitchFamily="18" charset="0"/>
                            </a:rPr>
                          </m:ctrlPr>
                        </m:sSubPr>
                        <m:e>
                          <m:r>
                            <a:rPr lang="en-US" b="0" i="1" smtClean="0">
                              <a:solidFill>
                                <a:schemeClr val="accent2"/>
                              </a:solidFill>
                              <a:latin typeface="Cambria Math" panose="02040503050406030204" pitchFamily="18" charset="0"/>
                            </a:rPr>
                            <m:t>𝑣</m:t>
                          </m:r>
                        </m:e>
                        <m:sub>
                          <m:r>
                            <a:rPr lang="en-US" b="0" i="1" smtClean="0">
                              <a:solidFill>
                                <a:schemeClr val="accent2"/>
                              </a:solidFill>
                              <a:latin typeface="Cambria Math" panose="02040503050406030204" pitchFamily="18" charset="0"/>
                            </a:rPr>
                            <m:t>𝑗</m:t>
                          </m:r>
                        </m:sub>
                      </m:sSub>
                    </m:oMath>
                  </m:oMathPara>
                </a14:m>
                <a:endParaRPr lang="en-US" dirty="0"/>
              </a:p>
            </p:txBody>
          </p:sp>
        </mc:Choice>
        <mc:Fallback xmlns="">
          <p:sp>
            <p:nvSpPr>
              <p:cNvPr id="18" name="TextBox 17">
                <a:extLst>
                  <a:ext uri="{FF2B5EF4-FFF2-40B4-BE49-F238E27FC236}">
                    <a16:creationId xmlns:a16="http://schemas.microsoft.com/office/drawing/2014/main" id="{4EF7A15E-4B36-4EB9-BB5C-3C030F8A1665}"/>
                  </a:ext>
                </a:extLst>
              </p:cNvPr>
              <p:cNvSpPr txBox="1">
                <a:spLocks noRot="1" noChangeAspect="1" noMove="1" noResize="1" noEditPoints="1" noAdjustHandles="1" noChangeArrowheads="1" noChangeShapeType="1" noTextEdit="1"/>
              </p:cNvSpPr>
              <p:nvPr/>
            </p:nvSpPr>
            <p:spPr>
              <a:xfrm>
                <a:off x="5903031" y="3333748"/>
                <a:ext cx="433708" cy="391646"/>
              </a:xfrm>
              <a:prstGeom prst="rect">
                <a:avLst/>
              </a:prstGeom>
              <a:blipFill>
                <a:blip r:embed="rId5"/>
                <a:stretch>
                  <a:fillRect b="-78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D955A7DD-49CD-4640-B0DC-9ECC21E9B877}"/>
                  </a:ext>
                </a:extLst>
              </p:cNvPr>
              <p:cNvSpPr txBox="1"/>
              <p:nvPr/>
            </p:nvSpPr>
            <p:spPr>
              <a:xfrm>
                <a:off x="5902390" y="3928135"/>
                <a:ext cx="4349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bg2"/>
                              </a:solidFill>
                              <a:latin typeface="Cambria Math" panose="02040503050406030204" pitchFamily="18" charset="0"/>
                            </a:rPr>
                          </m:ctrlPr>
                        </m:sSubPr>
                        <m:e>
                          <m:r>
                            <a:rPr lang="en-US" b="0" i="1" smtClean="0">
                              <a:solidFill>
                                <a:schemeClr val="bg2"/>
                              </a:solidFill>
                              <a:latin typeface="Cambria Math" panose="02040503050406030204" pitchFamily="18" charset="0"/>
                            </a:rPr>
                            <m:t>𝑣</m:t>
                          </m:r>
                        </m:e>
                        <m:sub>
                          <m:r>
                            <a:rPr lang="en-US" b="0" i="1" smtClean="0">
                              <a:solidFill>
                                <a:schemeClr val="bg2"/>
                              </a:solidFill>
                              <a:latin typeface="Cambria Math" panose="02040503050406030204" pitchFamily="18" charset="0"/>
                            </a:rPr>
                            <m:t>𝑖</m:t>
                          </m:r>
                        </m:sub>
                      </m:sSub>
                    </m:oMath>
                  </m:oMathPara>
                </a14:m>
                <a:endParaRPr lang="en-US" dirty="0"/>
              </a:p>
            </p:txBody>
          </p:sp>
        </mc:Choice>
        <mc:Fallback xmlns="">
          <p:sp>
            <p:nvSpPr>
              <p:cNvPr id="20" name="TextBox 19">
                <a:extLst>
                  <a:ext uri="{FF2B5EF4-FFF2-40B4-BE49-F238E27FC236}">
                    <a16:creationId xmlns:a16="http://schemas.microsoft.com/office/drawing/2014/main" id="{D955A7DD-49CD-4640-B0DC-9ECC21E9B877}"/>
                  </a:ext>
                </a:extLst>
              </p:cNvPr>
              <p:cNvSpPr txBox="1">
                <a:spLocks noRot="1" noChangeAspect="1" noMove="1" noResize="1" noEditPoints="1" noAdjustHandles="1" noChangeArrowheads="1" noChangeShapeType="1" noTextEdit="1"/>
              </p:cNvSpPr>
              <p:nvPr/>
            </p:nvSpPr>
            <p:spPr>
              <a:xfrm>
                <a:off x="5902390" y="3928135"/>
                <a:ext cx="434991" cy="369332"/>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35F931A4-8166-4B43-8A24-D891819C1252}"/>
                  </a:ext>
                </a:extLst>
              </p:cNvPr>
              <p:cNvSpPr txBox="1"/>
              <p:nvPr/>
            </p:nvSpPr>
            <p:spPr>
              <a:xfrm>
                <a:off x="611191" y="5599053"/>
                <a:ext cx="7921618" cy="1030347"/>
              </a:xfrm>
              <a:prstGeom prst="rect">
                <a:avLst/>
              </a:prstGeom>
              <a:noFill/>
            </p:spPr>
            <p:txBody>
              <a:bodyPr wrap="square" rtlCol="0">
                <a:spAutoFit/>
              </a:bodyPr>
              <a:lstStyle/>
              <a:p>
                <a:pPr>
                  <a:buClr>
                    <a:schemeClr val="tx1"/>
                  </a:buClr>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𝑠</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r>
                        <a:rPr lang="en-US" sz="2400" b="0" i="1" smtClean="0">
                          <a:latin typeface="Cambria Math" panose="02040503050406030204" pitchFamily="18" charset="0"/>
                        </a:rPr>
                        <m:t>+2</m:t>
                      </m:r>
                      <m:nary>
                        <m:naryPr>
                          <m:chr m:val="∑"/>
                          <m:supHide m:val="on"/>
                          <m:ctrlPr>
                            <a:rPr lang="en-US" sz="2400" b="0" i="1" smtClean="0">
                              <a:latin typeface="Cambria Math" panose="02040503050406030204" pitchFamily="18" charset="0"/>
                            </a:rPr>
                          </m:ctrlPr>
                        </m:naryPr>
                        <m:sub>
                          <m:r>
                            <a:rPr lang="en-US" sz="2400" b="0" i="1" smtClean="0">
                              <a:latin typeface="Cambria Math" panose="02040503050406030204" pitchFamily="18" charset="0"/>
                            </a:rPr>
                            <m:t>𝑗</m:t>
                          </m:r>
                          <m:r>
                            <a:rPr lang="en-US" sz="2400" b="0" i="1" smtClean="0">
                              <a:latin typeface="Cambria Math" panose="02040503050406030204" pitchFamily="18" charset="0"/>
                            </a:rPr>
                            <m:t>≠</m:t>
                          </m:r>
                          <m:r>
                            <a:rPr lang="en-US" sz="2400" b="0" i="1" smtClean="0">
                              <a:latin typeface="Cambria Math" panose="02040503050406030204" pitchFamily="18" charset="0"/>
                            </a:rPr>
                            <m:t>𝑖</m:t>
                          </m:r>
                        </m:sub>
                        <m:sup/>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𝑗</m:t>
                              </m:r>
                            </m:sub>
                          </m:sSub>
                        </m:e>
                      </m:nary>
                    </m:oMath>
                  </m:oMathPara>
                </a14:m>
                <a:endParaRPr lang="en-US" sz="2400" dirty="0"/>
              </a:p>
            </p:txBody>
          </p:sp>
        </mc:Choice>
        <mc:Fallback xmlns="">
          <p:sp>
            <p:nvSpPr>
              <p:cNvPr id="23" name="TextBox 22">
                <a:extLst>
                  <a:ext uri="{FF2B5EF4-FFF2-40B4-BE49-F238E27FC236}">
                    <a16:creationId xmlns:a16="http://schemas.microsoft.com/office/drawing/2014/main" id="{35F931A4-8166-4B43-8A24-D891819C1252}"/>
                  </a:ext>
                </a:extLst>
              </p:cNvPr>
              <p:cNvSpPr txBox="1">
                <a:spLocks noRot="1" noChangeAspect="1" noMove="1" noResize="1" noEditPoints="1" noAdjustHandles="1" noChangeArrowheads="1" noChangeShapeType="1" noTextEdit="1"/>
              </p:cNvSpPr>
              <p:nvPr/>
            </p:nvSpPr>
            <p:spPr>
              <a:xfrm>
                <a:off x="611191" y="5599053"/>
                <a:ext cx="7921618" cy="1030347"/>
              </a:xfrm>
              <a:prstGeom prst="rect">
                <a:avLst/>
              </a:prstGeom>
              <a:blipFill>
                <a:blip r:embed="rId7"/>
                <a:stretch>
                  <a:fillRect/>
                </a:stretch>
              </a:blipFill>
            </p:spPr>
            <p:txBody>
              <a:bodyPr/>
              <a:lstStyle/>
              <a:p>
                <a:r>
                  <a:rPr lang="en-US">
                    <a:noFill/>
                  </a:rPr>
                  <a:t> </a:t>
                </a:r>
              </a:p>
            </p:txBody>
          </p:sp>
        </mc:Fallback>
      </mc:AlternateContent>
      <p:cxnSp>
        <p:nvCxnSpPr>
          <p:cNvPr id="3" name="Straight Connector 2">
            <a:extLst>
              <a:ext uri="{FF2B5EF4-FFF2-40B4-BE49-F238E27FC236}">
                <a16:creationId xmlns:a16="http://schemas.microsoft.com/office/drawing/2014/main" id="{01AEBBE4-A7BA-4F0D-9FF6-EAA4D776F467}"/>
              </a:ext>
            </a:extLst>
          </p:cNvPr>
          <p:cNvCxnSpPr/>
          <p:nvPr/>
        </p:nvCxnSpPr>
        <p:spPr>
          <a:xfrm flipV="1">
            <a:off x="2971800" y="4114800"/>
            <a:ext cx="2895600" cy="76200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AB01034-8166-4354-B272-3051332DAF76}"/>
              </a:ext>
            </a:extLst>
          </p:cNvPr>
          <p:cNvCxnSpPr/>
          <p:nvPr/>
        </p:nvCxnSpPr>
        <p:spPr>
          <a:xfrm flipV="1">
            <a:off x="2971800" y="3581400"/>
            <a:ext cx="2931231" cy="175260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7481EF6B-BC55-4EA6-B900-90882223472A}"/>
              </a:ext>
            </a:extLst>
          </p:cNvPr>
          <p:cNvGrpSpPr/>
          <p:nvPr/>
        </p:nvGrpSpPr>
        <p:grpSpPr>
          <a:xfrm>
            <a:off x="6858000" y="4191007"/>
            <a:ext cx="990600" cy="942780"/>
            <a:chOff x="6934200" y="4191000"/>
            <a:chExt cx="304800" cy="290086"/>
          </a:xfrm>
        </p:grpSpPr>
        <p:cxnSp>
          <p:nvCxnSpPr>
            <p:cNvPr id="9" name="Straight Connector 8">
              <a:extLst>
                <a:ext uri="{FF2B5EF4-FFF2-40B4-BE49-F238E27FC236}">
                  <a16:creationId xmlns:a16="http://schemas.microsoft.com/office/drawing/2014/main" id="{7F425416-1C64-406D-B76E-4D6C159135F5}"/>
                </a:ext>
              </a:extLst>
            </p:cNvPr>
            <p:cNvCxnSpPr>
              <a:cxnSpLocks/>
            </p:cNvCxnSpPr>
            <p:nvPr/>
          </p:nvCxnSpPr>
          <p:spPr>
            <a:xfrm>
              <a:off x="6934200" y="4191000"/>
              <a:ext cx="281354" cy="29008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D9F560-4187-4616-8281-91797A52442B}"/>
                </a:ext>
              </a:extLst>
            </p:cNvPr>
            <p:cNvCxnSpPr>
              <a:cxnSpLocks/>
            </p:cNvCxnSpPr>
            <p:nvPr/>
          </p:nvCxnSpPr>
          <p:spPr>
            <a:xfrm flipV="1">
              <a:off x="6934200" y="4191000"/>
              <a:ext cx="304800" cy="290086"/>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215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con&#10;&#10;Description automatically generated">
            <a:extLst>
              <a:ext uri="{FF2B5EF4-FFF2-40B4-BE49-F238E27FC236}">
                <a16:creationId xmlns:a16="http://schemas.microsoft.com/office/drawing/2014/main" id="{60D64882-D549-403C-879B-58D7E52031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900" y="1231900"/>
            <a:ext cx="4394200" cy="4394200"/>
          </a:xfrm>
          <a:prstGeom prst="rect">
            <a:avLst/>
          </a:prstGeom>
        </p:spPr>
      </p:pic>
      <p:sp>
        <p:nvSpPr>
          <p:cNvPr id="4" name="&quot;Not Allowed&quot; Symbol 3">
            <a:extLst>
              <a:ext uri="{FF2B5EF4-FFF2-40B4-BE49-F238E27FC236}">
                <a16:creationId xmlns:a16="http://schemas.microsoft.com/office/drawing/2014/main" id="{DD20F6E4-60BE-44B3-93BA-957CDA89222F}"/>
              </a:ext>
            </a:extLst>
          </p:cNvPr>
          <p:cNvSpPr/>
          <p:nvPr/>
        </p:nvSpPr>
        <p:spPr>
          <a:xfrm>
            <a:off x="1409700" y="381000"/>
            <a:ext cx="6324600" cy="6096000"/>
          </a:xfrm>
          <a:prstGeom prst="noSmoking">
            <a:avLst>
              <a:gd name="adj" fmla="val 8168"/>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35977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5268173" cy="769441"/>
          </a:xfrm>
          <a:prstGeom prst="rect">
            <a:avLst/>
          </a:prstGeom>
          <a:noFill/>
        </p:spPr>
        <p:txBody>
          <a:bodyPr wrap="none" rtlCol="0">
            <a:spAutoFit/>
          </a:bodyPr>
          <a:lstStyle/>
          <a:p>
            <a:r>
              <a:rPr lang="en-US" sz="4400" dirty="0">
                <a:solidFill>
                  <a:schemeClr val="accent1"/>
                </a:solidFill>
              </a:rPr>
              <a:t>Interdependent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513344"/>
                <a:ext cx="7921618" cy="2677656"/>
              </a:xfrm>
              <a:prstGeom prst="rect">
                <a:avLst/>
              </a:prstGeom>
              <a:noFill/>
            </p:spPr>
            <p:txBody>
              <a:bodyPr wrap="square" rtlCol="0">
                <a:spAutoFit/>
              </a:bodyPr>
              <a:lstStyle/>
              <a:p>
                <a:pPr>
                  <a:buClr>
                    <a:schemeClr val="tx1"/>
                  </a:buClr>
                </a:pPr>
                <a:r>
                  <a:rPr lang="en-US" sz="2400" dirty="0"/>
                  <a:t>Assume single-crossing condition holds.</a:t>
                </a:r>
              </a:p>
              <a:p>
                <a:pPr>
                  <a:buClr>
                    <a:schemeClr val="tx1"/>
                  </a:buClr>
                </a:pPr>
                <a:endParaRPr lang="en-US" sz="2400" dirty="0"/>
              </a:p>
              <a:p>
                <a:pPr>
                  <a:buClr>
                    <a:schemeClr val="tx1"/>
                  </a:buClr>
                </a:pPr>
                <a:r>
                  <a:rPr lang="en-US" sz="2400" dirty="0">
                    <a:solidFill>
                      <a:schemeClr val="bg2"/>
                    </a:solidFill>
                  </a:rPr>
                  <a:t>Generalized </a:t>
                </a:r>
                <a:r>
                  <a:rPr lang="en-US" sz="2400" dirty="0" err="1">
                    <a:solidFill>
                      <a:schemeClr val="bg2"/>
                    </a:solidFill>
                  </a:rPr>
                  <a:t>Vickrey</a:t>
                </a:r>
                <a:r>
                  <a:rPr lang="en-US" sz="2400" dirty="0">
                    <a:solidFill>
                      <a:schemeClr val="bg2"/>
                    </a:solidFill>
                  </a:rPr>
                  <a:t> Auction</a:t>
                </a:r>
              </a:p>
              <a:p>
                <a:pPr marL="457200" indent="-457200">
                  <a:buClr>
                    <a:schemeClr val="tx1"/>
                  </a:buClr>
                  <a:buFont typeface="+mj-lt"/>
                  <a:buAutoNum type="arabicPeriod"/>
                </a:pPr>
                <a:r>
                  <a:rPr lang="en-US" sz="2400" dirty="0"/>
                  <a:t>Each agent reports their </a:t>
                </a:r>
                <a:r>
                  <a:rPr lang="en-US" sz="2400" dirty="0">
                    <a:solidFill>
                      <a:srgbClr val="FF0000"/>
                    </a:solidFill>
                  </a:rPr>
                  <a:t>signal </a:t>
                </a: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𝑠</m:t>
                        </m:r>
                      </m:e>
                      <m:sub>
                        <m:r>
                          <a:rPr lang="en-US" sz="2400" b="0" i="1" smtClean="0">
                            <a:solidFill>
                              <a:srgbClr val="FF0000"/>
                            </a:solidFill>
                            <a:latin typeface="Cambria Math" panose="02040503050406030204" pitchFamily="18" charset="0"/>
                          </a:rPr>
                          <m:t>𝑖</m:t>
                        </m:r>
                      </m:sub>
                    </m:sSub>
                  </m:oMath>
                </a14:m>
                <a:endParaRPr lang="en-US" sz="2400" dirty="0">
                  <a:solidFill>
                    <a:srgbClr val="FF0000"/>
                  </a:solidFill>
                </a:endParaRPr>
              </a:p>
              <a:p>
                <a:pPr marL="457200" indent="-457200">
                  <a:buClr>
                    <a:schemeClr val="tx1"/>
                  </a:buClr>
                  <a:buFont typeface="+mj-lt"/>
                  <a:buAutoNum type="arabicPeriod"/>
                </a:pPr>
                <a:r>
                  <a:rPr lang="en-US" sz="2400" dirty="0">
                    <a:solidFill>
                      <a:srgbClr val="FF0000"/>
                    </a:solidFill>
                  </a:rPr>
                  <a:t>Use reported signals to calculate values </a:t>
                </a:r>
                <a14:m>
                  <m:oMath xmlns:m="http://schemas.openxmlformats.org/officeDocument/2006/math">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𝑣</m:t>
                        </m:r>
                      </m:e>
                      <m:sub>
                        <m:r>
                          <a:rPr lang="en-US" sz="2400" b="0" i="1" smtClean="0">
                            <a:solidFill>
                              <a:srgbClr val="FF0000"/>
                            </a:solidFill>
                            <a:latin typeface="Cambria Math" panose="02040503050406030204" pitchFamily="18" charset="0"/>
                          </a:rPr>
                          <m:t>𝑖</m:t>
                        </m:r>
                      </m:sub>
                    </m:sSub>
                    <m:r>
                      <a:rPr lang="en-US" sz="2400" b="0" i="1" smtClean="0">
                        <a:solidFill>
                          <a:srgbClr val="FF0000"/>
                        </a:solidFill>
                        <a:latin typeface="Cambria Math" panose="02040503050406030204" pitchFamily="18" charset="0"/>
                      </a:rPr>
                      <m:t>(</m:t>
                    </m:r>
                    <m:r>
                      <a:rPr lang="en-US" sz="2400" b="1" i="1" smtClean="0">
                        <a:solidFill>
                          <a:srgbClr val="FF0000"/>
                        </a:solidFill>
                        <a:latin typeface="Cambria Math" panose="02040503050406030204" pitchFamily="18" charset="0"/>
                      </a:rPr>
                      <m:t>𝒔</m:t>
                    </m:r>
                    <m:r>
                      <a:rPr lang="en-US" sz="2400" b="0" i="1" smtClean="0">
                        <a:solidFill>
                          <a:srgbClr val="FF0000"/>
                        </a:solidFill>
                        <a:latin typeface="Cambria Math" panose="02040503050406030204" pitchFamily="18" charset="0"/>
                      </a:rPr>
                      <m:t>)</m:t>
                    </m:r>
                  </m:oMath>
                </a14:m>
                <a:endParaRPr lang="en-US" sz="2400" dirty="0">
                  <a:solidFill>
                    <a:srgbClr val="FF0000"/>
                  </a:solidFill>
                </a:endParaRPr>
              </a:p>
              <a:p>
                <a:pPr marL="457200" indent="-457200">
                  <a:buClr>
                    <a:schemeClr val="tx1"/>
                  </a:buClr>
                  <a:buFont typeface="+mj-lt"/>
                  <a:buAutoNum type="arabicPeriod"/>
                </a:pPr>
                <a:r>
                  <a:rPr lang="en-US" sz="2400" dirty="0"/>
                  <a:t>Highest-value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wins the item</a:t>
                </a:r>
              </a:p>
              <a:p>
                <a:pPr marL="457200" indent="-457200">
                  <a:buClr>
                    <a:schemeClr val="tx1"/>
                  </a:buClr>
                  <a:buFont typeface="+mj-lt"/>
                  <a:buAutoNum type="arabicPeriod"/>
                </a:pPr>
                <a:r>
                  <a:rPr lang="en-US" sz="2400" dirty="0"/>
                  <a:t>Winner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pays </a:t>
                </a:r>
                <a14:m>
                  <m:oMath xmlns:m="http://schemas.openxmlformats.org/officeDocument/2006/math">
                    <m:sSub>
                      <m:sSubPr>
                        <m:ctrlPr>
                          <a:rPr lang="en-US" sz="2400" i="1" dirty="0" smtClean="0">
                            <a:solidFill>
                              <a:schemeClr val="accent2"/>
                            </a:solidFill>
                            <a:latin typeface="Cambria Math" panose="02040503050406030204" pitchFamily="18" charset="0"/>
                          </a:rPr>
                        </m:ctrlPr>
                      </m:sSubPr>
                      <m:e>
                        <m:r>
                          <a:rPr lang="en-US" sz="2400" i="1" dirty="0" smtClean="0">
                            <a:solidFill>
                              <a:schemeClr val="accent2"/>
                            </a:solidFill>
                            <a:latin typeface="Cambria Math" panose="02040503050406030204" pitchFamily="18" charset="0"/>
                          </a:rPr>
                          <m:t>𝑣</m:t>
                        </m:r>
                      </m:e>
                      <m:sub>
                        <m:sSup>
                          <m:sSupPr>
                            <m:ctrlPr>
                              <a:rPr lang="en-US" sz="2400" b="0" i="1" dirty="0" smtClean="0">
                                <a:solidFill>
                                  <a:schemeClr val="accent2"/>
                                </a:solidFill>
                                <a:latin typeface="Cambria Math" panose="02040503050406030204" pitchFamily="18" charset="0"/>
                              </a:rPr>
                            </m:ctrlPr>
                          </m:sSupPr>
                          <m:e>
                            <m:r>
                              <a:rPr lang="en-US" sz="2400" i="1" dirty="0" smtClean="0">
                                <a:solidFill>
                                  <a:schemeClr val="accent2"/>
                                </a:solidFill>
                                <a:latin typeface="Cambria Math" panose="02040503050406030204" pitchFamily="18" charset="0"/>
                              </a:rPr>
                              <m:t>𝑖</m:t>
                            </m:r>
                          </m:e>
                          <m:sup>
                            <m:r>
                              <a:rPr lang="en-US" sz="2400" b="0" i="1" dirty="0" smtClean="0">
                                <a:solidFill>
                                  <a:schemeClr val="accent2"/>
                                </a:solidFill>
                                <a:latin typeface="Cambria Math" panose="02040503050406030204" pitchFamily="18" charset="0"/>
                              </a:rPr>
                              <m:t>∗</m:t>
                            </m:r>
                          </m:sup>
                        </m:sSup>
                      </m:sub>
                    </m:sSub>
                    <m:r>
                      <a:rPr lang="en-US" sz="2400" i="1" dirty="0">
                        <a:solidFill>
                          <a:schemeClr val="accent2"/>
                        </a:solidFill>
                        <a:latin typeface="Cambria Math" panose="02040503050406030204" pitchFamily="18" charset="0"/>
                      </a:rPr>
                      <m:t>(</m:t>
                    </m:r>
                    <m:r>
                      <a:rPr lang="en-US" sz="2400" b="0" i="1" dirty="0" smtClean="0">
                        <a:solidFill>
                          <a:schemeClr val="accent2"/>
                        </a:solidFill>
                        <a:latin typeface="Cambria Math" panose="02040503050406030204" pitchFamily="18" charset="0"/>
                      </a:rPr>
                      <m:t> </m:t>
                    </m:r>
                    <m:acc>
                      <m:accPr>
                        <m:chr m:val="̂"/>
                        <m:ctrlPr>
                          <a:rPr lang="en-US" sz="2400" i="1" dirty="0" smtClean="0">
                            <a:solidFill>
                              <a:schemeClr val="accent2"/>
                            </a:solidFill>
                            <a:latin typeface="Cambria Math" panose="02040503050406030204" pitchFamily="18" charset="0"/>
                          </a:rPr>
                        </m:ctrlPr>
                      </m:accPr>
                      <m:e>
                        <m:r>
                          <a:rPr lang="en-US" sz="2400" b="0" i="1" dirty="0" smtClean="0">
                            <a:solidFill>
                              <a:schemeClr val="accent2"/>
                            </a:solidFill>
                            <a:latin typeface="Cambria Math" panose="02040503050406030204" pitchFamily="18" charset="0"/>
                          </a:rPr>
                          <m:t>𝑠</m:t>
                        </m:r>
                      </m:e>
                    </m:acc>
                    <m:r>
                      <a:rPr lang="en-US" sz="2400" b="0" i="1" dirty="0" smtClean="0">
                        <a:solidFill>
                          <a:schemeClr val="accent2"/>
                        </a:solidFill>
                        <a:latin typeface="Cambria Math" panose="02040503050406030204" pitchFamily="18" charset="0"/>
                      </a:rPr>
                      <m:t> ,</m:t>
                    </m:r>
                    <m:sSub>
                      <m:sSubPr>
                        <m:ctrlPr>
                          <a:rPr lang="en-US" sz="2400" b="0" i="1" dirty="0" smtClean="0">
                            <a:solidFill>
                              <a:schemeClr val="accent2"/>
                            </a:solidFill>
                            <a:latin typeface="Cambria Math" panose="02040503050406030204" pitchFamily="18" charset="0"/>
                          </a:rPr>
                        </m:ctrlPr>
                      </m:sSubPr>
                      <m:e>
                        <m:r>
                          <a:rPr lang="en-US" sz="2400" b="0" i="1" dirty="0" smtClean="0">
                            <a:solidFill>
                              <a:schemeClr val="accent2"/>
                            </a:solidFill>
                            <a:latin typeface="Cambria Math" panose="02040503050406030204" pitchFamily="18" charset="0"/>
                          </a:rPr>
                          <m:t> </m:t>
                        </m:r>
                        <m:r>
                          <a:rPr lang="en-US" sz="2400" b="0" i="1" dirty="0" smtClean="0">
                            <a:solidFill>
                              <a:schemeClr val="accent2"/>
                            </a:solidFill>
                            <a:latin typeface="Cambria Math" panose="02040503050406030204" pitchFamily="18" charset="0"/>
                          </a:rPr>
                          <m:t>𝑠</m:t>
                        </m:r>
                      </m:e>
                      <m:sub>
                        <m:r>
                          <a:rPr lang="en-US" sz="2400" b="0" i="1" dirty="0" smtClean="0">
                            <a:solidFill>
                              <a:schemeClr val="accent2"/>
                            </a:solidFill>
                            <a:latin typeface="Cambria Math" panose="02040503050406030204" pitchFamily="18" charset="0"/>
                          </a:rPr>
                          <m:t>−</m:t>
                        </m:r>
                        <m:r>
                          <a:rPr lang="en-US" sz="2400" b="0" i="1" dirty="0" smtClean="0">
                            <a:solidFill>
                              <a:schemeClr val="accent2"/>
                            </a:solidFill>
                            <a:latin typeface="Cambria Math" panose="02040503050406030204" pitchFamily="18" charset="0"/>
                          </a:rPr>
                          <m:t>𝑖</m:t>
                        </m:r>
                      </m:sub>
                    </m:sSub>
                    <m:r>
                      <a:rPr lang="en-US" sz="2400" b="0" i="1" dirty="0" smtClean="0">
                        <a:solidFill>
                          <a:schemeClr val="accent2"/>
                        </a:solidFill>
                        <a:latin typeface="Cambria Math" panose="02040503050406030204" pitchFamily="18" charset="0"/>
                      </a:rPr>
                      <m:t> )</m:t>
                    </m:r>
                  </m:oMath>
                </a14:m>
                <a:endParaRPr lang="en-US" sz="2400" dirty="0">
                  <a:solidFill>
                    <a:srgbClr val="FF0000"/>
                  </a:solidFill>
                </a:endParaRP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513344"/>
                <a:ext cx="7921618" cy="2677656"/>
              </a:xfrm>
              <a:prstGeom prst="rect">
                <a:avLst/>
              </a:prstGeom>
              <a:blipFill>
                <a:blip r:embed="rId3"/>
                <a:stretch>
                  <a:fillRect l="-1231" t="-1818" b="-431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5EBC0100-0079-4D1B-B009-B4F9D03F195D}"/>
              </a:ext>
            </a:extLst>
          </p:cNvPr>
          <p:cNvGrpSpPr/>
          <p:nvPr/>
        </p:nvGrpSpPr>
        <p:grpSpPr>
          <a:xfrm>
            <a:off x="4876800" y="4002228"/>
            <a:ext cx="2370097" cy="1330419"/>
            <a:chOff x="2967789" y="3527313"/>
            <a:chExt cx="3820063" cy="2144337"/>
          </a:xfrm>
        </p:grpSpPr>
        <p:cxnSp>
          <p:nvCxnSpPr>
            <p:cNvPr id="8" name="Straight Connector 7">
              <a:extLst>
                <a:ext uri="{FF2B5EF4-FFF2-40B4-BE49-F238E27FC236}">
                  <a16:creationId xmlns:a16="http://schemas.microsoft.com/office/drawing/2014/main" id="{36AD2463-44BA-4C21-A2BA-61808B8AF049}"/>
                </a:ext>
              </a:extLst>
            </p:cNvPr>
            <p:cNvCxnSpPr>
              <a:cxnSpLocks/>
            </p:cNvCxnSpPr>
            <p:nvPr/>
          </p:nvCxnSpPr>
          <p:spPr>
            <a:xfrm>
              <a:off x="2971800" y="5515620"/>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3EACBB3-26E1-44A3-8539-570A0B6E6A98}"/>
                </a:ext>
              </a:extLst>
            </p:cNvPr>
            <p:cNvCxnSpPr/>
            <p:nvPr/>
          </p:nvCxnSpPr>
          <p:spPr>
            <a:xfrm flipV="1">
              <a:off x="2971800" y="3686820"/>
              <a:ext cx="0" cy="182880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6DA6A46-917F-462D-AE7E-5F4F5FD33A8F}"/>
                    </a:ext>
                  </a:extLst>
                </p:cNvPr>
                <p:cNvSpPr txBox="1"/>
                <p:nvPr/>
              </p:nvSpPr>
              <p:spPr>
                <a:xfrm>
                  <a:off x="6196492" y="5287020"/>
                  <a:ext cx="545069" cy="384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latin typeface="Cambria Math" panose="02040503050406030204" pitchFamily="18" charset="0"/>
                              </a:rPr>
                            </m:ctrlPr>
                          </m:sSubPr>
                          <m:e>
                            <m:r>
                              <a:rPr lang="en-US" sz="1200" b="0" i="1" smtClean="0">
                                <a:latin typeface="Cambria Math" panose="02040503050406030204" pitchFamily="18" charset="0"/>
                              </a:rPr>
                              <m:t>𝑠</m:t>
                            </m:r>
                          </m:e>
                          <m:sub>
                            <m:sSup>
                              <m:sSupPr>
                                <m:ctrlPr>
                                  <a:rPr lang="en-US" sz="1200" b="0" i="1" smtClean="0">
                                    <a:latin typeface="Cambria Math" panose="02040503050406030204" pitchFamily="18" charset="0"/>
                                  </a:rPr>
                                </m:ctrlPr>
                              </m:sSupPr>
                              <m:e>
                                <m:r>
                                  <a:rPr lang="en-US" sz="1200" b="0" i="1" smtClean="0">
                                    <a:latin typeface="Cambria Math" panose="02040503050406030204" pitchFamily="18" charset="0"/>
                                  </a:rPr>
                                  <m:t>𝑖</m:t>
                                </m:r>
                              </m:e>
                              <m:sup>
                                <m:r>
                                  <a:rPr lang="en-US" sz="1200" b="0" i="1" smtClean="0">
                                    <a:latin typeface="Cambria Math" panose="02040503050406030204" pitchFamily="18" charset="0"/>
                                  </a:rPr>
                                  <m:t>∗</m:t>
                                </m:r>
                              </m:sup>
                            </m:sSup>
                          </m:sub>
                        </m:sSub>
                      </m:oMath>
                    </m:oMathPara>
                  </a14:m>
                  <a:endParaRPr lang="en-US" dirty="0"/>
                </a:p>
              </p:txBody>
            </p:sp>
          </mc:Choice>
          <mc:Fallback xmlns="">
            <p:sp>
              <p:nvSpPr>
                <p:cNvPr id="12" name="TextBox 11">
                  <a:extLst>
                    <a:ext uri="{FF2B5EF4-FFF2-40B4-BE49-F238E27FC236}">
                      <a16:creationId xmlns:a16="http://schemas.microsoft.com/office/drawing/2014/main" id="{96DA6A46-917F-462D-AE7E-5F4F5FD33A8F}"/>
                    </a:ext>
                  </a:extLst>
                </p:cNvPr>
                <p:cNvSpPr txBox="1">
                  <a:spLocks noRot="1" noChangeAspect="1" noMove="1" noResize="1" noEditPoints="1" noAdjustHandles="1" noChangeArrowheads="1" noChangeShapeType="1" noTextEdit="1"/>
                </p:cNvSpPr>
                <p:nvPr/>
              </p:nvSpPr>
              <p:spPr>
                <a:xfrm>
                  <a:off x="6196492" y="5287020"/>
                  <a:ext cx="545069" cy="384630"/>
                </a:xfrm>
                <a:prstGeom prst="rect">
                  <a:avLst/>
                </a:prstGeom>
                <a:blipFill>
                  <a:blip r:embed="rId4"/>
                  <a:stretch>
                    <a:fillRect b="-7692"/>
                  </a:stretch>
                </a:blipFill>
              </p:spPr>
              <p:txBody>
                <a:bodyPr/>
                <a:lstStyle/>
                <a:p>
                  <a:r>
                    <a:rPr lang="en-US">
                      <a:noFill/>
                    </a:rPr>
                    <a:t> </a:t>
                  </a:r>
                </a:p>
              </p:txBody>
            </p:sp>
          </mc:Fallback>
        </mc:AlternateContent>
        <p:sp>
          <p:nvSpPr>
            <p:cNvPr id="13" name="Freeform: Shape 12">
              <a:extLst>
                <a:ext uri="{FF2B5EF4-FFF2-40B4-BE49-F238E27FC236}">
                  <a16:creationId xmlns:a16="http://schemas.microsoft.com/office/drawing/2014/main" id="{8050214C-F12A-4588-9A81-1230B57E8C80}"/>
                </a:ext>
              </a:extLst>
            </p:cNvPr>
            <p:cNvSpPr/>
            <p:nvPr/>
          </p:nvSpPr>
          <p:spPr>
            <a:xfrm>
              <a:off x="2967789" y="4279152"/>
              <a:ext cx="2959769" cy="1049577"/>
            </a:xfrm>
            <a:custGeom>
              <a:avLst/>
              <a:gdLst>
                <a:gd name="connsiteX0" fmla="*/ 0 w 2752826"/>
                <a:gd name="connsiteY0" fmla="*/ 1718109 h 1718109"/>
                <a:gd name="connsiteX1" fmla="*/ 466826 w 2752826"/>
                <a:gd name="connsiteY1" fmla="*/ 904775 h 1718109"/>
                <a:gd name="connsiteX2" fmla="*/ 1785487 w 2752826"/>
                <a:gd name="connsiteY2" fmla="*/ 620829 h 1718109"/>
                <a:gd name="connsiteX3" fmla="*/ 2752826 w 2752826"/>
                <a:gd name="connsiteY3" fmla="*/ 0 h 1718109"/>
                <a:gd name="connsiteX0" fmla="*/ 0 w 2921268"/>
                <a:gd name="connsiteY0" fmla="*/ 1520791 h 1520791"/>
                <a:gd name="connsiteX1" fmla="*/ 466826 w 2921268"/>
                <a:gd name="connsiteY1" fmla="*/ 707457 h 1520791"/>
                <a:gd name="connsiteX2" fmla="*/ 1785487 w 2921268"/>
                <a:gd name="connsiteY2" fmla="*/ 423511 h 1520791"/>
                <a:gd name="connsiteX3" fmla="*/ 2921268 w 2921268"/>
                <a:gd name="connsiteY3" fmla="*/ 0 h 1520791"/>
                <a:gd name="connsiteX0" fmla="*/ 0 w 2921268"/>
                <a:gd name="connsiteY0" fmla="*/ 1520791 h 1520791"/>
                <a:gd name="connsiteX1" fmla="*/ 466826 w 2921268"/>
                <a:gd name="connsiteY1" fmla="*/ 707457 h 1520791"/>
                <a:gd name="connsiteX2" fmla="*/ 1785487 w 2921268"/>
                <a:gd name="connsiteY2" fmla="*/ 423511 h 1520791"/>
                <a:gd name="connsiteX3" fmla="*/ 2921268 w 2921268"/>
                <a:gd name="connsiteY3" fmla="*/ 0 h 1520791"/>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785487 w 2959769"/>
                <a:gd name="connsiteY2" fmla="*/ 307562 h 1404842"/>
                <a:gd name="connsiteX3" fmla="*/ 2959769 w 2959769"/>
                <a:gd name="connsiteY3" fmla="*/ 0 h 1404842"/>
                <a:gd name="connsiteX0" fmla="*/ 0 w 2959769"/>
                <a:gd name="connsiteY0" fmla="*/ 1404842 h 1404842"/>
                <a:gd name="connsiteX1" fmla="*/ 466826 w 2959769"/>
                <a:gd name="connsiteY1" fmla="*/ 591508 h 1404842"/>
                <a:gd name="connsiteX2" fmla="*/ 1819176 w 2959769"/>
                <a:gd name="connsiteY2" fmla="*/ 262471 h 1404842"/>
                <a:gd name="connsiteX3" fmla="*/ 2959769 w 2959769"/>
                <a:gd name="connsiteY3" fmla="*/ 0 h 1404842"/>
                <a:gd name="connsiteX0" fmla="*/ 0 w 2959769"/>
                <a:gd name="connsiteY0" fmla="*/ 1404842 h 1404842"/>
                <a:gd name="connsiteX1" fmla="*/ 466826 w 2959769"/>
                <a:gd name="connsiteY1" fmla="*/ 591508 h 1404842"/>
                <a:gd name="connsiteX2" fmla="*/ 1819176 w 2959769"/>
                <a:gd name="connsiteY2" fmla="*/ 262471 h 1404842"/>
                <a:gd name="connsiteX3" fmla="*/ 2959769 w 2959769"/>
                <a:gd name="connsiteY3" fmla="*/ 0 h 1404842"/>
                <a:gd name="connsiteX0" fmla="*/ 0 w 2959769"/>
                <a:gd name="connsiteY0" fmla="*/ 1404842 h 1404842"/>
                <a:gd name="connsiteX1" fmla="*/ 466826 w 2959769"/>
                <a:gd name="connsiteY1" fmla="*/ 591508 h 1404842"/>
                <a:gd name="connsiteX2" fmla="*/ 1819176 w 2959769"/>
                <a:gd name="connsiteY2" fmla="*/ 262471 h 1404842"/>
                <a:gd name="connsiteX3" fmla="*/ 2959769 w 2959769"/>
                <a:gd name="connsiteY3" fmla="*/ 0 h 1404842"/>
              </a:gdLst>
              <a:ahLst/>
              <a:cxnLst>
                <a:cxn ang="0">
                  <a:pos x="connsiteX0" y="connsiteY0"/>
                </a:cxn>
                <a:cxn ang="0">
                  <a:pos x="connsiteX1" y="connsiteY1"/>
                </a:cxn>
                <a:cxn ang="0">
                  <a:pos x="connsiteX2" y="connsiteY2"/>
                </a:cxn>
                <a:cxn ang="0">
                  <a:pos x="connsiteX3" y="connsiteY3"/>
                </a:cxn>
              </a:cxnLst>
              <a:rect l="l" t="t" r="r" b="b"/>
              <a:pathLst>
                <a:path w="2959769" h="1404842">
                  <a:moveTo>
                    <a:pt x="0" y="1404842"/>
                  </a:moveTo>
                  <a:cubicBezTo>
                    <a:pt x="84622" y="1089615"/>
                    <a:pt x="163630" y="781903"/>
                    <a:pt x="466826" y="591508"/>
                  </a:cubicBezTo>
                  <a:cubicBezTo>
                    <a:pt x="770022" y="401113"/>
                    <a:pt x="1452614" y="342408"/>
                    <a:pt x="1819176" y="262471"/>
                  </a:cubicBezTo>
                  <a:cubicBezTo>
                    <a:pt x="2253115" y="156766"/>
                    <a:pt x="2488531" y="137134"/>
                    <a:pt x="2959769" y="0"/>
                  </a:cubicBez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28FD76-5DE9-4585-8C67-398B5D9A7F71}"/>
                </a:ext>
              </a:extLst>
            </p:cNvPr>
            <p:cNvSpPr/>
            <p:nvPr/>
          </p:nvSpPr>
          <p:spPr>
            <a:xfrm>
              <a:off x="2982227" y="3839220"/>
              <a:ext cx="2897205" cy="1661160"/>
            </a:xfrm>
            <a:custGeom>
              <a:avLst/>
              <a:gdLst>
                <a:gd name="connsiteX0" fmla="*/ 0 w 2757638"/>
                <a:gd name="connsiteY0" fmla="*/ 2156059 h 2156059"/>
                <a:gd name="connsiteX1" fmla="*/ 1198346 w 2757638"/>
                <a:gd name="connsiteY1" fmla="*/ 1915427 h 2156059"/>
                <a:gd name="connsiteX2" fmla="*/ 1506354 w 2757638"/>
                <a:gd name="connsiteY2" fmla="*/ 712270 h 2156059"/>
                <a:gd name="connsiteX3" fmla="*/ 2757638 w 2757638"/>
                <a:gd name="connsiteY3" fmla="*/ 0 h 2156059"/>
                <a:gd name="connsiteX0" fmla="*/ 0 w 2897205"/>
                <a:gd name="connsiteY0" fmla="*/ 2223436 h 2223436"/>
                <a:gd name="connsiteX1" fmla="*/ 1198346 w 2897205"/>
                <a:gd name="connsiteY1" fmla="*/ 1982804 h 2223436"/>
                <a:gd name="connsiteX2" fmla="*/ 1506354 w 2897205"/>
                <a:gd name="connsiteY2" fmla="*/ 779647 h 2223436"/>
                <a:gd name="connsiteX3" fmla="*/ 2897205 w 2897205"/>
                <a:gd name="connsiteY3" fmla="*/ 0 h 2223436"/>
                <a:gd name="connsiteX0" fmla="*/ 0 w 2897205"/>
                <a:gd name="connsiteY0" fmla="*/ 2223436 h 2223436"/>
                <a:gd name="connsiteX1" fmla="*/ 928838 w 2897205"/>
                <a:gd name="connsiteY1" fmla="*/ 1712257 h 2223436"/>
                <a:gd name="connsiteX2" fmla="*/ 1506354 w 2897205"/>
                <a:gd name="connsiteY2" fmla="*/ 779647 h 2223436"/>
                <a:gd name="connsiteX3" fmla="*/ 2897205 w 2897205"/>
                <a:gd name="connsiteY3" fmla="*/ 0 h 2223436"/>
              </a:gdLst>
              <a:ahLst/>
              <a:cxnLst>
                <a:cxn ang="0">
                  <a:pos x="connsiteX0" y="connsiteY0"/>
                </a:cxn>
                <a:cxn ang="0">
                  <a:pos x="connsiteX1" y="connsiteY1"/>
                </a:cxn>
                <a:cxn ang="0">
                  <a:pos x="connsiteX2" y="connsiteY2"/>
                </a:cxn>
                <a:cxn ang="0">
                  <a:pos x="connsiteX3" y="connsiteY3"/>
                </a:cxn>
              </a:cxnLst>
              <a:rect l="l" t="t" r="r" b="b"/>
              <a:pathLst>
                <a:path w="2897205" h="2223436">
                  <a:moveTo>
                    <a:pt x="0" y="2223436"/>
                  </a:moveTo>
                  <a:cubicBezTo>
                    <a:pt x="473643" y="2223435"/>
                    <a:pt x="677779" y="1952888"/>
                    <a:pt x="928838" y="1712257"/>
                  </a:cubicBezTo>
                  <a:cubicBezTo>
                    <a:pt x="1179897" y="1471626"/>
                    <a:pt x="1246472" y="1098885"/>
                    <a:pt x="1506354" y="779647"/>
                  </a:cubicBezTo>
                  <a:cubicBezTo>
                    <a:pt x="1766236" y="460409"/>
                    <a:pt x="2401504" y="196516"/>
                    <a:pt x="2897205" y="0"/>
                  </a:cubicBezTo>
                </a:path>
              </a:pathLst>
            </a:cu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D7927DD0-69CB-4929-AADB-076F2DC9BCDF}"/>
                    </a:ext>
                  </a:extLst>
                </p:cNvPr>
                <p:cNvSpPr txBox="1"/>
                <p:nvPr/>
              </p:nvSpPr>
              <p:spPr>
                <a:xfrm>
                  <a:off x="5879431" y="4046968"/>
                  <a:ext cx="908421" cy="4927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1200" b="0" i="1" smtClean="0">
                                <a:solidFill>
                                  <a:schemeClr val="accent2"/>
                                </a:solidFill>
                                <a:latin typeface="Cambria Math" panose="02040503050406030204" pitchFamily="18" charset="0"/>
                              </a:rPr>
                            </m:ctrlPr>
                          </m:funcPr>
                          <m:fName>
                            <m:limLow>
                              <m:limLowPr>
                                <m:ctrlPr>
                                  <a:rPr lang="en-US" sz="1200" b="0" i="1" smtClean="0">
                                    <a:solidFill>
                                      <a:schemeClr val="accent2"/>
                                    </a:solidFill>
                                    <a:latin typeface="Cambria Math" panose="02040503050406030204" pitchFamily="18" charset="0"/>
                                  </a:rPr>
                                </m:ctrlPr>
                              </m:limLowPr>
                              <m:e>
                                <m:r>
                                  <m:rPr>
                                    <m:sty m:val="p"/>
                                  </m:rPr>
                                  <a:rPr lang="en-US" sz="1200" b="0" i="0" smtClean="0">
                                    <a:solidFill>
                                      <a:schemeClr val="accent2"/>
                                    </a:solidFill>
                                    <a:latin typeface="Cambria Math" panose="02040503050406030204" pitchFamily="18" charset="0"/>
                                  </a:rPr>
                                  <m:t>max</m:t>
                                </m:r>
                              </m:e>
                              <m:lim>
                                <m:r>
                                  <a:rPr lang="en-US" sz="1200" b="0" i="1" smtClean="0">
                                    <a:solidFill>
                                      <a:schemeClr val="accent2"/>
                                    </a:solidFill>
                                    <a:latin typeface="Cambria Math" panose="02040503050406030204" pitchFamily="18" charset="0"/>
                                  </a:rPr>
                                  <m:t>𝑗</m:t>
                                </m:r>
                                <m:r>
                                  <a:rPr lang="en-US" sz="1200" b="0" i="1" smtClean="0">
                                    <a:solidFill>
                                      <a:schemeClr val="accent2"/>
                                    </a:solidFill>
                                    <a:latin typeface="Cambria Math" panose="02040503050406030204" pitchFamily="18" charset="0"/>
                                  </a:rPr>
                                  <m:t>≠</m:t>
                                </m:r>
                                <m:r>
                                  <a:rPr lang="en-US" sz="1200" b="0" i="1" smtClean="0">
                                    <a:solidFill>
                                      <a:schemeClr val="accent2"/>
                                    </a:solidFill>
                                    <a:latin typeface="Cambria Math" panose="02040503050406030204" pitchFamily="18" charset="0"/>
                                  </a:rPr>
                                  <m:t>𝑖</m:t>
                                </m:r>
                              </m:lim>
                            </m:limLow>
                          </m:fName>
                          <m:e>
                            <m:sSub>
                              <m:sSubPr>
                                <m:ctrlPr>
                                  <a:rPr lang="en-US" sz="1200" b="0" i="1" smtClean="0">
                                    <a:solidFill>
                                      <a:schemeClr val="accent2"/>
                                    </a:solidFill>
                                    <a:latin typeface="Cambria Math" panose="02040503050406030204" pitchFamily="18" charset="0"/>
                                  </a:rPr>
                                </m:ctrlPr>
                              </m:sSubPr>
                              <m:e>
                                <m:r>
                                  <a:rPr lang="en-US" sz="1200" b="0" i="1" smtClean="0">
                                    <a:solidFill>
                                      <a:schemeClr val="accent2"/>
                                    </a:solidFill>
                                    <a:latin typeface="Cambria Math" panose="02040503050406030204" pitchFamily="18" charset="0"/>
                                  </a:rPr>
                                  <m:t>𝑣</m:t>
                                </m:r>
                              </m:e>
                              <m:sub>
                                <m:r>
                                  <a:rPr lang="en-US" sz="1200" b="0" i="1" smtClean="0">
                                    <a:solidFill>
                                      <a:schemeClr val="accent2"/>
                                    </a:solidFill>
                                    <a:latin typeface="Cambria Math" panose="02040503050406030204" pitchFamily="18" charset="0"/>
                                  </a:rPr>
                                  <m:t>𝑗</m:t>
                                </m:r>
                              </m:sub>
                            </m:sSub>
                          </m:e>
                        </m:func>
                      </m:oMath>
                    </m:oMathPara>
                  </a14:m>
                  <a:endParaRPr lang="en-US" dirty="0"/>
                </a:p>
              </p:txBody>
            </p:sp>
          </mc:Choice>
          <mc:Fallback xmlns="">
            <p:sp>
              <p:nvSpPr>
                <p:cNvPr id="15" name="TextBox 14">
                  <a:extLst>
                    <a:ext uri="{FF2B5EF4-FFF2-40B4-BE49-F238E27FC236}">
                      <a16:creationId xmlns:a16="http://schemas.microsoft.com/office/drawing/2014/main" id="{D7927DD0-69CB-4929-AADB-076F2DC9BCDF}"/>
                    </a:ext>
                  </a:extLst>
                </p:cNvPr>
                <p:cNvSpPr txBox="1">
                  <a:spLocks noRot="1" noChangeAspect="1" noMove="1" noResize="1" noEditPoints="1" noAdjustHandles="1" noChangeArrowheads="1" noChangeShapeType="1" noTextEdit="1"/>
                </p:cNvSpPr>
                <p:nvPr/>
              </p:nvSpPr>
              <p:spPr>
                <a:xfrm>
                  <a:off x="5879431" y="4046968"/>
                  <a:ext cx="908421" cy="492718"/>
                </a:xfrm>
                <a:prstGeom prst="rect">
                  <a:avLst/>
                </a:prstGeom>
                <a:blipFill>
                  <a:blip r:embed="rId5"/>
                  <a:stretch>
                    <a:fillRect b="-1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9533703A-55BA-450F-9ED3-94FF5052838F}"/>
                    </a:ext>
                  </a:extLst>
                </p:cNvPr>
                <p:cNvSpPr txBox="1"/>
                <p:nvPr/>
              </p:nvSpPr>
              <p:spPr>
                <a:xfrm>
                  <a:off x="5926209" y="3527313"/>
                  <a:ext cx="562876" cy="3846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200" b="0" i="1" smtClean="0">
                                <a:solidFill>
                                  <a:schemeClr val="bg2"/>
                                </a:solidFill>
                                <a:latin typeface="Cambria Math" panose="02040503050406030204" pitchFamily="18" charset="0"/>
                              </a:rPr>
                            </m:ctrlPr>
                          </m:sSubPr>
                          <m:e>
                            <m:r>
                              <a:rPr lang="en-US" sz="1200" b="0" i="1" smtClean="0">
                                <a:solidFill>
                                  <a:schemeClr val="bg2"/>
                                </a:solidFill>
                                <a:latin typeface="Cambria Math" panose="02040503050406030204" pitchFamily="18" charset="0"/>
                              </a:rPr>
                              <m:t>𝑣</m:t>
                            </m:r>
                          </m:e>
                          <m:sub>
                            <m:sSup>
                              <m:sSupPr>
                                <m:ctrlPr>
                                  <a:rPr lang="en-US" sz="1200" b="0" i="1" smtClean="0">
                                    <a:solidFill>
                                      <a:schemeClr val="bg2"/>
                                    </a:solidFill>
                                    <a:latin typeface="Cambria Math" panose="02040503050406030204" pitchFamily="18" charset="0"/>
                                  </a:rPr>
                                </m:ctrlPr>
                              </m:sSupPr>
                              <m:e>
                                <m:r>
                                  <a:rPr lang="en-US" sz="1200" b="0" i="1" smtClean="0">
                                    <a:solidFill>
                                      <a:schemeClr val="bg2"/>
                                    </a:solidFill>
                                    <a:latin typeface="Cambria Math" panose="02040503050406030204" pitchFamily="18" charset="0"/>
                                  </a:rPr>
                                  <m:t>𝑖</m:t>
                                </m:r>
                              </m:e>
                              <m:sup>
                                <m:r>
                                  <a:rPr lang="en-US" sz="1200" b="0" i="1" smtClean="0">
                                    <a:solidFill>
                                      <a:schemeClr val="bg2"/>
                                    </a:solidFill>
                                    <a:latin typeface="Cambria Math" panose="02040503050406030204" pitchFamily="18" charset="0"/>
                                  </a:rPr>
                                  <m:t>∗</m:t>
                                </m:r>
                              </m:sup>
                            </m:sSup>
                          </m:sub>
                        </m:sSub>
                      </m:oMath>
                    </m:oMathPara>
                  </a14:m>
                  <a:endParaRPr lang="en-US" dirty="0"/>
                </a:p>
              </p:txBody>
            </p:sp>
          </mc:Choice>
          <mc:Fallback xmlns="">
            <p:sp>
              <p:nvSpPr>
                <p:cNvPr id="16" name="TextBox 15">
                  <a:extLst>
                    <a:ext uri="{FF2B5EF4-FFF2-40B4-BE49-F238E27FC236}">
                      <a16:creationId xmlns:a16="http://schemas.microsoft.com/office/drawing/2014/main" id="{9533703A-55BA-450F-9ED3-94FF5052838F}"/>
                    </a:ext>
                  </a:extLst>
                </p:cNvPr>
                <p:cNvSpPr txBox="1">
                  <a:spLocks noRot="1" noChangeAspect="1" noMove="1" noResize="1" noEditPoints="1" noAdjustHandles="1" noChangeArrowheads="1" noChangeShapeType="1" noTextEdit="1"/>
                </p:cNvSpPr>
                <p:nvPr/>
              </p:nvSpPr>
              <p:spPr>
                <a:xfrm>
                  <a:off x="5926209" y="3527313"/>
                  <a:ext cx="562876" cy="384630"/>
                </a:xfrm>
                <a:prstGeom prst="rect">
                  <a:avLst/>
                </a:prstGeom>
                <a:blipFill>
                  <a:blip r:embed="rId6"/>
                  <a:stretch>
                    <a:fillRect b="-7692"/>
                  </a:stretch>
                </a:blipFill>
              </p:spPr>
              <p:txBody>
                <a:bodyPr/>
                <a:lstStyle/>
                <a:p>
                  <a:r>
                    <a:rPr lang="en-US">
                      <a:noFill/>
                    </a:rPr>
                    <a:t> </a:t>
                  </a:r>
                </a:p>
              </p:txBody>
            </p:sp>
          </mc:Fallback>
        </mc:AlternateContent>
      </p:grpSp>
      <p:cxnSp>
        <p:nvCxnSpPr>
          <p:cNvPr id="3" name="Straight Connector 2">
            <a:extLst>
              <a:ext uri="{FF2B5EF4-FFF2-40B4-BE49-F238E27FC236}">
                <a16:creationId xmlns:a16="http://schemas.microsoft.com/office/drawing/2014/main" id="{A8CA5E3F-7DD6-4342-8EAB-2D0133AF1614}"/>
              </a:ext>
            </a:extLst>
          </p:cNvPr>
          <p:cNvCxnSpPr>
            <a:cxnSpLocks/>
          </p:cNvCxnSpPr>
          <p:nvPr/>
        </p:nvCxnSpPr>
        <p:spPr>
          <a:xfrm flipV="1">
            <a:off x="5747883" y="4617340"/>
            <a:ext cx="0" cy="605504"/>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8E4B6341-D69E-4247-B4A6-C2E17ADA2B46}"/>
                  </a:ext>
                </a:extLst>
              </p:cNvPr>
              <p:cNvSpPr txBox="1"/>
              <p:nvPr/>
            </p:nvSpPr>
            <p:spPr>
              <a:xfrm>
                <a:off x="5573027" y="5253658"/>
                <a:ext cx="34971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i="1" dirty="0" smtClean="0">
                              <a:latin typeface="Cambria Math" panose="02040503050406030204" pitchFamily="18" charset="0"/>
                            </a:rPr>
                          </m:ctrlPr>
                        </m:accPr>
                        <m:e>
                          <m:r>
                            <a:rPr lang="en-US" b="0" i="1" dirty="0" smtClean="0">
                              <a:latin typeface="Cambria Math" panose="02040503050406030204" pitchFamily="18" charset="0"/>
                            </a:rPr>
                            <m:t>𝑠</m:t>
                          </m:r>
                        </m:e>
                      </m:acc>
                    </m:oMath>
                  </m:oMathPara>
                </a14:m>
                <a:endParaRPr lang="en-US" dirty="0"/>
              </a:p>
            </p:txBody>
          </p:sp>
        </mc:Choice>
        <mc:Fallback xmlns="">
          <p:sp>
            <p:nvSpPr>
              <p:cNvPr id="17" name="TextBox 16">
                <a:extLst>
                  <a:ext uri="{FF2B5EF4-FFF2-40B4-BE49-F238E27FC236}">
                    <a16:creationId xmlns:a16="http://schemas.microsoft.com/office/drawing/2014/main" id="{8E4B6341-D69E-4247-B4A6-C2E17ADA2B46}"/>
                  </a:ext>
                </a:extLst>
              </p:cNvPr>
              <p:cNvSpPr txBox="1">
                <a:spLocks noRot="1" noChangeAspect="1" noMove="1" noResize="1" noEditPoints="1" noAdjustHandles="1" noChangeArrowheads="1" noChangeShapeType="1" noTextEdit="1"/>
              </p:cNvSpPr>
              <p:nvPr/>
            </p:nvSpPr>
            <p:spPr>
              <a:xfrm>
                <a:off x="5573027" y="5253658"/>
                <a:ext cx="349711" cy="369332"/>
              </a:xfrm>
              <a:prstGeom prst="rect">
                <a:avLst/>
              </a:prstGeom>
              <a:blipFill>
                <a:blip r:embed="rId7"/>
                <a:stretch>
                  <a:fillRect t="-6667" r="-34483"/>
                </a:stretch>
              </a:blipFill>
            </p:spPr>
            <p:txBody>
              <a:bodyPr/>
              <a:lstStyle/>
              <a:p>
                <a:r>
                  <a:rPr lang="en-US">
                    <a:noFill/>
                  </a:rPr>
                  <a:t> </a:t>
                </a:r>
              </a:p>
            </p:txBody>
          </p:sp>
        </mc:Fallback>
      </mc:AlternateContent>
      <p:cxnSp>
        <p:nvCxnSpPr>
          <p:cNvPr id="19" name="Straight Arrow Connector 18">
            <a:extLst>
              <a:ext uri="{FF2B5EF4-FFF2-40B4-BE49-F238E27FC236}">
                <a16:creationId xmlns:a16="http://schemas.microsoft.com/office/drawing/2014/main" id="{0C82DAA8-727A-4198-A176-046CADED2A60}"/>
              </a:ext>
            </a:extLst>
          </p:cNvPr>
          <p:cNvCxnSpPr>
            <a:cxnSpLocks/>
          </p:cNvCxnSpPr>
          <p:nvPr/>
        </p:nvCxnSpPr>
        <p:spPr>
          <a:xfrm>
            <a:off x="3820797" y="4101192"/>
            <a:ext cx="859289" cy="4708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3A240102-F670-4BB2-AF97-DBC53364FF2D}"/>
              </a:ext>
            </a:extLst>
          </p:cNvPr>
          <p:cNvSpPr/>
          <p:nvPr/>
        </p:nvSpPr>
        <p:spPr>
          <a:xfrm>
            <a:off x="3538891" y="3762932"/>
            <a:ext cx="3048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AAFD8B3-8787-47D2-978F-957F816FDFA1}"/>
              </a:ext>
            </a:extLst>
          </p:cNvPr>
          <p:cNvSpPr txBox="1"/>
          <p:nvPr/>
        </p:nvSpPr>
        <p:spPr>
          <a:xfrm>
            <a:off x="611190" y="5867400"/>
            <a:ext cx="8151803" cy="707886"/>
          </a:xfrm>
          <a:prstGeom prst="rect">
            <a:avLst/>
          </a:prstGeom>
          <a:noFill/>
        </p:spPr>
        <p:txBody>
          <a:bodyPr wrap="square">
            <a:spAutoFit/>
          </a:bodyPr>
          <a:lstStyle/>
          <a:p>
            <a:pPr>
              <a:buClr>
                <a:schemeClr val="tx1"/>
              </a:buClr>
            </a:pPr>
            <a:r>
              <a:rPr lang="en-US" sz="2000" dirty="0">
                <a:solidFill>
                  <a:schemeClr val="bg2"/>
                </a:solidFill>
              </a:rPr>
              <a:t>Theorem: </a:t>
            </a:r>
            <a:r>
              <a:rPr lang="en-US" sz="2000" dirty="0"/>
              <a:t>Under the single-crossing condition, the generalized </a:t>
            </a:r>
            <a:r>
              <a:rPr lang="en-US" sz="2000" dirty="0" err="1"/>
              <a:t>Vickrey</a:t>
            </a:r>
            <a:r>
              <a:rPr lang="en-US" sz="2000" dirty="0"/>
              <a:t> auction is ex post IC, ex post IR, and generates efficient outcomes.</a:t>
            </a:r>
          </a:p>
        </p:txBody>
      </p:sp>
    </p:spTree>
    <p:extLst>
      <p:ext uri="{BB962C8B-B14F-4D97-AF65-F5344CB8AC3E}">
        <p14:creationId xmlns:p14="http://schemas.microsoft.com/office/powerpoint/2010/main" val="117590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animBg="1"/>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4916602" cy="769441"/>
          </a:xfrm>
          <a:prstGeom prst="rect">
            <a:avLst/>
          </a:prstGeom>
          <a:noFill/>
        </p:spPr>
        <p:txBody>
          <a:bodyPr wrap="none" rtlCol="0">
            <a:spAutoFit/>
          </a:bodyPr>
          <a:lstStyle/>
          <a:p>
            <a:r>
              <a:rPr lang="en-US" sz="4400" dirty="0">
                <a:solidFill>
                  <a:schemeClr val="accent1"/>
                </a:solidFill>
              </a:rPr>
              <a:t>What about revenue?</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4278094"/>
          </a:xfrm>
          <a:prstGeom prst="rect">
            <a:avLst/>
          </a:prstGeom>
          <a:noFill/>
        </p:spPr>
        <p:txBody>
          <a:bodyPr wrap="square" rtlCol="0">
            <a:spAutoFit/>
          </a:bodyPr>
          <a:lstStyle/>
          <a:p>
            <a:pPr>
              <a:buClr>
                <a:schemeClr val="tx1"/>
              </a:buClr>
            </a:pPr>
            <a:r>
              <a:rPr lang="en-US" sz="2000" dirty="0">
                <a:solidFill>
                  <a:schemeClr val="bg2"/>
                </a:solidFill>
              </a:rPr>
              <a:t>Apply same idea as Lookahead auction:</a:t>
            </a:r>
            <a:r>
              <a:rPr lang="en-US" sz="2000" dirty="0"/>
              <a:t> run generalized </a:t>
            </a:r>
            <a:r>
              <a:rPr lang="en-US" sz="2000" dirty="0" err="1"/>
              <a:t>Vickrey</a:t>
            </a:r>
            <a:r>
              <a:rPr lang="en-US" sz="2000" dirty="0"/>
              <a:t> auction, but impose an optimal reserve price on the provisional winner.</a:t>
            </a:r>
          </a:p>
          <a:p>
            <a:pPr>
              <a:buClr>
                <a:schemeClr val="tx1"/>
              </a:buClr>
            </a:pPr>
            <a:endParaRPr lang="en-US" sz="2000" dirty="0"/>
          </a:p>
          <a:p>
            <a:pPr>
              <a:buClr>
                <a:schemeClr val="tx1"/>
              </a:buClr>
            </a:pPr>
            <a:r>
              <a:rPr lang="en-US" sz="2000" dirty="0"/>
              <a:t>Constant approximation to optimal revenue, assuming single-crossing and some additional technical assumptions. </a:t>
            </a:r>
            <a:r>
              <a:rPr lang="en-US" sz="2000" dirty="0">
                <a:solidFill>
                  <a:schemeClr val="accent1"/>
                </a:solidFill>
              </a:rPr>
              <a:t>[Li 2013, Chawla Fu Karlin 2014]</a:t>
            </a:r>
            <a:endParaRPr lang="en-US" sz="2000" dirty="0"/>
          </a:p>
          <a:p>
            <a:pPr>
              <a:buClr>
                <a:schemeClr val="tx1"/>
              </a:buClr>
            </a:pPr>
            <a:endParaRPr lang="en-US" sz="2400" dirty="0"/>
          </a:p>
          <a:p>
            <a:pPr>
              <a:buClr>
                <a:schemeClr val="tx1"/>
              </a:buClr>
            </a:pPr>
            <a:r>
              <a:rPr lang="en-US" sz="2400" dirty="0">
                <a:solidFill>
                  <a:schemeClr val="bg2"/>
                </a:solidFill>
              </a:rPr>
              <a:t>Another approach: </a:t>
            </a:r>
          </a:p>
          <a:p>
            <a:pPr>
              <a:buClr>
                <a:schemeClr val="tx1"/>
              </a:buClr>
            </a:pPr>
            <a:r>
              <a:rPr lang="en-US" sz="2000" dirty="0"/>
              <a:t>Assume single-crossing, then characterize the payments that make an allocation rule ex post IC.  Express revenue as a form of virtual surplus, similar to </a:t>
            </a:r>
            <a:r>
              <a:rPr lang="en-US" sz="2000" dirty="0">
                <a:solidFill>
                  <a:schemeClr val="accent1"/>
                </a:solidFill>
              </a:rPr>
              <a:t>[Myerson 1981]</a:t>
            </a:r>
            <a:r>
              <a:rPr lang="en-US" sz="2000" dirty="0"/>
              <a:t> in the IPV setting.</a:t>
            </a:r>
          </a:p>
          <a:p>
            <a:pPr>
              <a:buClr>
                <a:schemeClr val="tx1"/>
              </a:buClr>
            </a:pPr>
            <a:endParaRPr lang="en-US" sz="2400" dirty="0"/>
          </a:p>
          <a:p>
            <a:pPr>
              <a:buClr>
                <a:schemeClr val="tx1"/>
              </a:buClr>
            </a:pPr>
            <a:r>
              <a:rPr lang="en-US" sz="2000" dirty="0"/>
              <a:t>Leads to auction formats with optimal or approx. optimal revenue under various conditions; see </a:t>
            </a:r>
            <a:r>
              <a:rPr lang="en-US" sz="2000" dirty="0">
                <a:solidFill>
                  <a:schemeClr val="accent1"/>
                </a:solidFill>
              </a:rPr>
              <a:t>[Roughgarden and Talgam-Cohen 2013, 2016].</a:t>
            </a:r>
          </a:p>
        </p:txBody>
      </p:sp>
    </p:spTree>
    <p:extLst>
      <p:ext uri="{BB962C8B-B14F-4D97-AF65-F5344CB8AC3E}">
        <p14:creationId xmlns:p14="http://schemas.microsoft.com/office/powerpoint/2010/main" val="279799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2289409" cy="769441"/>
          </a:xfrm>
          <a:prstGeom prst="rect">
            <a:avLst/>
          </a:prstGeom>
          <a:noFill/>
        </p:spPr>
        <p:txBody>
          <a:bodyPr wrap="none" rtlCol="0">
            <a:spAutoFit/>
          </a:bodyPr>
          <a:lstStyle/>
          <a:p>
            <a:r>
              <a:rPr lang="en-US" sz="4400" dirty="0">
                <a:solidFill>
                  <a:schemeClr val="accent1"/>
                </a:solidFill>
              </a:rPr>
              <a:t>Discussion</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4401205"/>
          </a:xfrm>
          <a:prstGeom prst="rect">
            <a:avLst/>
          </a:prstGeom>
          <a:noFill/>
        </p:spPr>
        <p:txBody>
          <a:bodyPr wrap="square" rtlCol="0">
            <a:spAutoFit/>
          </a:bodyPr>
          <a:lstStyle/>
          <a:p>
            <a:pPr marL="457200" indent="-457200">
              <a:buClr>
                <a:schemeClr val="tx1"/>
              </a:buClr>
              <a:buAutoNum type="arabicPeriod"/>
            </a:pPr>
            <a:r>
              <a:rPr lang="en-US" sz="2400" dirty="0"/>
              <a:t>Many of these results generalize </a:t>
            </a:r>
            <a:r>
              <a:rPr lang="en-US" sz="2400" dirty="0">
                <a:solidFill>
                  <a:schemeClr val="bg2"/>
                </a:solidFill>
              </a:rPr>
              <a:t>beyond single-item </a:t>
            </a:r>
            <a:r>
              <a:rPr lang="en-US" sz="2400" dirty="0"/>
              <a:t>auctions, to richer single-dimensional auction problems.  E.g., selling k identical items.</a:t>
            </a:r>
          </a:p>
          <a:p>
            <a:pPr marL="457200" indent="-457200">
              <a:buClr>
                <a:schemeClr val="tx1"/>
              </a:buClr>
              <a:buAutoNum type="arabicPeriod"/>
            </a:pPr>
            <a:endParaRPr lang="en-US" sz="2400" dirty="0"/>
          </a:p>
          <a:p>
            <a:pPr marL="457200" indent="-457200">
              <a:buClr>
                <a:schemeClr val="tx1"/>
              </a:buClr>
              <a:buAutoNum type="arabicPeriod"/>
            </a:pPr>
            <a:r>
              <a:rPr lang="en-US" sz="2400" dirty="0">
                <a:solidFill>
                  <a:schemeClr val="bg2"/>
                </a:solidFill>
              </a:rPr>
              <a:t>Practical implementations</a:t>
            </a:r>
          </a:p>
          <a:p>
            <a:pPr marL="800100" lvl="1" indent="-342900">
              <a:buClr>
                <a:schemeClr val="tx1"/>
              </a:buClr>
              <a:buFont typeface="Arial" panose="020B0604020202020204" pitchFamily="34" charset="0"/>
              <a:buChar char="•"/>
            </a:pPr>
            <a:r>
              <a:rPr lang="en-US" sz="2000" dirty="0"/>
              <a:t>Depending on the signal structure, the direct-revelation implementation could be problematic!</a:t>
            </a:r>
          </a:p>
          <a:p>
            <a:pPr marL="800100" lvl="1" indent="-342900">
              <a:buClr>
                <a:schemeClr val="tx1"/>
              </a:buClr>
              <a:buFont typeface="Arial" panose="020B0604020202020204" pitchFamily="34" charset="0"/>
              <a:buChar char="•"/>
            </a:pPr>
            <a:endParaRPr lang="en-US" sz="2000" dirty="0"/>
          </a:p>
          <a:p>
            <a:pPr marL="800100" lvl="1" indent="-342900">
              <a:buClr>
                <a:schemeClr val="tx1"/>
              </a:buClr>
              <a:buFont typeface="Arial" panose="020B0604020202020204" pitchFamily="34" charset="0"/>
              <a:buChar char="•"/>
            </a:pPr>
            <a:r>
              <a:rPr lang="en-US" sz="2000" dirty="0"/>
              <a:t>For symmetric affiliated values </a:t>
            </a:r>
            <a:r>
              <a:rPr lang="en-US" sz="2000" dirty="0">
                <a:solidFill>
                  <a:schemeClr val="accent1"/>
                </a:solidFill>
              </a:rPr>
              <a:t>[Milgrom Weber 82]</a:t>
            </a:r>
            <a:r>
              <a:rPr lang="en-US" sz="2000" dirty="0"/>
              <a:t>, generalized VCG can be implemented as an English auction.</a:t>
            </a:r>
          </a:p>
          <a:p>
            <a:pPr marL="800100" lvl="1" indent="-342900">
              <a:buClr>
                <a:schemeClr val="tx1"/>
              </a:buClr>
              <a:buFont typeface="Arial" panose="020B0604020202020204" pitchFamily="34" charset="0"/>
              <a:buChar char="•"/>
            </a:pPr>
            <a:r>
              <a:rPr lang="en-US" sz="2000" dirty="0"/>
              <a:t>Can even implement lazy reserves by offering a final take-it-or-leave-it price to the winner of the English auction.</a:t>
            </a:r>
            <a:br>
              <a:rPr lang="en-US" sz="2000" dirty="0"/>
            </a:br>
            <a:r>
              <a:rPr lang="en-US" sz="2000" dirty="0"/>
              <a:t>See </a:t>
            </a:r>
            <a:r>
              <a:rPr lang="en-US" sz="2000" dirty="0">
                <a:solidFill>
                  <a:schemeClr val="accent1"/>
                </a:solidFill>
              </a:rPr>
              <a:t>[</a:t>
            </a:r>
            <a:r>
              <a:rPr lang="en-US" sz="2000" dirty="0" err="1">
                <a:solidFill>
                  <a:schemeClr val="accent1"/>
                </a:solidFill>
              </a:rPr>
              <a:t>Lopomo</a:t>
            </a:r>
            <a:r>
              <a:rPr lang="en-US" sz="2000" dirty="0">
                <a:solidFill>
                  <a:schemeClr val="accent1"/>
                </a:solidFill>
              </a:rPr>
              <a:t> 2000], [Chung and Ely 2007], [Li 2013, 2018]</a:t>
            </a:r>
            <a:r>
              <a:rPr lang="en-US" sz="2000" dirty="0"/>
              <a:t>.</a:t>
            </a:r>
          </a:p>
        </p:txBody>
      </p:sp>
    </p:spTree>
    <p:extLst>
      <p:ext uri="{BB962C8B-B14F-4D97-AF65-F5344CB8AC3E}">
        <p14:creationId xmlns:p14="http://schemas.microsoft.com/office/powerpoint/2010/main" val="403005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3736344" cy="769441"/>
          </a:xfrm>
          <a:prstGeom prst="rect">
            <a:avLst/>
          </a:prstGeom>
          <a:noFill/>
        </p:spPr>
        <p:txBody>
          <a:bodyPr wrap="none" rtlCol="0">
            <a:spAutoFit/>
          </a:bodyPr>
          <a:lstStyle/>
          <a:p>
            <a:r>
              <a:rPr lang="en-US" sz="4400" dirty="0">
                <a:solidFill>
                  <a:schemeClr val="accent1"/>
                </a:solidFill>
              </a:rPr>
              <a:t>Where to next?</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4278094"/>
          </a:xfrm>
          <a:prstGeom prst="rect">
            <a:avLst/>
          </a:prstGeom>
          <a:noFill/>
        </p:spPr>
        <p:txBody>
          <a:bodyPr wrap="square" rtlCol="0">
            <a:spAutoFit/>
          </a:bodyPr>
          <a:lstStyle/>
          <a:p>
            <a:pPr marL="457200" indent="-457200">
              <a:buClr>
                <a:schemeClr val="tx1"/>
              </a:buClr>
              <a:buFont typeface="+mj-lt"/>
              <a:buAutoNum type="arabicPeriod"/>
            </a:pPr>
            <a:r>
              <a:rPr lang="en-US" sz="2400" dirty="0"/>
              <a:t>Robustness and bidder information</a:t>
            </a:r>
          </a:p>
          <a:p>
            <a:pPr marL="800100" lvl="1" indent="-342900">
              <a:buClr>
                <a:schemeClr val="tx1"/>
              </a:buClr>
              <a:buFont typeface="Arial" panose="020B0604020202020204" pitchFamily="34" charset="0"/>
              <a:buChar char="•"/>
            </a:pPr>
            <a:r>
              <a:rPr lang="en-US" sz="2000" dirty="0"/>
              <a:t>Other solution concepts beyond interim and ex post IC?</a:t>
            </a:r>
          </a:p>
          <a:p>
            <a:pPr marL="800100" lvl="1" indent="-342900">
              <a:buClr>
                <a:schemeClr val="tx1"/>
              </a:buClr>
              <a:buFont typeface="Arial" panose="020B0604020202020204" pitchFamily="34" charset="0"/>
              <a:buChar char="•"/>
            </a:pPr>
            <a:r>
              <a:rPr lang="en-US" sz="2000" dirty="0"/>
              <a:t>The impact of different information structures on auctions.</a:t>
            </a:r>
            <a:endParaRPr lang="en-US" sz="2400" dirty="0"/>
          </a:p>
          <a:p>
            <a:pPr marL="800100" lvl="1" indent="-342900">
              <a:buClr>
                <a:schemeClr val="tx1"/>
              </a:buClr>
              <a:buFont typeface="Arial" panose="020B0604020202020204" pitchFamily="34" charset="0"/>
              <a:buChar char="•"/>
            </a:pPr>
            <a:endParaRPr lang="en-US" sz="2400" dirty="0"/>
          </a:p>
          <a:p>
            <a:pPr marL="457200" indent="-457200">
              <a:buClr>
                <a:schemeClr val="tx1"/>
              </a:buClr>
              <a:buFont typeface="+mj-lt"/>
              <a:buAutoNum type="arabicPeriod"/>
            </a:pPr>
            <a:r>
              <a:rPr lang="en-US" sz="2400" dirty="0"/>
              <a:t>Beyond single-dimensional settings</a:t>
            </a:r>
          </a:p>
          <a:p>
            <a:pPr marL="800100" lvl="1" indent="-342900">
              <a:buClr>
                <a:schemeClr val="tx1"/>
              </a:buClr>
              <a:buFont typeface="Arial" panose="020B0604020202020204" pitchFamily="34" charset="0"/>
              <a:buChar char="•"/>
            </a:pPr>
            <a:r>
              <a:rPr lang="en-US" sz="2000" dirty="0"/>
              <a:t>Significant gaps between theory and practice.</a:t>
            </a:r>
          </a:p>
          <a:p>
            <a:pPr marL="800100" lvl="1" indent="-342900">
              <a:buClr>
                <a:schemeClr val="tx1"/>
              </a:buClr>
              <a:buFont typeface="Arial" panose="020B0604020202020204" pitchFamily="34" charset="0"/>
              <a:buChar char="•"/>
            </a:pPr>
            <a:endParaRPr lang="en-US" sz="2000" dirty="0"/>
          </a:p>
          <a:p>
            <a:pPr marL="800100" lvl="1" indent="-342900">
              <a:buClr>
                <a:schemeClr val="tx1"/>
              </a:buClr>
              <a:buFont typeface="Arial" panose="020B0604020202020204" pitchFamily="34" charset="0"/>
              <a:buChar char="•"/>
            </a:pPr>
            <a:r>
              <a:rPr lang="en-US" sz="2000" dirty="0">
                <a:solidFill>
                  <a:schemeClr val="bg2"/>
                </a:solidFill>
              </a:rPr>
              <a:t>Theory</a:t>
            </a:r>
            <a:r>
              <a:rPr lang="en-US" sz="2000" dirty="0"/>
              <a:t>: can no longer rely on single-crossing conditions.  Many negative results suggest new ideas are required.</a:t>
            </a:r>
          </a:p>
          <a:p>
            <a:pPr marL="800100" lvl="1" indent="-342900">
              <a:buClr>
                <a:schemeClr val="tx1"/>
              </a:buClr>
              <a:buFont typeface="Arial" panose="020B0604020202020204" pitchFamily="34" charset="0"/>
              <a:buChar char="•"/>
            </a:pPr>
            <a:endParaRPr lang="en-US" sz="2000" dirty="0"/>
          </a:p>
          <a:p>
            <a:pPr marL="800100" lvl="1" indent="-342900">
              <a:buClr>
                <a:schemeClr val="tx1"/>
              </a:buClr>
              <a:buFont typeface="Arial" panose="020B0604020202020204" pitchFamily="34" charset="0"/>
              <a:buChar char="•"/>
            </a:pPr>
            <a:r>
              <a:rPr lang="en-US" sz="2000" dirty="0">
                <a:solidFill>
                  <a:schemeClr val="bg2"/>
                </a:solidFill>
              </a:rPr>
              <a:t>Practice</a:t>
            </a:r>
            <a:r>
              <a:rPr lang="en-US" sz="2000" dirty="0"/>
              <a:t>: can use insights about ascending auctions to design useful, practical combinatorial auctions.  E.g., simultaneous ascending auctions for FCC spectrum.</a:t>
            </a:r>
          </a:p>
        </p:txBody>
      </p:sp>
    </p:spTree>
    <p:extLst>
      <p:ext uri="{BB962C8B-B14F-4D97-AF65-F5344CB8AC3E}">
        <p14:creationId xmlns:p14="http://schemas.microsoft.com/office/powerpoint/2010/main" val="199479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6172200" cy="769441"/>
          </a:xfrm>
          <a:prstGeom prst="rect">
            <a:avLst/>
          </a:prstGeom>
          <a:noFill/>
        </p:spPr>
        <p:txBody>
          <a:bodyPr wrap="square" rtlCol="0">
            <a:spAutoFit/>
          </a:bodyPr>
          <a:lstStyle/>
          <a:p>
            <a:r>
              <a:rPr lang="en-US" sz="4400" dirty="0">
                <a:solidFill>
                  <a:schemeClr val="accent1"/>
                </a:solidFill>
              </a:rPr>
              <a:t>Workshop Schedule</a:t>
            </a:r>
          </a:p>
        </p:txBody>
      </p:sp>
      <p:sp>
        <p:nvSpPr>
          <p:cNvPr id="6" name="TextBox 5">
            <a:extLst>
              <a:ext uri="{FF2B5EF4-FFF2-40B4-BE49-F238E27FC236}">
                <a16:creationId xmlns:a16="http://schemas.microsoft.com/office/drawing/2014/main" id="{97A308E0-2AC3-47A7-8B1D-FEEF8B0651EF}"/>
              </a:ext>
            </a:extLst>
          </p:cNvPr>
          <p:cNvSpPr txBox="1"/>
          <p:nvPr/>
        </p:nvSpPr>
        <p:spPr>
          <a:xfrm>
            <a:off x="609600" y="1524000"/>
            <a:ext cx="8305800" cy="4662815"/>
          </a:xfrm>
          <a:prstGeom prst="rect">
            <a:avLst/>
          </a:prstGeom>
          <a:noFill/>
        </p:spPr>
        <p:txBody>
          <a:bodyPr wrap="square">
            <a:spAutoFit/>
          </a:bodyPr>
          <a:lstStyle/>
          <a:p>
            <a:pPr algn="l"/>
            <a:r>
              <a:rPr lang="en-US" sz="1100" b="1" i="0" dirty="0">
                <a:solidFill>
                  <a:srgbClr val="2B2B2B"/>
                </a:solidFill>
                <a:effectLst/>
                <a:latin typeface="Verdana" panose="020B0604030504040204" pitchFamily="34" charset="0"/>
              </a:rPr>
              <a:t>11:00am - 11:10am: Welcome and Opening Remarks</a:t>
            </a:r>
          </a:p>
          <a:p>
            <a:pPr algn="l"/>
            <a:br>
              <a:rPr lang="en-US" sz="1100" b="1" i="0" dirty="0">
                <a:solidFill>
                  <a:srgbClr val="2B2B2B"/>
                </a:solidFill>
                <a:effectLst/>
                <a:latin typeface="Verdana" panose="020B0604030504040204" pitchFamily="34" charset="0"/>
              </a:rPr>
            </a:br>
            <a:r>
              <a:rPr lang="en-US" sz="1100" b="1" i="0" dirty="0">
                <a:solidFill>
                  <a:srgbClr val="2B2B2B"/>
                </a:solidFill>
                <a:effectLst/>
                <a:latin typeface="Verdana" panose="020B0604030504040204" pitchFamily="34" charset="0"/>
              </a:rPr>
              <a:t>11:10am - 1:00pm: </a:t>
            </a:r>
            <a:r>
              <a:rPr lang="en-US" sz="1100" b="1" i="0" u="none" strike="noStrike" dirty="0">
                <a:solidFill>
                  <a:srgbClr val="2E7EAB"/>
                </a:solidFill>
                <a:effectLst/>
                <a:latin typeface="Verdana" panose="020B0604030504040204" pitchFamily="34" charset="0"/>
                <a:hlinkClick r:id="rId3"/>
              </a:rPr>
              <a:t>Tutorial - Auctions with Correlated and Interdependent Valuations</a:t>
            </a:r>
            <a:endParaRPr lang="en-US" sz="1100" b="1" i="0" dirty="0">
              <a:solidFill>
                <a:srgbClr val="2B2B2B"/>
              </a:solidFill>
              <a:effectLst/>
              <a:latin typeface="Verdana" panose="020B0604030504040204" pitchFamily="34" charset="0"/>
            </a:endParaRPr>
          </a:p>
          <a:p>
            <a:pPr lvl="1" algn="l"/>
            <a:br>
              <a:rPr lang="en-US" sz="1100" b="0" i="0" dirty="0">
                <a:solidFill>
                  <a:srgbClr val="2B2B2B"/>
                </a:solidFill>
                <a:effectLst/>
                <a:latin typeface="Verdana" panose="020B0604030504040204" pitchFamily="34" charset="0"/>
              </a:rPr>
            </a:br>
            <a:r>
              <a:rPr lang="en-US" sz="1100" b="0" i="0" dirty="0">
                <a:solidFill>
                  <a:srgbClr val="2B2B2B"/>
                </a:solidFill>
                <a:effectLst/>
                <a:latin typeface="Verdana" panose="020B0604030504040204" pitchFamily="34" charset="0"/>
              </a:rPr>
              <a:t>11:10am - 12:00pm: Part 1 (</a:t>
            </a:r>
            <a:r>
              <a:rPr lang="en-US" sz="1100" b="1" i="0" dirty="0">
                <a:solidFill>
                  <a:srgbClr val="2B2B2B"/>
                </a:solidFill>
                <a:effectLst/>
                <a:latin typeface="Verdana" panose="020B0604030504040204" pitchFamily="34" charset="0"/>
              </a:rPr>
              <a:t>Inbal Talgam-Cohen</a:t>
            </a:r>
            <a:r>
              <a:rPr lang="en-US" sz="1100" b="0" i="0" dirty="0">
                <a:solidFill>
                  <a:srgbClr val="2B2B2B"/>
                </a:solidFill>
                <a:effectLst/>
                <a:latin typeface="Verdana" panose="020B0604030504040204" pitchFamily="34" charset="0"/>
              </a:rPr>
              <a:t>, </a:t>
            </a:r>
            <a:r>
              <a:rPr lang="en-US" sz="1100" b="1" i="0" dirty="0">
                <a:solidFill>
                  <a:srgbClr val="2B2B2B"/>
                </a:solidFill>
                <a:effectLst/>
                <a:latin typeface="Verdana" panose="020B0604030504040204" pitchFamily="34" charset="0"/>
              </a:rPr>
              <a:t>Piotr Dworczak</a:t>
            </a:r>
            <a:r>
              <a:rPr lang="en-US" sz="1100" b="0" i="0" dirty="0">
                <a:solidFill>
                  <a:srgbClr val="2B2B2B"/>
                </a:solidFill>
                <a:effectLst/>
                <a:latin typeface="Verdana" panose="020B0604030504040204" pitchFamily="34" charset="0"/>
              </a:rPr>
              <a:t>)</a:t>
            </a:r>
          </a:p>
          <a:p>
            <a:pPr lvl="1" algn="l"/>
            <a:r>
              <a:rPr lang="en-US" sz="1100" b="0" i="0" dirty="0">
                <a:solidFill>
                  <a:srgbClr val="2B2B2B"/>
                </a:solidFill>
                <a:effectLst/>
                <a:latin typeface="Verdana" panose="020B0604030504040204" pitchFamily="34" charset="0"/>
              </a:rPr>
              <a:t>12:00pm - 12:20pm: Break</a:t>
            </a:r>
          </a:p>
          <a:p>
            <a:pPr lvl="1" algn="l"/>
            <a:r>
              <a:rPr lang="en-US" sz="1100" b="0" i="0" dirty="0">
                <a:solidFill>
                  <a:srgbClr val="2B2B2B"/>
                </a:solidFill>
                <a:effectLst/>
                <a:latin typeface="Verdana" panose="020B0604030504040204" pitchFamily="34" charset="0"/>
              </a:rPr>
              <a:t>12:20pm - 1:00pm: Part 2 (</a:t>
            </a:r>
            <a:r>
              <a:rPr lang="en-US" sz="1100" b="1" i="0" dirty="0">
                <a:solidFill>
                  <a:srgbClr val="2B2B2B"/>
                </a:solidFill>
                <a:effectLst/>
                <a:latin typeface="Verdana" panose="020B0604030504040204" pitchFamily="34" charset="0"/>
              </a:rPr>
              <a:t>Brendan Lucier</a:t>
            </a:r>
            <a:r>
              <a:rPr lang="en-US" sz="1100" b="0" i="0" dirty="0">
                <a:solidFill>
                  <a:srgbClr val="2B2B2B"/>
                </a:solidFill>
                <a:effectLst/>
                <a:latin typeface="Verdana" panose="020B0604030504040204" pitchFamily="34" charset="0"/>
              </a:rPr>
              <a:t>)</a:t>
            </a:r>
          </a:p>
          <a:p>
            <a:pPr algn="l"/>
            <a:br>
              <a:rPr lang="en-US" sz="1100" b="1" i="0" dirty="0">
                <a:solidFill>
                  <a:srgbClr val="2B2B2B"/>
                </a:solidFill>
                <a:effectLst/>
                <a:latin typeface="Verdana" panose="020B0604030504040204" pitchFamily="34" charset="0"/>
              </a:rPr>
            </a:br>
            <a:endParaRPr lang="en-US" sz="1100" b="1" i="0" dirty="0">
              <a:solidFill>
                <a:srgbClr val="2B2B2B"/>
              </a:solidFill>
              <a:effectLst/>
              <a:latin typeface="Verdana" panose="020B0604030504040204" pitchFamily="34" charset="0"/>
            </a:endParaRPr>
          </a:p>
          <a:p>
            <a:pPr algn="l"/>
            <a:r>
              <a:rPr lang="en-US" sz="1100" b="1" i="0" dirty="0">
                <a:solidFill>
                  <a:srgbClr val="2B2B2B"/>
                </a:solidFill>
                <a:effectLst/>
                <a:latin typeface="Verdana" panose="020B0604030504040204" pitchFamily="34" charset="0"/>
              </a:rPr>
              <a:t>1:00pm - 2:30pm: Social Break</a:t>
            </a:r>
          </a:p>
          <a:p>
            <a:pPr lvl="1" algn="l"/>
            <a:br>
              <a:rPr lang="en-US" sz="1100" b="0" i="0" dirty="0">
                <a:solidFill>
                  <a:srgbClr val="2B2B2B"/>
                </a:solidFill>
                <a:effectLst/>
                <a:latin typeface="Verdana" panose="020B0604030504040204" pitchFamily="34" charset="0"/>
              </a:rPr>
            </a:br>
            <a:r>
              <a:rPr lang="en-US" sz="1100" b="0" i="0" dirty="0">
                <a:solidFill>
                  <a:srgbClr val="2B2B2B"/>
                </a:solidFill>
                <a:effectLst/>
                <a:latin typeface="Verdana" panose="020B0604030504040204" pitchFamily="34" charset="0"/>
              </a:rPr>
              <a:t>1:45pm - 2:15pm: Student Fireside Chat with </a:t>
            </a:r>
            <a:r>
              <a:rPr lang="en-US" sz="1100" b="1" i="0" dirty="0">
                <a:solidFill>
                  <a:srgbClr val="2B2B2B"/>
                </a:solidFill>
                <a:effectLst/>
                <a:latin typeface="Verdana" panose="020B0604030504040204" pitchFamily="34" charset="0"/>
              </a:rPr>
              <a:t>Paul Milgrom</a:t>
            </a:r>
            <a:r>
              <a:rPr lang="en-US" sz="1100" b="0" i="0" dirty="0">
                <a:solidFill>
                  <a:srgbClr val="2B2B2B"/>
                </a:solidFill>
                <a:effectLst/>
                <a:latin typeface="Verdana" panose="020B0604030504040204" pitchFamily="34" charset="0"/>
              </a:rPr>
              <a:t> and </a:t>
            </a:r>
            <a:r>
              <a:rPr lang="en-US" sz="1100" b="1" i="0" dirty="0">
                <a:solidFill>
                  <a:srgbClr val="2B2B2B"/>
                </a:solidFill>
                <a:effectLst/>
                <a:latin typeface="Verdana" panose="020B0604030504040204" pitchFamily="34" charset="0"/>
              </a:rPr>
              <a:t>Robert Wilson</a:t>
            </a:r>
            <a:r>
              <a:rPr lang="en-US" sz="1100" b="0" i="0" dirty="0">
                <a:solidFill>
                  <a:srgbClr val="2B2B2B"/>
                </a:solidFill>
                <a:effectLst/>
                <a:latin typeface="Verdana" panose="020B0604030504040204" pitchFamily="34" charset="0"/>
              </a:rPr>
              <a:t> (location: fireside space)</a:t>
            </a:r>
          </a:p>
          <a:p>
            <a:pPr algn="l"/>
            <a:br>
              <a:rPr lang="en-US" sz="1100" b="1" i="0" dirty="0">
                <a:solidFill>
                  <a:srgbClr val="2B2B2B"/>
                </a:solidFill>
                <a:effectLst/>
                <a:latin typeface="Verdana" panose="020B0604030504040204" pitchFamily="34" charset="0"/>
              </a:rPr>
            </a:br>
            <a:r>
              <a:rPr lang="en-US" sz="1100" b="1" i="0" dirty="0">
                <a:solidFill>
                  <a:srgbClr val="2B2B2B"/>
                </a:solidFill>
                <a:effectLst/>
                <a:latin typeface="Verdana" panose="020B0604030504040204" pitchFamily="34" charset="0"/>
              </a:rPr>
              <a:t>2:30pm - 5:00pm: Invited Talks</a:t>
            </a:r>
          </a:p>
          <a:p>
            <a:pPr lvl="1" algn="l"/>
            <a:br>
              <a:rPr lang="en-US" sz="1100" b="0" i="0" dirty="0">
                <a:solidFill>
                  <a:srgbClr val="2B2B2B"/>
                </a:solidFill>
                <a:effectLst/>
                <a:latin typeface="Verdana" panose="020B0604030504040204" pitchFamily="34" charset="0"/>
              </a:rPr>
            </a:br>
            <a:r>
              <a:rPr lang="en-US" sz="1100" b="0" i="0" dirty="0">
                <a:solidFill>
                  <a:srgbClr val="2B2B2B"/>
                </a:solidFill>
                <a:effectLst/>
                <a:latin typeface="Verdana" panose="020B0604030504040204" pitchFamily="34" charset="0"/>
              </a:rPr>
              <a:t>2:30pm - 3:00pm: </a:t>
            </a:r>
            <a:r>
              <a:rPr lang="en-US" sz="1100" b="1" i="0" dirty="0">
                <a:solidFill>
                  <a:srgbClr val="2B2B2B"/>
                </a:solidFill>
                <a:effectLst/>
                <a:latin typeface="Verdana" panose="020B0604030504040204" pitchFamily="34" charset="0"/>
              </a:rPr>
              <a:t>Paul Klemperer</a:t>
            </a:r>
            <a:r>
              <a:rPr lang="en-US" sz="1100" b="0" i="0" dirty="0">
                <a:solidFill>
                  <a:srgbClr val="2B2B2B"/>
                </a:solidFill>
                <a:effectLst/>
                <a:latin typeface="Verdana" panose="020B0604030504040204" pitchFamily="34" charset="0"/>
              </a:rPr>
              <a:t> - Geometry and Auctions</a:t>
            </a:r>
          </a:p>
          <a:p>
            <a:pPr lvl="1" algn="l"/>
            <a:r>
              <a:rPr lang="en-US" sz="1100" b="0" i="0" dirty="0">
                <a:solidFill>
                  <a:srgbClr val="2B2B2B"/>
                </a:solidFill>
                <a:effectLst/>
                <a:latin typeface="Verdana" panose="020B0604030504040204" pitchFamily="34" charset="0"/>
              </a:rPr>
              <a:t>3:00pm - 3:30pm: </a:t>
            </a:r>
            <a:r>
              <a:rPr lang="en-US" sz="1100" b="1" i="0" dirty="0">
                <a:solidFill>
                  <a:srgbClr val="2B2B2B"/>
                </a:solidFill>
                <a:effectLst/>
                <a:latin typeface="Verdana" panose="020B0604030504040204" pitchFamily="34" charset="0"/>
              </a:rPr>
              <a:t>Kira Goldner</a:t>
            </a:r>
            <a:r>
              <a:rPr lang="en-US" sz="1100" b="0" i="0" dirty="0">
                <a:solidFill>
                  <a:srgbClr val="2B2B2B"/>
                </a:solidFill>
                <a:effectLst/>
                <a:latin typeface="Verdana" panose="020B0604030504040204" pitchFamily="34" charset="0"/>
              </a:rPr>
              <a:t> - Interdependent Valuations: Beyond Single-Crossing and Single-Item</a:t>
            </a:r>
          </a:p>
          <a:p>
            <a:pPr lvl="1" algn="l"/>
            <a:br>
              <a:rPr lang="en-US" sz="1100" b="0" i="0" dirty="0">
                <a:solidFill>
                  <a:srgbClr val="2B2B2B"/>
                </a:solidFill>
                <a:effectLst/>
                <a:latin typeface="Verdana" panose="020B0604030504040204" pitchFamily="34" charset="0"/>
              </a:rPr>
            </a:br>
            <a:r>
              <a:rPr lang="en-US" sz="1100" b="0" i="0" dirty="0">
                <a:solidFill>
                  <a:srgbClr val="2B2B2B"/>
                </a:solidFill>
                <a:effectLst/>
                <a:latin typeface="Verdana" panose="020B0604030504040204" pitchFamily="34" charset="0"/>
              </a:rPr>
              <a:t>3:30pm - 3:45pm: Break</a:t>
            </a:r>
          </a:p>
          <a:p>
            <a:pPr lvl="1" algn="l"/>
            <a:br>
              <a:rPr lang="en-US" sz="1100" b="0" i="0" dirty="0">
                <a:solidFill>
                  <a:srgbClr val="2B2B2B"/>
                </a:solidFill>
                <a:effectLst/>
                <a:latin typeface="Verdana" panose="020B0604030504040204" pitchFamily="34" charset="0"/>
              </a:rPr>
            </a:br>
            <a:r>
              <a:rPr lang="en-US" sz="1100" b="0" i="0" dirty="0">
                <a:solidFill>
                  <a:srgbClr val="2B2B2B"/>
                </a:solidFill>
                <a:effectLst/>
                <a:latin typeface="Verdana" panose="020B0604030504040204" pitchFamily="34" charset="0"/>
              </a:rPr>
              <a:t>3:45pm - 4:15pm: </a:t>
            </a:r>
            <a:r>
              <a:rPr lang="en-US" sz="1100" b="1" i="0" dirty="0" err="1">
                <a:solidFill>
                  <a:srgbClr val="2B2B2B"/>
                </a:solidFill>
                <a:effectLst/>
                <a:latin typeface="Verdana" panose="020B0604030504040204" pitchFamily="34" charset="0"/>
              </a:rPr>
              <a:t>Songzi</a:t>
            </a:r>
            <a:r>
              <a:rPr lang="en-US" sz="1100" b="1" i="0" dirty="0">
                <a:solidFill>
                  <a:srgbClr val="2B2B2B"/>
                </a:solidFill>
                <a:effectLst/>
                <a:latin typeface="Verdana" panose="020B0604030504040204" pitchFamily="34" charset="0"/>
              </a:rPr>
              <a:t> Du</a:t>
            </a:r>
            <a:r>
              <a:rPr lang="en-US" sz="1100" b="0" i="0" dirty="0">
                <a:solidFill>
                  <a:srgbClr val="2B2B2B"/>
                </a:solidFill>
                <a:effectLst/>
                <a:latin typeface="Verdana" panose="020B0604030504040204" pitchFamily="34" charset="0"/>
              </a:rPr>
              <a:t> - Informationally Robust Auction Design</a:t>
            </a:r>
          </a:p>
          <a:p>
            <a:pPr lvl="1" algn="l"/>
            <a:r>
              <a:rPr lang="en-US" sz="1100" b="0" i="0" dirty="0">
                <a:solidFill>
                  <a:srgbClr val="2B2B2B"/>
                </a:solidFill>
                <a:effectLst/>
                <a:latin typeface="Verdana" panose="020B0604030504040204" pitchFamily="34" charset="0"/>
              </a:rPr>
              <a:t>4:15pm - 4:45pm: </a:t>
            </a:r>
            <a:r>
              <a:rPr lang="en-US" sz="1100" b="1" i="0" dirty="0">
                <a:solidFill>
                  <a:srgbClr val="2B2B2B"/>
                </a:solidFill>
                <a:effectLst/>
                <a:latin typeface="Verdana" panose="020B0604030504040204" pitchFamily="34" charset="0"/>
              </a:rPr>
              <a:t>Vincent Conitzer</a:t>
            </a:r>
            <a:r>
              <a:rPr lang="en-US" sz="1100" b="0" i="0" dirty="0">
                <a:solidFill>
                  <a:srgbClr val="2B2B2B"/>
                </a:solidFill>
                <a:effectLst/>
                <a:latin typeface="Verdana" panose="020B0604030504040204" pitchFamily="34" charset="0"/>
              </a:rPr>
              <a:t> - Automated Mechanism Design for Correlated Valuations</a:t>
            </a:r>
          </a:p>
          <a:p>
            <a:pPr lvl="1" algn="l"/>
            <a:br>
              <a:rPr lang="en-US" sz="1100" b="0" i="0" dirty="0">
                <a:solidFill>
                  <a:srgbClr val="2B2B2B"/>
                </a:solidFill>
                <a:effectLst/>
                <a:latin typeface="Verdana" panose="020B0604030504040204" pitchFamily="34" charset="0"/>
              </a:rPr>
            </a:br>
            <a:r>
              <a:rPr lang="en-US" sz="1100" b="0" i="0" dirty="0">
                <a:solidFill>
                  <a:srgbClr val="2B2B2B"/>
                </a:solidFill>
                <a:effectLst/>
                <a:latin typeface="Verdana" panose="020B0604030504040204" pitchFamily="34" charset="0"/>
              </a:rPr>
              <a:t>4:45pm - 5:00pm: </a:t>
            </a:r>
            <a:r>
              <a:rPr lang="en-US" sz="1100" b="1" i="0" dirty="0">
                <a:solidFill>
                  <a:srgbClr val="2B2B2B"/>
                </a:solidFill>
                <a:effectLst/>
                <a:latin typeface="Verdana" panose="020B0604030504040204" pitchFamily="34" charset="0"/>
              </a:rPr>
              <a:t>Susan Athey</a:t>
            </a:r>
            <a:r>
              <a:rPr lang="en-US" sz="1100" b="0" i="0" dirty="0">
                <a:solidFill>
                  <a:srgbClr val="2B2B2B"/>
                </a:solidFill>
                <a:effectLst/>
                <a:latin typeface="Verdana" panose="020B0604030504040204" pitchFamily="34" charset="0"/>
              </a:rPr>
              <a:t> - Concluding Remarks</a:t>
            </a:r>
          </a:p>
          <a:p>
            <a:pPr algn="l"/>
            <a:br>
              <a:rPr lang="en-US" sz="1100" b="1" i="0" dirty="0">
                <a:solidFill>
                  <a:srgbClr val="2B2B2B"/>
                </a:solidFill>
                <a:effectLst/>
                <a:latin typeface="Verdana" panose="020B0604030504040204" pitchFamily="34" charset="0"/>
              </a:rPr>
            </a:br>
            <a:endParaRPr lang="en-US" sz="1100" b="1" i="0" dirty="0">
              <a:solidFill>
                <a:srgbClr val="2B2B2B"/>
              </a:solidFill>
              <a:effectLst/>
              <a:latin typeface="Verdana" panose="020B0604030504040204" pitchFamily="34" charset="0"/>
            </a:endParaRPr>
          </a:p>
          <a:p>
            <a:pPr algn="l"/>
            <a:r>
              <a:rPr lang="en-US" sz="1100" b="1" i="0" dirty="0">
                <a:solidFill>
                  <a:srgbClr val="2B2B2B"/>
                </a:solidFill>
                <a:effectLst/>
                <a:latin typeface="Verdana" panose="020B0604030504040204" pitchFamily="34" charset="0"/>
              </a:rPr>
              <a:t>5:00pm - 6:00pm: Closing Reception</a:t>
            </a:r>
            <a:endParaRPr lang="en-US" sz="1600" b="1" i="0" dirty="0">
              <a:solidFill>
                <a:srgbClr val="2B2B2B"/>
              </a:solidFill>
              <a:effectLst/>
              <a:latin typeface="Verdana" panose="020B0604030504040204" pitchFamily="34" charset="0"/>
            </a:endParaRPr>
          </a:p>
        </p:txBody>
      </p:sp>
      <p:sp>
        <p:nvSpPr>
          <p:cNvPr id="2" name="Arrow: Right 1">
            <a:extLst>
              <a:ext uri="{FF2B5EF4-FFF2-40B4-BE49-F238E27FC236}">
                <a16:creationId xmlns:a16="http://schemas.microsoft.com/office/drawing/2014/main" id="{58958F6E-9D80-4C76-A720-482525DA5CF0}"/>
              </a:ext>
            </a:extLst>
          </p:cNvPr>
          <p:cNvSpPr/>
          <p:nvPr/>
        </p:nvSpPr>
        <p:spPr>
          <a:xfrm>
            <a:off x="262220" y="309058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5897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3968779" cy="769441"/>
          </a:xfrm>
          <a:prstGeom prst="rect">
            <a:avLst/>
          </a:prstGeom>
          <a:noFill/>
        </p:spPr>
        <p:txBody>
          <a:bodyPr wrap="none" rtlCol="0">
            <a:spAutoFit/>
          </a:bodyPr>
          <a:lstStyle/>
          <a:p>
            <a:r>
              <a:rPr lang="en-US" sz="4400" dirty="0">
                <a:solidFill>
                  <a:schemeClr val="accent1"/>
                </a:solidFill>
              </a:rPr>
              <a:t>Recall from Part I</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3416320"/>
          </a:xfrm>
          <a:prstGeom prst="rect">
            <a:avLst/>
          </a:prstGeom>
          <a:noFill/>
        </p:spPr>
        <p:txBody>
          <a:bodyPr wrap="square" rtlCol="0">
            <a:spAutoFit/>
          </a:bodyPr>
          <a:lstStyle/>
          <a:p>
            <a:pPr>
              <a:buClr>
                <a:schemeClr val="tx1"/>
              </a:buClr>
            </a:pPr>
            <a:r>
              <a:rPr lang="en-US" sz="2400" dirty="0"/>
              <a:t>Once we move beyond independent private values (IPV), </a:t>
            </a:r>
            <a:r>
              <a:rPr lang="en-US" sz="2400" dirty="0">
                <a:solidFill>
                  <a:schemeClr val="bg2"/>
                </a:solidFill>
              </a:rPr>
              <a:t>auction format and implementation details matter</a:t>
            </a:r>
            <a:r>
              <a:rPr lang="en-US" sz="2400" dirty="0"/>
              <a:t>.</a:t>
            </a:r>
          </a:p>
          <a:p>
            <a:pPr>
              <a:buClr>
                <a:schemeClr val="tx1"/>
              </a:buClr>
            </a:pPr>
            <a:endParaRPr lang="en-US" sz="2400" dirty="0">
              <a:solidFill>
                <a:schemeClr val="bg2"/>
              </a:solidFill>
            </a:endParaRPr>
          </a:p>
          <a:p>
            <a:pPr>
              <a:buClr>
                <a:schemeClr val="tx1"/>
              </a:buClr>
            </a:pPr>
            <a:r>
              <a:rPr lang="en-US" sz="2400" dirty="0"/>
              <a:t>Lesson from </a:t>
            </a:r>
            <a:r>
              <a:rPr lang="en-US" sz="2400" dirty="0">
                <a:solidFill>
                  <a:schemeClr val="accent1"/>
                </a:solidFill>
              </a:rPr>
              <a:t>[</a:t>
            </a:r>
            <a:r>
              <a:rPr lang="en-US" sz="2400" dirty="0" err="1">
                <a:solidFill>
                  <a:schemeClr val="accent1"/>
                </a:solidFill>
              </a:rPr>
              <a:t>Crémer</a:t>
            </a:r>
            <a:r>
              <a:rPr lang="en-US" sz="2400" dirty="0">
                <a:solidFill>
                  <a:schemeClr val="accent1"/>
                </a:solidFill>
              </a:rPr>
              <a:t>-McLean ‘85, ‘88]</a:t>
            </a:r>
            <a:r>
              <a:rPr lang="en-US" sz="2400" dirty="0"/>
              <a:t>: care is needed when designing theoretically “optimal” auctions.  Wilson doctrine.</a:t>
            </a:r>
          </a:p>
          <a:p>
            <a:pPr>
              <a:buClr>
                <a:schemeClr val="tx1"/>
              </a:buClr>
            </a:pPr>
            <a:endParaRPr lang="en-US" sz="2400" dirty="0"/>
          </a:p>
          <a:p>
            <a:pPr>
              <a:buClr>
                <a:schemeClr val="tx1"/>
              </a:buClr>
            </a:pPr>
            <a:r>
              <a:rPr lang="en-US" sz="2400" dirty="0"/>
              <a:t>Question: how should we approach the problem of finding good auction formats that discover the “right” outcomes and prices, </a:t>
            </a:r>
            <a:r>
              <a:rPr lang="en-US" sz="2400" i="1" dirty="0">
                <a:solidFill>
                  <a:schemeClr val="bg2"/>
                </a:solidFill>
              </a:rPr>
              <a:t>robustly</a:t>
            </a:r>
            <a:r>
              <a:rPr lang="en-US" sz="2400" dirty="0"/>
              <a:t>?</a:t>
            </a:r>
          </a:p>
        </p:txBody>
      </p:sp>
    </p:spTree>
    <p:extLst>
      <p:ext uri="{BB962C8B-B14F-4D97-AF65-F5344CB8AC3E}">
        <p14:creationId xmlns:p14="http://schemas.microsoft.com/office/powerpoint/2010/main" val="2825414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8966301" cy="769441"/>
          </a:xfrm>
          <a:prstGeom prst="rect">
            <a:avLst/>
          </a:prstGeom>
          <a:noFill/>
        </p:spPr>
        <p:txBody>
          <a:bodyPr wrap="none" rtlCol="0">
            <a:spAutoFit/>
          </a:bodyPr>
          <a:lstStyle/>
          <a:p>
            <a:r>
              <a:rPr lang="en-US" sz="4400" dirty="0">
                <a:solidFill>
                  <a:schemeClr val="accent1"/>
                </a:solidFill>
              </a:rPr>
              <a:t>Robustness</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4616648"/>
          </a:xfrm>
          <a:prstGeom prst="rect">
            <a:avLst/>
          </a:prstGeom>
          <a:noFill/>
        </p:spPr>
        <p:txBody>
          <a:bodyPr wrap="square" rtlCol="0">
            <a:spAutoFit/>
          </a:bodyPr>
          <a:lstStyle/>
          <a:p>
            <a:pPr>
              <a:buClr>
                <a:schemeClr val="tx1"/>
              </a:buClr>
            </a:pPr>
            <a:r>
              <a:rPr lang="en-US" sz="2400" dirty="0">
                <a:solidFill>
                  <a:schemeClr val="bg2"/>
                </a:solidFill>
              </a:rPr>
              <a:t>… in a post-</a:t>
            </a:r>
            <a:r>
              <a:rPr lang="en-US" sz="2400" dirty="0">
                <a:solidFill>
                  <a:schemeClr val="accent1"/>
                </a:solidFill>
              </a:rPr>
              <a:t>[</a:t>
            </a:r>
            <a:r>
              <a:rPr lang="en-US" sz="2400" dirty="0" err="1">
                <a:solidFill>
                  <a:schemeClr val="accent1"/>
                </a:solidFill>
              </a:rPr>
              <a:t>Crémer</a:t>
            </a:r>
            <a:r>
              <a:rPr lang="en-US" sz="2400" dirty="0">
                <a:solidFill>
                  <a:schemeClr val="accent1"/>
                </a:solidFill>
              </a:rPr>
              <a:t>-McLean]</a:t>
            </a:r>
            <a:r>
              <a:rPr lang="en-US" sz="2400" dirty="0">
                <a:solidFill>
                  <a:schemeClr val="bg2"/>
                </a:solidFill>
              </a:rPr>
              <a:t> world.</a:t>
            </a:r>
          </a:p>
          <a:p>
            <a:pPr>
              <a:buClr>
                <a:schemeClr val="tx1"/>
              </a:buClr>
            </a:pPr>
            <a:endParaRPr lang="en-US" sz="2400" dirty="0">
              <a:solidFill>
                <a:schemeClr val="bg2"/>
              </a:solidFill>
            </a:endParaRPr>
          </a:p>
          <a:p>
            <a:pPr>
              <a:buClr>
                <a:schemeClr val="tx1"/>
              </a:buClr>
            </a:pPr>
            <a:r>
              <a:rPr lang="en-US" sz="2400" dirty="0">
                <a:solidFill>
                  <a:schemeClr val="bg2"/>
                </a:solidFill>
              </a:rPr>
              <a:t>What do we mean by robustness?  Two ideas:</a:t>
            </a:r>
          </a:p>
          <a:p>
            <a:pPr>
              <a:buClr>
                <a:schemeClr val="tx1"/>
              </a:buClr>
            </a:pPr>
            <a:endParaRPr lang="en-US" sz="2400" dirty="0">
              <a:solidFill>
                <a:schemeClr val="bg2"/>
              </a:solidFill>
            </a:endParaRPr>
          </a:p>
          <a:p>
            <a:pPr marL="514350" indent="-514350">
              <a:buClr>
                <a:schemeClr val="tx1"/>
              </a:buClr>
              <a:buAutoNum type="arabicPeriod"/>
            </a:pPr>
            <a:r>
              <a:rPr lang="en-US" sz="2400" dirty="0">
                <a:solidFill>
                  <a:schemeClr val="bg2"/>
                </a:solidFill>
              </a:rPr>
              <a:t>Distributional knowledge of the auction</a:t>
            </a:r>
          </a:p>
          <a:p>
            <a:pPr marL="971550" lvl="1" indent="-514350">
              <a:buClr>
                <a:schemeClr val="tx1"/>
              </a:buClr>
              <a:buFont typeface="Arial" panose="020B0604020202020204" pitchFamily="34" charset="0"/>
              <a:buChar char="•"/>
            </a:pPr>
            <a:r>
              <a:rPr lang="en-US" dirty="0"/>
              <a:t>Relax the auction’s dependence on the type distribution.  </a:t>
            </a:r>
            <a:br>
              <a:rPr lang="en-US" dirty="0"/>
            </a:br>
            <a:r>
              <a:rPr lang="en-US" dirty="0"/>
              <a:t>For example: noisy or </a:t>
            </a:r>
            <a:r>
              <a:rPr lang="en-US" dirty="0" err="1"/>
              <a:t>misspecified</a:t>
            </a:r>
            <a:r>
              <a:rPr lang="en-US" dirty="0"/>
              <a:t> prior, sample access, learning.</a:t>
            </a:r>
          </a:p>
          <a:p>
            <a:pPr marL="971550" lvl="1" indent="-514350">
              <a:buClr>
                <a:schemeClr val="tx1"/>
              </a:buClr>
              <a:buFont typeface="Arial" panose="020B0604020202020204" pitchFamily="34" charset="0"/>
              <a:buChar char="•"/>
            </a:pPr>
            <a:r>
              <a:rPr lang="en-US" dirty="0">
                <a:solidFill>
                  <a:schemeClr val="accent1"/>
                </a:solidFill>
              </a:rPr>
              <a:t>[Fu, Haghpanah, Hartline, Kleinberg ‘14]</a:t>
            </a:r>
            <a:r>
              <a:rPr lang="en-US" dirty="0"/>
              <a:t>: ability to extract the full surplus persists even if distributional knowledge is relaxed.</a:t>
            </a:r>
            <a:endParaRPr lang="en-US" dirty="0">
              <a:solidFill>
                <a:schemeClr val="bg2"/>
              </a:solidFill>
            </a:endParaRPr>
          </a:p>
          <a:p>
            <a:pPr marL="514350" indent="-514350">
              <a:buClr>
                <a:schemeClr val="tx1"/>
              </a:buClr>
              <a:buAutoNum type="arabicPeriod"/>
            </a:pPr>
            <a:endParaRPr lang="en-US" sz="2400" dirty="0">
              <a:solidFill>
                <a:schemeClr val="bg2"/>
              </a:solidFill>
            </a:endParaRPr>
          </a:p>
          <a:p>
            <a:pPr marL="514350" indent="-514350">
              <a:buClr>
                <a:schemeClr val="tx1"/>
              </a:buClr>
              <a:buAutoNum type="arabicPeriod"/>
            </a:pPr>
            <a:r>
              <a:rPr lang="en-US" sz="2400" dirty="0">
                <a:solidFill>
                  <a:schemeClr val="bg2"/>
                </a:solidFill>
              </a:rPr>
              <a:t>Information available to the bidders</a:t>
            </a:r>
          </a:p>
          <a:p>
            <a:pPr marL="971550" lvl="1" indent="-514350">
              <a:buClr>
                <a:schemeClr val="tx1"/>
              </a:buClr>
              <a:buFont typeface="Arial" panose="020B0604020202020204" pitchFamily="34" charset="0"/>
              <a:buChar char="•"/>
            </a:pPr>
            <a:r>
              <a:rPr lang="en-US" dirty="0"/>
              <a:t>Often implicit in the solution concept.</a:t>
            </a:r>
          </a:p>
          <a:p>
            <a:pPr marL="971550" lvl="1" indent="-514350">
              <a:buClr>
                <a:schemeClr val="tx1"/>
              </a:buClr>
              <a:buFont typeface="Arial" panose="020B0604020202020204" pitchFamily="34" charset="0"/>
              <a:buChar char="•"/>
            </a:pPr>
            <a:r>
              <a:rPr lang="en-US" dirty="0"/>
              <a:t>Can we relax the assumption that bidders are fully informed about a common prior and strategize with respect to it?</a:t>
            </a:r>
          </a:p>
        </p:txBody>
      </p:sp>
    </p:spTree>
    <p:extLst>
      <p:ext uri="{BB962C8B-B14F-4D97-AF65-F5344CB8AC3E}">
        <p14:creationId xmlns:p14="http://schemas.microsoft.com/office/powerpoint/2010/main" val="275821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4330737" cy="769441"/>
          </a:xfrm>
          <a:prstGeom prst="rect">
            <a:avLst/>
          </a:prstGeom>
          <a:noFill/>
        </p:spPr>
        <p:txBody>
          <a:bodyPr wrap="none" rtlCol="0">
            <a:spAutoFit/>
          </a:bodyPr>
          <a:lstStyle/>
          <a:p>
            <a:r>
              <a:rPr lang="en-US" sz="4400" dirty="0">
                <a:solidFill>
                  <a:schemeClr val="accent1"/>
                </a:solidFill>
              </a:rPr>
              <a:t>Solution Concepts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1015663"/>
              </a:xfrm>
              <a:prstGeom prst="rect">
                <a:avLst/>
              </a:prstGeom>
              <a:noFill/>
            </p:spPr>
            <p:txBody>
              <a:bodyPr wrap="square" rtlCol="0">
                <a:spAutoFit/>
              </a:bodyPr>
              <a:lstStyle/>
              <a:p>
                <a:pPr>
                  <a:buClr>
                    <a:schemeClr val="tx1"/>
                  </a:buClr>
                </a:pPr>
                <a:r>
                  <a:rPr lang="en-US" sz="2000" dirty="0"/>
                  <a:t>Under IPV, it’s without loss to restrict attention to direct-revelation auctions that are </a:t>
                </a:r>
                <a:r>
                  <a:rPr lang="en-US" sz="2000" b="1" dirty="0">
                    <a:solidFill>
                      <a:schemeClr val="bg2"/>
                    </a:solidFill>
                  </a:rPr>
                  <a:t>truthful in dominant strategies</a:t>
                </a:r>
                <a:r>
                  <a:rPr lang="en-US" sz="2000" dirty="0">
                    <a:solidFill>
                      <a:schemeClr val="bg2"/>
                    </a:solidFill>
                  </a:rPr>
                  <a:t>: </a:t>
                </a:r>
                <a:r>
                  <a:rPr lang="en-US" sz="2000" dirty="0">
                    <a:solidFill>
                      <a:schemeClr val="tx1"/>
                    </a:solidFill>
                  </a:rPr>
                  <a:t>each bidder </a:t>
                </a:r>
                <a14:m>
                  <m:oMath xmlns:m="http://schemas.openxmlformats.org/officeDocument/2006/math">
                    <m:r>
                      <a:rPr lang="en-US" sz="2000" i="1" dirty="0" smtClean="0">
                        <a:solidFill>
                          <a:schemeClr val="tx1"/>
                        </a:solidFill>
                        <a:latin typeface="Cambria Math" panose="02040503050406030204" pitchFamily="18" charset="0"/>
                      </a:rPr>
                      <m:t>𝑖</m:t>
                    </m:r>
                  </m:oMath>
                </a14:m>
                <a:r>
                  <a:rPr lang="en-US" sz="2000" dirty="0">
                    <a:solidFill>
                      <a:schemeClr val="tx1"/>
                    </a:solidFill>
                  </a:rPr>
                  <a:t> maximizes utility by declaring her true value, regardless of the other bidders’ actions. </a:t>
                </a:r>
                <a:endParaRPr lang="en-US" sz="2400" dirty="0">
                  <a:solidFill>
                    <a:schemeClr val="bg2"/>
                  </a:solidFill>
                </a:endParaRP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676400"/>
                <a:ext cx="7921618" cy="1015663"/>
              </a:xfrm>
              <a:prstGeom prst="rect">
                <a:avLst/>
              </a:prstGeom>
              <a:blipFill>
                <a:blip r:embed="rId3"/>
                <a:stretch>
                  <a:fillRect l="-769" t="-2994" r="-615" b="-958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3ABE5EFB-73E0-4E31-93A1-97734751010E}"/>
                  </a:ext>
                </a:extLst>
              </p:cNvPr>
              <p:cNvSpPr txBox="1"/>
              <p:nvPr/>
            </p:nvSpPr>
            <p:spPr>
              <a:xfrm>
                <a:off x="611191" y="2819400"/>
                <a:ext cx="6399209" cy="1858970"/>
              </a:xfrm>
              <a:prstGeom prst="rect">
                <a:avLst/>
              </a:prstGeom>
              <a:noFill/>
            </p:spPr>
            <p:txBody>
              <a:bodyPr wrap="square" rtlCol="0">
                <a:spAutoFit/>
              </a:bodyPr>
              <a:lstStyle/>
              <a:p>
                <a:pPr>
                  <a:buClr>
                    <a:schemeClr val="tx1"/>
                  </a:buClr>
                </a:pPr>
                <a:r>
                  <a:rPr lang="en-US" sz="2000" dirty="0"/>
                  <a:t>What about interdependent values?</a:t>
                </a:r>
              </a:p>
              <a:p>
                <a:pPr>
                  <a:buClr>
                    <a:schemeClr val="tx1"/>
                  </a:buClr>
                </a:pPr>
                <a:endParaRPr lang="en-US" sz="2400" dirty="0"/>
              </a:p>
              <a:p>
                <a:pPr>
                  <a:buClr>
                    <a:schemeClr val="tx1"/>
                  </a:buClr>
                </a:pPr>
                <a:r>
                  <a:rPr lang="en-US" sz="2000" dirty="0"/>
                  <a:t>Example: 5 bidders, single item, linear value functions:  </a:t>
                </a:r>
                <a:endParaRPr lang="en-US" sz="2000" b="0" i="1" dirty="0">
                  <a:latin typeface="Cambria Math" panose="02040503050406030204" pitchFamily="18" charset="0"/>
                </a:endParaRPr>
              </a:p>
              <a:p>
                <a:pPr>
                  <a:buClr>
                    <a:schemeClr val="tx1"/>
                  </a:buClr>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𝒔</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𝑗</m:t>
                              </m:r>
                            </m:sub>
                          </m:sSub>
                        </m:e>
                      </m:nary>
                    </m:oMath>
                  </m:oMathPara>
                </a14:m>
                <a:endParaRPr lang="en-US" sz="2000" dirty="0"/>
              </a:p>
            </p:txBody>
          </p:sp>
        </mc:Choice>
        <mc:Fallback xmlns="">
          <p:sp>
            <p:nvSpPr>
              <p:cNvPr id="3" name="TextBox 2">
                <a:extLst>
                  <a:ext uri="{FF2B5EF4-FFF2-40B4-BE49-F238E27FC236}">
                    <a16:creationId xmlns:a16="http://schemas.microsoft.com/office/drawing/2014/main" id="{3ABE5EFB-73E0-4E31-93A1-97734751010E}"/>
                  </a:ext>
                </a:extLst>
              </p:cNvPr>
              <p:cNvSpPr txBox="1">
                <a:spLocks noRot="1" noChangeAspect="1" noMove="1" noResize="1" noEditPoints="1" noAdjustHandles="1" noChangeArrowheads="1" noChangeShapeType="1" noTextEdit="1"/>
              </p:cNvSpPr>
              <p:nvPr/>
            </p:nvSpPr>
            <p:spPr>
              <a:xfrm>
                <a:off x="611191" y="2819400"/>
                <a:ext cx="6399209" cy="1858970"/>
              </a:xfrm>
              <a:prstGeom prst="rect">
                <a:avLst/>
              </a:prstGeom>
              <a:blipFill>
                <a:blip r:embed="rId4"/>
                <a:stretch>
                  <a:fillRect l="-952" t="-197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0A288F1-4293-4898-9EEC-27DC6DE57D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9355" y="4563588"/>
            <a:ext cx="292081" cy="400258"/>
          </a:xfrm>
          <a:prstGeom prst="rect">
            <a:avLst/>
          </a:prstGeom>
        </p:spPr>
      </p:pic>
      <p:pic>
        <p:nvPicPr>
          <p:cNvPr id="8" name="Picture 7">
            <a:extLst>
              <a:ext uri="{FF2B5EF4-FFF2-40B4-BE49-F238E27FC236}">
                <a16:creationId xmlns:a16="http://schemas.microsoft.com/office/drawing/2014/main" id="{EAD5DB3E-B53C-43D9-9659-EA2B30A902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59925" y="4559786"/>
            <a:ext cx="300819" cy="383095"/>
          </a:xfrm>
          <a:prstGeom prst="rect">
            <a:avLst/>
          </a:prstGeom>
        </p:spPr>
      </p:pic>
      <p:pic>
        <p:nvPicPr>
          <p:cNvPr id="12" name="Picture 11">
            <a:extLst>
              <a:ext uri="{FF2B5EF4-FFF2-40B4-BE49-F238E27FC236}">
                <a16:creationId xmlns:a16="http://schemas.microsoft.com/office/drawing/2014/main" id="{AE075982-4187-48C5-A76F-6ECF7FDB73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22568" y="4563588"/>
            <a:ext cx="292081" cy="400258"/>
          </a:xfrm>
          <a:prstGeom prst="rect">
            <a:avLst/>
          </a:prstGeom>
        </p:spPr>
      </p:pic>
      <p:pic>
        <p:nvPicPr>
          <p:cNvPr id="14" name="Picture 13">
            <a:extLst>
              <a:ext uri="{FF2B5EF4-FFF2-40B4-BE49-F238E27FC236}">
                <a16:creationId xmlns:a16="http://schemas.microsoft.com/office/drawing/2014/main" id="{898FB0CA-9424-4C95-9A35-2B7669CD0D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701" y="4559786"/>
            <a:ext cx="292081" cy="400258"/>
          </a:xfrm>
          <a:prstGeom prst="rect">
            <a:avLst/>
          </a:prstGeom>
        </p:spPr>
      </p:pic>
      <p:pic>
        <p:nvPicPr>
          <p:cNvPr id="16" name="Picture 15">
            <a:extLst>
              <a:ext uri="{FF2B5EF4-FFF2-40B4-BE49-F238E27FC236}">
                <a16:creationId xmlns:a16="http://schemas.microsoft.com/office/drawing/2014/main" id="{C6279591-EB73-4D26-891A-C7AC377F72E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73947" y="4563588"/>
            <a:ext cx="292081" cy="400258"/>
          </a:xfrm>
          <a:prstGeom prst="rect">
            <a:avLst/>
          </a:prstGeom>
        </p:spPr>
      </p:pic>
      <p:grpSp>
        <p:nvGrpSpPr>
          <p:cNvPr id="7" name="Group 6">
            <a:extLst>
              <a:ext uri="{FF2B5EF4-FFF2-40B4-BE49-F238E27FC236}">
                <a16:creationId xmlns:a16="http://schemas.microsoft.com/office/drawing/2014/main" id="{8FD62F93-28C4-4D7C-AD08-5C0C42BA2A0D}"/>
              </a:ext>
            </a:extLst>
          </p:cNvPr>
          <p:cNvGrpSpPr/>
          <p:nvPr/>
        </p:nvGrpSpPr>
        <p:grpSpPr>
          <a:xfrm>
            <a:off x="677776" y="4790093"/>
            <a:ext cx="2030729" cy="1541948"/>
            <a:chOff x="914400" y="4724400"/>
            <a:chExt cx="2030729" cy="1541948"/>
          </a:xfrm>
        </p:grpSpPr>
        <p:pic>
          <p:nvPicPr>
            <p:cNvPr id="1026" name="Picture 2">
              <a:extLst>
                <a:ext uri="{FF2B5EF4-FFF2-40B4-BE49-F238E27FC236}">
                  <a16:creationId xmlns:a16="http://schemas.microsoft.com/office/drawing/2014/main" id="{8076EBC1-4967-4C29-B8C4-5DD08CD105E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00832" y="4876800"/>
              <a:ext cx="1676400" cy="12602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picture containing picture frame&#10;&#10;Description automatically generated">
              <a:extLst>
                <a:ext uri="{FF2B5EF4-FFF2-40B4-BE49-F238E27FC236}">
                  <a16:creationId xmlns:a16="http://schemas.microsoft.com/office/drawing/2014/main" id="{1C90FD9C-EC99-42E1-986B-0152866775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14400" y="4724400"/>
              <a:ext cx="2030729" cy="1541948"/>
            </a:xfrm>
            <a:prstGeom prst="rect">
              <a:avLst/>
            </a:prstGeom>
          </p:spPr>
        </p:pic>
      </p:grpSp>
      <p:sp>
        <p:nvSpPr>
          <p:cNvPr id="11" name="Speech Bubble: Rectangle with Corners Rounded 10">
            <a:extLst>
              <a:ext uri="{FF2B5EF4-FFF2-40B4-BE49-F238E27FC236}">
                <a16:creationId xmlns:a16="http://schemas.microsoft.com/office/drawing/2014/main" id="{6AD3515A-AEEB-41DC-8B56-CC2EB2F43691}"/>
              </a:ext>
            </a:extLst>
          </p:cNvPr>
          <p:cNvSpPr/>
          <p:nvPr/>
        </p:nvSpPr>
        <p:spPr>
          <a:xfrm>
            <a:off x="6933871" y="3434432"/>
            <a:ext cx="1600200" cy="762000"/>
          </a:xfrm>
          <a:prstGeom prst="wedgeRoundRectCallout">
            <a:avLst>
              <a:gd name="adj1" fmla="val -32262"/>
              <a:gd name="adj2" fmla="val 833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id="{65EB4556-CC13-4567-ABDE-8531984EB534}"/>
              </a:ext>
            </a:extLst>
          </p:cNvPr>
          <p:cNvSpPr/>
          <p:nvPr/>
        </p:nvSpPr>
        <p:spPr>
          <a:xfrm>
            <a:off x="6934200" y="3431716"/>
            <a:ext cx="1600200" cy="762000"/>
          </a:xfrm>
          <a:prstGeom prst="wedgeRoundRectCallout">
            <a:avLst>
              <a:gd name="adj1" fmla="val -13014"/>
              <a:gd name="adj2" fmla="val 871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id="{86A4AEC2-DE8C-4898-9793-88BAB4A91865}"/>
              </a:ext>
            </a:extLst>
          </p:cNvPr>
          <p:cNvSpPr/>
          <p:nvPr/>
        </p:nvSpPr>
        <p:spPr>
          <a:xfrm>
            <a:off x="6933542" y="3429000"/>
            <a:ext cx="1600200" cy="762000"/>
          </a:xfrm>
          <a:prstGeom prst="wedgeRoundRectCallout">
            <a:avLst>
              <a:gd name="adj1" fmla="val 10745"/>
              <a:gd name="adj2" fmla="val 883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Speech Bubble: Rectangle with Corners Rounded 18">
                <a:extLst>
                  <a:ext uri="{FF2B5EF4-FFF2-40B4-BE49-F238E27FC236}">
                    <a16:creationId xmlns:a16="http://schemas.microsoft.com/office/drawing/2014/main" id="{5CD33908-4F70-480B-96AE-DA710661FA2B}"/>
                  </a:ext>
                </a:extLst>
              </p:cNvPr>
              <p:cNvSpPr/>
              <p:nvPr/>
            </p:nvSpPr>
            <p:spPr>
              <a:xfrm>
                <a:off x="6933542" y="3431716"/>
                <a:ext cx="1600200" cy="762000"/>
              </a:xfrm>
              <a:prstGeom prst="wedgeRoundRectCallout">
                <a:avLst>
                  <a:gd name="adj1" fmla="val 29692"/>
                  <a:gd name="adj2" fmla="val 864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signal is </a:t>
                </a:r>
                <a14:m>
                  <m:oMath xmlns:m="http://schemas.openxmlformats.org/officeDocument/2006/math">
                    <m:r>
                      <a:rPr lang="en-US" i="1" dirty="0" smtClean="0">
                        <a:latin typeface="Cambria Math" panose="02040503050406030204" pitchFamily="18" charset="0"/>
                      </a:rPr>
                      <m:t>8</m:t>
                    </m:r>
                  </m:oMath>
                </a14:m>
                <a:r>
                  <a:rPr lang="en-US" dirty="0"/>
                  <a:t>!</a:t>
                </a:r>
              </a:p>
            </p:txBody>
          </p:sp>
        </mc:Choice>
        <mc:Fallback xmlns="">
          <p:sp>
            <p:nvSpPr>
              <p:cNvPr id="19" name="Speech Bubble: Rectangle with Corners Rounded 18">
                <a:extLst>
                  <a:ext uri="{FF2B5EF4-FFF2-40B4-BE49-F238E27FC236}">
                    <a16:creationId xmlns:a16="http://schemas.microsoft.com/office/drawing/2014/main" id="{5CD33908-4F70-480B-96AE-DA710661FA2B}"/>
                  </a:ext>
                </a:extLst>
              </p:cNvPr>
              <p:cNvSpPr>
                <a:spLocks noRot="1" noChangeAspect="1" noMove="1" noResize="1" noEditPoints="1" noAdjustHandles="1" noChangeArrowheads="1" noChangeShapeType="1" noTextEdit="1"/>
              </p:cNvSpPr>
              <p:nvPr/>
            </p:nvSpPr>
            <p:spPr>
              <a:xfrm>
                <a:off x="6933542" y="3431716"/>
                <a:ext cx="1600200" cy="762000"/>
              </a:xfrm>
              <a:prstGeom prst="wedgeRoundRectCallout">
                <a:avLst>
                  <a:gd name="adj1" fmla="val 29692"/>
                  <a:gd name="adj2" fmla="val 86499"/>
                  <a:gd name="adj3" fmla="val 16667"/>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40668B7-8845-4046-9169-44626349A208}"/>
                  </a:ext>
                </a:extLst>
              </p:cNvPr>
              <p:cNvSpPr txBox="1"/>
              <p:nvPr/>
            </p:nvSpPr>
            <p:spPr>
              <a:xfrm>
                <a:off x="5434479" y="4898759"/>
                <a:ext cx="97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=10</m:t>
                      </m:r>
                    </m:oMath>
                  </m:oMathPara>
                </a14:m>
                <a:endParaRPr lang="en-US" dirty="0"/>
              </a:p>
            </p:txBody>
          </p:sp>
        </mc:Choice>
        <mc:Fallback xmlns="">
          <p:sp>
            <p:nvSpPr>
              <p:cNvPr id="34" name="TextBox 33">
                <a:extLst>
                  <a:ext uri="{FF2B5EF4-FFF2-40B4-BE49-F238E27FC236}">
                    <a16:creationId xmlns:a16="http://schemas.microsoft.com/office/drawing/2014/main" id="{040668B7-8845-4046-9169-44626349A208}"/>
                  </a:ext>
                </a:extLst>
              </p:cNvPr>
              <p:cNvSpPr txBox="1">
                <a:spLocks noRot="1" noChangeAspect="1" noMove="1" noResize="1" noEditPoints="1" noAdjustHandles="1" noChangeArrowheads="1" noChangeShapeType="1" noTextEdit="1"/>
              </p:cNvSpPr>
              <p:nvPr/>
            </p:nvSpPr>
            <p:spPr>
              <a:xfrm>
                <a:off x="5434479" y="4898759"/>
                <a:ext cx="971804" cy="369332"/>
              </a:xfrm>
              <a:prstGeom prst="rect">
                <a:avLst/>
              </a:prstGeom>
              <a:blipFill>
                <a:blip r:embed="rId10"/>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883A90F-6C2C-45B1-BB7A-3EBB6439D3E3}"/>
                  </a:ext>
                </a:extLst>
              </p:cNvPr>
              <p:cNvSpPr txBox="1"/>
              <p:nvPr/>
            </p:nvSpPr>
            <p:spPr>
              <a:xfrm>
                <a:off x="7341347" y="4915779"/>
                <a:ext cx="799000"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𝑗</m:t>
                          </m:r>
                        </m:sub>
                      </m:sSub>
                      <m:r>
                        <a:rPr lang="en-US" b="0" i="1" smtClean="0">
                          <a:latin typeface="Cambria Math" panose="02040503050406030204" pitchFamily="18" charset="0"/>
                        </a:rPr>
                        <m:t>= ?</m:t>
                      </m:r>
                    </m:oMath>
                  </m:oMathPara>
                </a14:m>
                <a:endParaRPr lang="en-US" dirty="0"/>
              </a:p>
            </p:txBody>
          </p:sp>
        </mc:Choice>
        <mc:Fallback xmlns="">
          <p:sp>
            <p:nvSpPr>
              <p:cNvPr id="39" name="TextBox 38">
                <a:extLst>
                  <a:ext uri="{FF2B5EF4-FFF2-40B4-BE49-F238E27FC236}">
                    <a16:creationId xmlns:a16="http://schemas.microsoft.com/office/drawing/2014/main" id="{B883A90F-6C2C-45B1-BB7A-3EBB6439D3E3}"/>
                  </a:ext>
                </a:extLst>
              </p:cNvPr>
              <p:cNvSpPr txBox="1">
                <a:spLocks noRot="1" noChangeAspect="1" noMove="1" noResize="1" noEditPoints="1" noAdjustHandles="1" noChangeArrowheads="1" noChangeShapeType="1" noTextEdit="1"/>
              </p:cNvSpPr>
              <p:nvPr/>
            </p:nvSpPr>
            <p:spPr>
              <a:xfrm>
                <a:off x="7341347" y="4915779"/>
                <a:ext cx="799000" cy="391646"/>
              </a:xfrm>
              <a:prstGeom prst="rect">
                <a:avLst/>
              </a:prstGeom>
              <a:blipFill>
                <a:blip r:embed="rId11"/>
                <a:stretch>
                  <a:fillRect b="-76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7EDA504-F973-4ABF-B0C6-5A95A54A88CA}"/>
                  </a:ext>
                </a:extLst>
              </p:cNvPr>
              <p:cNvSpPr txBox="1"/>
              <p:nvPr/>
            </p:nvSpPr>
            <p:spPr>
              <a:xfrm>
                <a:off x="2971800" y="5385685"/>
                <a:ext cx="6123614" cy="1200329"/>
              </a:xfrm>
              <a:prstGeom prst="rect">
                <a:avLst/>
              </a:prstGeom>
              <a:noFill/>
            </p:spPr>
            <p:txBody>
              <a:bodyPr wrap="square">
                <a:spAutoFit/>
              </a:bodyPr>
              <a:lstStyle/>
              <a:p>
                <a:r>
                  <a:rPr lang="en-US" dirty="0"/>
                  <a:t>Truthfulness in dominant strategies: </a:t>
                </a:r>
                <a:br>
                  <a:rPr lang="en-US" dirty="0"/>
                </a:br>
                <a:r>
                  <a:rPr lang="en-US" dirty="0"/>
                  <a:t>buyer </a:t>
                </a:r>
                <a14:m>
                  <m:oMath xmlns:m="http://schemas.openxmlformats.org/officeDocument/2006/math">
                    <m:r>
                      <a:rPr lang="en-US" b="0" i="1" smtClean="0">
                        <a:latin typeface="Cambria Math" panose="02040503050406030204" pitchFamily="18" charset="0"/>
                      </a:rPr>
                      <m:t>𝑖</m:t>
                    </m:r>
                  </m:oMath>
                </a14:m>
                <a:r>
                  <a:rPr lang="en-US" dirty="0"/>
                  <a:t> wants to report </a:t>
                </a:r>
                <a14:m>
                  <m:oMath xmlns:m="http://schemas.openxmlformats.org/officeDocument/2006/math">
                    <m:r>
                      <a:rPr lang="en-US" b="0" i="1" smtClean="0">
                        <a:latin typeface="Cambria Math" panose="02040503050406030204" pitchFamily="18" charset="0"/>
                      </a:rPr>
                      <m:t>10</m:t>
                    </m:r>
                  </m:oMath>
                </a14:m>
                <a:r>
                  <a:rPr lang="en-US" dirty="0"/>
                  <a:t> </a:t>
                </a:r>
                <a:r>
                  <a:rPr lang="en-US" i="1" dirty="0"/>
                  <a:t>regardless</a:t>
                </a:r>
                <a:r>
                  <a:rPr lang="en-US" dirty="0"/>
                  <a:t> of others’ true signals.</a:t>
                </a:r>
              </a:p>
              <a:p>
                <a:endParaRPr lang="en-US" dirty="0"/>
              </a:p>
              <a:p>
                <a:r>
                  <a:rPr lang="en-US" dirty="0"/>
                  <a:t>… even though others’ signals can dramatically impact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𝑣</m:t>
                        </m:r>
                      </m:e>
                      <m:sub>
                        <m:r>
                          <a:rPr lang="en-US" b="0" i="1" smtClean="0">
                            <a:latin typeface="Cambria Math" panose="02040503050406030204" pitchFamily="18" charset="0"/>
                          </a:rPr>
                          <m:t>𝑖</m:t>
                        </m:r>
                      </m:sub>
                    </m:sSub>
                  </m:oMath>
                </a14:m>
                <a:r>
                  <a:rPr lang="en-US" dirty="0"/>
                  <a:t> ?!</a:t>
                </a:r>
              </a:p>
            </p:txBody>
          </p:sp>
        </mc:Choice>
        <mc:Fallback xmlns="">
          <p:sp>
            <p:nvSpPr>
              <p:cNvPr id="22" name="TextBox 21">
                <a:extLst>
                  <a:ext uri="{FF2B5EF4-FFF2-40B4-BE49-F238E27FC236}">
                    <a16:creationId xmlns:a16="http://schemas.microsoft.com/office/drawing/2014/main" id="{57EDA504-F973-4ABF-B0C6-5A95A54A88CA}"/>
                  </a:ext>
                </a:extLst>
              </p:cNvPr>
              <p:cNvSpPr txBox="1">
                <a:spLocks noRot="1" noChangeAspect="1" noMove="1" noResize="1" noEditPoints="1" noAdjustHandles="1" noChangeArrowheads="1" noChangeShapeType="1" noTextEdit="1"/>
              </p:cNvSpPr>
              <p:nvPr/>
            </p:nvSpPr>
            <p:spPr>
              <a:xfrm>
                <a:off x="2971800" y="5385685"/>
                <a:ext cx="6123614" cy="1200329"/>
              </a:xfrm>
              <a:prstGeom prst="rect">
                <a:avLst/>
              </a:prstGeom>
              <a:blipFill>
                <a:blip r:embed="rId12"/>
                <a:stretch>
                  <a:fillRect l="-896" t="-2538" b="-7107"/>
                </a:stretch>
              </a:blipFill>
            </p:spPr>
            <p:txBody>
              <a:bodyPr/>
              <a:lstStyle/>
              <a:p>
                <a:r>
                  <a:rPr lang="en-US">
                    <a:noFill/>
                  </a:rPr>
                  <a:t> </a:t>
                </a:r>
              </a:p>
            </p:txBody>
          </p:sp>
        </mc:Fallback>
      </mc:AlternateContent>
    </p:spTree>
    <p:extLst>
      <p:ext uri="{BB962C8B-B14F-4D97-AF65-F5344CB8AC3E}">
        <p14:creationId xmlns:p14="http://schemas.microsoft.com/office/powerpoint/2010/main" val="340680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9" grpId="0" animBg="1"/>
      <p:bldP spid="34"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4330737" cy="769441"/>
          </a:xfrm>
          <a:prstGeom prst="rect">
            <a:avLst/>
          </a:prstGeom>
          <a:noFill/>
        </p:spPr>
        <p:txBody>
          <a:bodyPr wrap="none" rtlCol="0">
            <a:spAutoFit/>
          </a:bodyPr>
          <a:lstStyle/>
          <a:p>
            <a:r>
              <a:rPr lang="en-US" sz="4400" dirty="0">
                <a:solidFill>
                  <a:schemeClr val="accent1"/>
                </a:solidFill>
              </a:rPr>
              <a:t>Solution Concepts</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0" y="1676400"/>
            <a:ext cx="8075609" cy="1631216"/>
          </a:xfrm>
          <a:prstGeom prst="rect">
            <a:avLst/>
          </a:prstGeom>
          <a:noFill/>
        </p:spPr>
        <p:txBody>
          <a:bodyPr wrap="square" rtlCol="0">
            <a:spAutoFit/>
          </a:bodyPr>
          <a:lstStyle/>
          <a:p>
            <a:pPr>
              <a:buClr>
                <a:schemeClr val="tx1"/>
              </a:buClr>
            </a:pPr>
            <a:r>
              <a:rPr lang="en-US" sz="2000" dirty="0">
                <a:solidFill>
                  <a:schemeClr val="bg2"/>
                </a:solidFill>
              </a:rPr>
              <a:t>Ex post incentive compatible (IC): </a:t>
            </a:r>
            <a:r>
              <a:rPr lang="en-US" sz="2000" dirty="0"/>
              <a:t>for every realization of signals, each bidder maximizes utility by reporting truthfully, </a:t>
            </a:r>
            <a:r>
              <a:rPr lang="en-US" sz="2000" dirty="0">
                <a:solidFill>
                  <a:schemeClr val="accent1"/>
                </a:solidFill>
              </a:rPr>
              <a:t>if others report truthfully</a:t>
            </a:r>
            <a:r>
              <a:rPr lang="en-US" sz="2000" dirty="0"/>
              <a:t>.</a:t>
            </a:r>
          </a:p>
          <a:p>
            <a:pPr>
              <a:buClr>
                <a:schemeClr val="tx1"/>
              </a:buClr>
            </a:pPr>
            <a:endParaRPr lang="en-US" sz="2000" dirty="0"/>
          </a:p>
          <a:p>
            <a:pPr>
              <a:buClr>
                <a:schemeClr val="tx1"/>
              </a:buClr>
            </a:pPr>
            <a:r>
              <a:rPr lang="en-US" sz="2000" dirty="0">
                <a:solidFill>
                  <a:schemeClr val="bg2"/>
                </a:solidFill>
              </a:rPr>
              <a:t>Ex post individually rational (IR):</a:t>
            </a:r>
            <a:r>
              <a:rPr lang="en-US" sz="2000" dirty="0"/>
              <a:t> for every realization of signals, each bidder gets non-negative utility by reporting truthfully, </a:t>
            </a:r>
            <a:r>
              <a:rPr lang="en-US" sz="2000" dirty="0">
                <a:solidFill>
                  <a:schemeClr val="accent1"/>
                </a:solidFill>
              </a:rPr>
              <a:t>if others report truthfully</a:t>
            </a:r>
            <a:r>
              <a:rPr lang="en-US" sz="2000" dirty="0"/>
              <a:t>.</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54C2E46A-72A6-402F-A17B-6A10B6E66770}"/>
                  </a:ext>
                </a:extLst>
              </p:cNvPr>
              <p:cNvSpPr txBox="1"/>
              <p:nvPr/>
            </p:nvSpPr>
            <p:spPr>
              <a:xfrm>
                <a:off x="611191" y="3850315"/>
                <a:ext cx="6399209" cy="874085"/>
              </a:xfrm>
              <a:prstGeom prst="rect">
                <a:avLst/>
              </a:prstGeom>
              <a:noFill/>
            </p:spPr>
            <p:txBody>
              <a:bodyPr wrap="square" rtlCol="0">
                <a:spAutoFit/>
              </a:bodyPr>
              <a:lstStyle/>
              <a:p>
                <a:pPr>
                  <a:buClr>
                    <a:schemeClr val="tx1"/>
                  </a:buClr>
                </a:pPr>
                <a14:m>
                  <m:oMathPara xmlns:m="http://schemas.openxmlformats.org/officeDocument/2006/math">
                    <m:oMathParaPr>
                      <m:jc m:val="centerGroup"/>
                    </m:oMathParaPr>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𝑣</m:t>
                          </m:r>
                        </m:e>
                        <m:sub>
                          <m:r>
                            <a:rPr lang="en-US" sz="2000" b="0" i="1" smtClean="0">
                              <a:latin typeface="Cambria Math" panose="02040503050406030204" pitchFamily="18" charset="0"/>
                            </a:rPr>
                            <m:t>𝑖</m:t>
                          </m:r>
                        </m:sub>
                      </m:sSub>
                      <m:d>
                        <m:dPr>
                          <m:ctrlPr>
                            <a:rPr lang="en-US" sz="2000" b="0" i="1" smtClean="0">
                              <a:latin typeface="Cambria Math" panose="02040503050406030204" pitchFamily="18" charset="0"/>
                            </a:rPr>
                          </m:ctrlPr>
                        </m:dPr>
                        <m:e>
                          <m:r>
                            <a:rPr lang="en-US" sz="2000" b="1" i="1" smtClean="0">
                              <a:latin typeface="Cambria Math" panose="02040503050406030204" pitchFamily="18" charset="0"/>
                            </a:rPr>
                            <m:t>𝒔</m:t>
                          </m:r>
                        </m:e>
                      </m:d>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𝑖</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2</m:t>
                          </m:r>
                        </m:den>
                      </m:f>
                      <m:nary>
                        <m:naryPr>
                          <m:chr m:val="∑"/>
                          <m:supHide m:val="on"/>
                          <m:ctrlPr>
                            <a:rPr lang="en-US" sz="2000" b="0" i="1" smtClean="0">
                              <a:latin typeface="Cambria Math" panose="02040503050406030204" pitchFamily="18" charset="0"/>
                            </a:rPr>
                          </m:ctrlPr>
                        </m:naryPr>
                        <m:sub>
                          <m:r>
                            <a:rPr lang="en-US" sz="2000" b="0" i="1" smtClean="0">
                              <a:latin typeface="Cambria Math" panose="02040503050406030204" pitchFamily="18" charset="0"/>
                            </a:rPr>
                            <m:t>𝑗</m:t>
                          </m:r>
                          <m:r>
                            <a:rPr lang="en-US" sz="2000" b="0" i="1" smtClean="0">
                              <a:latin typeface="Cambria Math" panose="02040503050406030204" pitchFamily="18" charset="0"/>
                            </a:rPr>
                            <m:t>≠</m:t>
                          </m:r>
                          <m:r>
                            <a:rPr lang="en-US" sz="2000" b="0" i="1" smtClean="0">
                              <a:latin typeface="Cambria Math" panose="02040503050406030204" pitchFamily="18" charset="0"/>
                            </a:rPr>
                            <m:t>𝑖</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𝑠</m:t>
                              </m:r>
                            </m:e>
                            <m:sub>
                              <m:r>
                                <a:rPr lang="en-US" sz="2000" b="0" i="1" smtClean="0">
                                  <a:latin typeface="Cambria Math" panose="02040503050406030204" pitchFamily="18" charset="0"/>
                                </a:rPr>
                                <m:t>𝑗</m:t>
                              </m:r>
                            </m:sub>
                          </m:sSub>
                        </m:e>
                      </m:nary>
                    </m:oMath>
                  </m:oMathPara>
                </a14:m>
                <a:endParaRPr lang="en-US" sz="2000" dirty="0"/>
              </a:p>
            </p:txBody>
          </p:sp>
        </mc:Choice>
        <mc:Fallback xmlns="">
          <p:sp>
            <p:nvSpPr>
              <p:cNvPr id="6" name="TextBox 5">
                <a:extLst>
                  <a:ext uri="{FF2B5EF4-FFF2-40B4-BE49-F238E27FC236}">
                    <a16:creationId xmlns:a16="http://schemas.microsoft.com/office/drawing/2014/main" id="{54C2E46A-72A6-402F-A17B-6A10B6E66770}"/>
                  </a:ext>
                </a:extLst>
              </p:cNvPr>
              <p:cNvSpPr txBox="1">
                <a:spLocks noRot="1" noChangeAspect="1" noMove="1" noResize="1" noEditPoints="1" noAdjustHandles="1" noChangeArrowheads="1" noChangeShapeType="1" noTextEdit="1"/>
              </p:cNvSpPr>
              <p:nvPr/>
            </p:nvSpPr>
            <p:spPr>
              <a:xfrm>
                <a:off x="611191" y="3850315"/>
                <a:ext cx="6399209" cy="874085"/>
              </a:xfrm>
              <a:prstGeom prst="rect">
                <a:avLst/>
              </a:prstGeom>
              <a:blipFill>
                <a:blip r:embed="rId3"/>
                <a:stretch>
                  <a:fillRect/>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65E3D748-824F-4759-A11A-4EB4E89936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5213" y="4874590"/>
            <a:ext cx="292081" cy="400258"/>
          </a:xfrm>
          <a:prstGeom prst="rect">
            <a:avLst/>
          </a:prstGeom>
        </p:spPr>
      </p:pic>
      <p:pic>
        <p:nvPicPr>
          <p:cNvPr id="8" name="Picture 7">
            <a:extLst>
              <a:ext uri="{FF2B5EF4-FFF2-40B4-BE49-F238E27FC236}">
                <a16:creationId xmlns:a16="http://schemas.microsoft.com/office/drawing/2014/main" id="{40E6746E-5D9D-4508-821A-86AD4F1194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5783" y="4870788"/>
            <a:ext cx="300819" cy="383095"/>
          </a:xfrm>
          <a:prstGeom prst="rect">
            <a:avLst/>
          </a:prstGeom>
        </p:spPr>
      </p:pic>
      <p:pic>
        <p:nvPicPr>
          <p:cNvPr id="9" name="Picture 8">
            <a:extLst>
              <a:ext uri="{FF2B5EF4-FFF2-40B4-BE49-F238E27FC236}">
                <a16:creationId xmlns:a16="http://schemas.microsoft.com/office/drawing/2014/main" id="{622DE4C3-3C86-4D61-8A9B-B4634566C64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426" y="4874590"/>
            <a:ext cx="292081" cy="400258"/>
          </a:xfrm>
          <a:prstGeom prst="rect">
            <a:avLst/>
          </a:prstGeom>
        </p:spPr>
      </p:pic>
      <p:pic>
        <p:nvPicPr>
          <p:cNvPr id="11" name="Picture 10">
            <a:extLst>
              <a:ext uri="{FF2B5EF4-FFF2-40B4-BE49-F238E27FC236}">
                <a16:creationId xmlns:a16="http://schemas.microsoft.com/office/drawing/2014/main" id="{89E2BD74-E252-4FBD-8F04-F7B6A185C6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1559" y="4870788"/>
            <a:ext cx="292081" cy="400258"/>
          </a:xfrm>
          <a:prstGeom prst="rect">
            <a:avLst/>
          </a:prstGeom>
        </p:spPr>
      </p:pic>
      <p:pic>
        <p:nvPicPr>
          <p:cNvPr id="12" name="Picture 11">
            <a:extLst>
              <a:ext uri="{FF2B5EF4-FFF2-40B4-BE49-F238E27FC236}">
                <a16:creationId xmlns:a16="http://schemas.microsoft.com/office/drawing/2014/main" id="{F6FE96E2-533E-4025-ADAB-3620E4A91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9805" y="4874590"/>
            <a:ext cx="292081" cy="400258"/>
          </a:xfrm>
          <a:prstGeom prst="rect">
            <a:avLst/>
          </a:prstGeom>
        </p:spPr>
      </p:pic>
      <p:grpSp>
        <p:nvGrpSpPr>
          <p:cNvPr id="13" name="Group 12">
            <a:extLst>
              <a:ext uri="{FF2B5EF4-FFF2-40B4-BE49-F238E27FC236}">
                <a16:creationId xmlns:a16="http://schemas.microsoft.com/office/drawing/2014/main" id="{F231E1A5-1C6E-4070-8CDA-98E11CF86833}"/>
              </a:ext>
            </a:extLst>
          </p:cNvPr>
          <p:cNvGrpSpPr/>
          <p:nvPr/>
        </p:nvGrpSpPr>
        <p:grpSpPr>
          <a:xfrm>
            <a:off x="677776" y="4790093"/>
            <a:ext cx="2030729" cy="1541948"/>
            <a:chOff x="914400" y="4724400"/>
            <a:chExt cx="2030729" cy="1541948"/>
          </a:xfrm>
        </p:grpSpPr>
        <p:pic>
          <p:nvPicPr>
            <p:cNvPr id="14" name="Picture 2">
              <a:extLst>
                <a:ext uri="{FF2B5EF4-FFF2-40B4-BE49-F238E27FC236}">
                  <a16:creationId xmlns:a16="http://schemas.microsoft.com/office/drawing/2014/main" id="{6A41203D-661A-4DDD-9B23-A7B5CB41DEF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832" y="4876800"/>
              <a:ext cx="1676400" cy="126023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icture containing picture frame&#10;&#10;Description automatically generated">
              <a:extLst>
                <a:ext uri="{FF2B5EF4-FFF2-40B4-BE49-F238E27FC236}">
                  <a16:creationId xmlns:a16="http://schemas.microsoft.com/office/drawing/2014/main" id="{F7B384BF-7FFA-4BEA-800F-E8F7A5A3A4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4400" y="4724400"/>
              <a:ext cx="2030729" cy="1541948"/>
            </a:xfrm>
            <a:prstGeom prst="rect">
              <a:avLst/>
            </a:prstGeom>
          </p:spPr>
        </p:pic>
      </p:grpSp>
      <p:sp>
        <p:nvSpPr>
          <p:cNvPr id="16" name="Speech Bubble: Rectangle with Corners Rounded 15">
            <a:extLst>
              <a:ext uri="{FF2B5EF4-FFF2-40B4-BE49-F238E27FC236}">
                <a16:creationId xmlns:a16="http://schemas.microsoft.com/office/drawing/2014/main" id="{C253D8C1-E1EB-4EFF-87B5-9959AEF289EC}"/>
              </a:ext>
            </a:extLst>
          </p:cNvPr>
          <p:cNvSpPr/>
          <p:nvPr/>
        </p:nvSpPr>
        <p:spPr>
          <a:xfrm>
            <a:off x="6629729" y="3745434"/>
            <a:ext cx="1600200" cy="762000"/>
          </a:xfrm>
          <a:prstGeom prst="wedgeRoundRectCallout">
            <a:avLst>
              <a:gd name="adj1" fmla="val -32262"/>
              <a:gd name="adj2" fmla="val 8334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6">
            <a:extLst>
              <a:ext uri="{FF2B5EF4-FFF2-40B4-BE49-F238E27FC236}">
                <a16:creationId xmlns:a16="http://schemas.microsoft.com/office/drawing/2014/main" id="{36BEA37A-7FA0-4324-BCCE-C31C20EF1AEC}"/>
              </a:ext>
            </a:extLst>
          </p:cNvPr>
          <p:cNvSpPr/>
          <p:nvPr/>
        </p:nvSpPr>
        <p:spPr>
          <a:xfrm>
            <a:off x="6630058" y="3742718"/>
            <a:ext cx="1600200" cy="762000"/>
          </a:xfrm>
          <a:prstGeom prst="wedgeRoundRectCallout">
            <a:avLst>
              <a:gd name="adj1" fmla="val -13014"/>
              <a:gd name="adj2" fmla="val 8713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BE32C1C2-AF6E-4408-9D97-CD21D40F8499}"/>
              </a:ext>
            </a:extLst>
          </p:cNvPr>
          <p:cNvSpPr/>
          <p:nvPr/>
        </p:nvSpPr>
        <p:spPr>
          <a:xfrm>
            <a:off x="6629400" y="3740002"/>
            <a:ext cx="1600200" cy="762000"/>
          </a:xfrm>
          <a:prstGeom prst="wedgeRoundRectCallout">
            <a:avLst>
              <a:gd name="adj1" fmla="val 10745"/>
              <a:gd name="adj2" fmla="val 8839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9" name="Speech Bubble: Rectangle with Corners Rounded 18">
                <a:extLst>
                  <a:ext uri="{FF2B5EF4-FFF2-40B4-BE49-F238E27FC236}">
                    <a16:creationId xmlns:a16="http://schemas.microsoft.com/office/drawing/2014/main" id="{BAA5C7EE-AAEC-469B-8F4E-AC2EAD88E2BE}"/>
                  </a:ext>
                </a:extLst>
              </p:cNvPr>
              <p:cNvSpPr/>
              <p:nvPr/>
            </p:nvSpPr>
            <p:spPr>
              <a:xfrm>
                <a:off x="6629400" y="3742718"/>
                <a:ext cx="1600200" cy="762000"/>
              </a:xfrm>
              <a:prstGeom prst="wedgeRoundRectCallout">
                <a:avLst>
                  <a:gd name="adj1" fmla="val 29692"/>
                  <a:gd name="adj2" fmla="val 864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US" b="0" i="1" dirty="0" smtClean="0">
                              <a:latin typeface="Cambria Math" panose="02040503050406030204" pitchFamily="18" charset="0"/>
                            </a:rPr>
                          </m:ctrlPr>
                        </m:sSubPr>
                        <m:e>
                          <m:r>
                            <a:rPr lang="en-US" i="1" dirty="0" smtClean="0">
                              <a:latin typeface="Cambria Math" panose="02040503050406030204" pitchFamily="18" charset="0"/>
                            </a:rPr>
                            <m:t>𝑠</m:t>
                          </m:r>
                        </m:e>
                        <m:sub>
                          <m:r>
                            <a:rPr lang="en-US" b="0" i="1" dirty="0" smtClean="0">
                              <a:latin typeface="Cambria Math" panose="02040503050406030204" pitchFamily="18" charset="0"/>
                            </a:rPr>
                            <m:t>𝑗</m:t>
                          </m:r>
                        </m:sub>
                      </m:sSub>
                      <m:r>
                        <a:rPr lang="en-US" i="1" dirty="0" smtClean="0">
                          <a:latin typeface="Cambria Math" panose="02040503050406030204" pitchFamily="18" charset="0"/>
                        </a:rPr>
                        <m:t>=8</m:t>
                      </m:r>
                    </m:oMath>
                  </m:oMathPara>
                </a14:m>
                <a:endParaRPr lang="en-US" dirty="0"/>
              </a:p>
            </p:txBody>
          </p:sp>
        </mc:Choice>
        <mc:Fallback xmlns="">
          <p:sp>
            <p:nvSpPr>
              <p:cNvPr id="19" name="Speech Bubble: Rectangle with Corners Rounded 18">
                <a:extLst>
                  <a:ext uri="{FF2B5EF4-FFF2-40B4-BE49-F238E27FC236}">
                    <a16:creationId xmlns:a16="http://schemas.microsoft.com/office/drawing/2014/main" id="{BAA5C7EE-AAEC-469B-8F4E-AC2EAD88E2BE}"/>
                  </a:ext>
                </a:extLst>
              </p:cNvPr>
              <p:cNvSpPr>
                <a:spLocks noRot="1" noChangeAspect="1" noMove="1" noResize="1" noEditPoints="1" noAdjustHandles="1" noChangeArrowheads="1" noChangeShapeType="1" noTextEdit="1"/>
              </p:cNvSpPr>
              <p:nvPr/>
            </p:nvSpPr>
            <p:spPr>
              <a:xfrm>
                <a:off x="6629400" y="3742718"/>
                <a:ext cx="1600200" cy="762000"/>
              </a:xfrm>
              <a:prstGeom prst="wedgeRoundRectCallout">
                <a:avLst>
                  <a:gd name="adj1" fmla="val 29692"/>
                  <a:gd name="adj2" fmla="val 86499"/>
                  <a:gd name="adj3" fmla="val 16667"/>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1EF64C2-13EB-4285-9073-067180459F5C}"/>
                  </a:ext>
                </a:extLst>
              </p:cNvPr>
              <p:cNvSpPr txBox="1"/>
              <p:nvPr/>
            </p:nvSpPr>
            <p:spPr>
              <a:xfrm>
                <a:off x="5130337" y="5209761"/>
                <a:ext cx="97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𝑖</m:t>
                          </m:r>
                        </m:sub>
                      </m:sSub>
                      <m:r>
                        <a:rPr lang="en-US" b="0" i="1" smtClean="0">
                          <a:latin typeface="Cambria Math" panose="02040503050406030204" pitchFamily="18" charset="0"/>
                        </a:rPr>
                        <m:t>=10</m:t>
                      </m:r>
                    </m:oMath>
                  </m:oMathPara>
                </a14:m>
                <a:endParaRPr lang="en-US" dirty="0"/>
              </a:p>
            </p:txBody>
          </p:sp>
        </mc:Choice>
        <mc:Fallback xmlns="">
          <p:sp>
            <p:nvSpPr>
              <p:cNvPr id="22" name="TextBox 21">
                <a:extLst>
                  <a:ext uri="{FF2B5EF4-FFF2-40B4-BE49-F238E27FC236}">
                    <a16:creationId xmlns:a16="http://schemas.microsoft.com/office/drawing/2014/main" id="{A1EF64C2-13EB-4285-9073-067180459F5C}"/>
                  </a:ext>
                </a:extLst>
              </p:cNvPr>
              <p:cNvSpPr txBox="1">
                <a:spLocks noRot="1" noChangeAspect="1" noMove="1" noResize="1" noEditPoints="1" noAdjustHandles="1" noChangeArrowheads="1" noChangeShapeType="1" noTextEdit="1"/>
              </p:cNvSpPr>
              <p:nvPr/>
            </p:nvSpPr>
            <p:spPr>
              <a:xfrm>
                <a:off x="5130337" y="5209761"/>
                <a:ext cx="971804" cy="369332"/>
              </a:xfrm>
              <a:prstGeom prst="rect">
                <a:avLst/>
              </a:prstGeom>
              <a:blipFill>
                <a:blip r:embed="rId9"/>
                <a:stretch>
                  <a:fillRect b="-1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9E85A96-DB46-49FD-AF45-8F8A83A9A002}"/>
                  </a:ext>
                </a:extLst>
              </p:cNvPr>
              <p:cNvSpPr txBox="1"/>
              <p:nvPr/>
            </p:nvSpPr>
            <p:spPr>
              <a:xfrm>
                <a:off x="7037205" y="5226781"/>
                <a:ext cx="842282" cy="3916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𝑗</m:t>
                          </m:r>
                        </m:sub>
                      </m:sSub>
                      <m:r>
                        <a:rPr lang="en-US" b="0" i="1" smtClean="0">
                          <a:latin typeface="Cambria Math" panose="02040503050406030204" pitchFamily="18" charset="0"/>
                        </a:rPr>
                        <m:t>=</m:t>
                      </m:r>
                      <m:r>
                        <a:rPr lang="en-US" b="0" i="1" smtClean="0">
                          <a:solidFill>
                            <a:schemeClr val="accent1"/>
                          </a:solidFill>
                          <a:latin typeface="Cambria Math" panose="02040503050406030204" pitchFamily="18" charset="0"/>
                        </a:rPr>
                        <m:t>8</m:t>
                      </m:r>
                    </m:oMath>
                  </m:oMathPara>
                </a14:m>
                <a:endParaRPr lang="en-US" dirty="0"/>
              </a:p>
            </p:txBody>
          </p:sp>
        </mc:Choice>
        <mc:Fallback xmlns="">
          <p:sp>
            <p:nvSpPr>
              <p:cNvPr id="23" name="TextBox 22">
                <a:extLst>
                  <a:ext uri="{FF2B5EF4-FFF2-40B4-BE49-F238E27FC236}">
                    <a16:creationId xmlns:a16="http://schemas.microsoft.com/office/drawing/2014/main" id="{A9E85A96-DB46-49FD-AF45-8F8A83A9A002}"/>
                  </a:ext>
                </a:extLst>
              </p:cNvPr>
              <p:cNvSpPr txBox="1">
                <a:spLocks noRot="1" noChangeAspect="1" noMove="1" noResize="1" noEditPoints="1" noAdjustHandles="1" noChangeArrowheads="1" noChangeShapeType="1" noTextEdit="1"/>
              </p:cNvSpPr>
              <p:nvPr/>
            </p:nvSpPr>
            <p:spPr>
              <a:xfrm>
                <a:off x="7037205" y="5226781"/>
                <a:ext cx="842282" cy="391646"/>
              </a:xfrm>
              <a:prstGeom prst="rect">
                <a:avLst/>
              </a:prstGeom>
              <a:blipFill>
                <a:blip r:embed="rId10"/>
                <a:stretch>
                  <a:fillRect b="-7692"/>
                </a:stretch>
              </a:blipFill>
            </p:spPr>
            <p:txBody>
              <a:bodyPr/>
              <a:lstStyle/>
              <a:p>
                <a:r>
                  <a:rPr lang="en-US">
                    <a:noFill/>
                  </a:rPr>
                  <a:t> </a:t>
                </a:r>
              </a:p>
            </p:txBody>
          </p:sp>
        </mc:Fallback>
      </mc:AlternateContent>
      <p:cxnSp>
        <p:nvCxnSpPr>
          <p:cNvPr id="26" name="Straight Connector 25">
            <a:extLst>
              <a:ext uri="{FF2B5EF4-FFF2-40B4-BE49-F238E27FC236}">
                <a16:creationId xmlns:a16="http://schemas.microsoft.com/office/drawing/2014/main" id="{0FA63F78-2E64-4DB2-9C72-C55B78403615}"/>
              </a:ext>
            </a:extLst>
          </p:cNvPr>
          <p:cNvCxnSpPr/>
          <p:nvPr/>
        </p:nvCxnSpPr>
        <p:spPr>
          <a:xfrm>
            <a:off x="533400" y="3505200"/>
            <a:ext cx="838200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20" name="TextBox 19">
                <a:extLst>
                  <a:ext uri="{FF2B5EF4-FFF2-40B4-BE49-F238E27FC236}">
                    <a16:creationId xmlns:a16="http://schemas.microsoft.com/office/drawing/2014/main" id="{41489012-4F89-41CB-85C6-7668EAD14E83}"/>
                  </a:ext>
                </a:extLst>
              </p:cNvPr>
              <p:cNvSpPr txBox="1"/>
              <p:nvPr/>
            </p:nvSpPr>
            <p:spPr>
              <a:xfrm>
                <a:off x="2971800" y="5754469"/>
                <a:ext cx="6123614" cy="923330"/>
              </a:xfrm>
              <a:prstGeom prst="rect">
                <a:avLst/>
              </a:prstGeom>
              <a:noFill/>
            </p:spPr>
            <p:txBody>
              <a:bodyPr wrap="square">
                <a:spAutoFit/>
              </a:bodyPr>
              <a:lstStyle/>
              <a:p>
                <a:r>
                  <a:rPr lang="en-US" dirty="0"/>
                  <a:t>Ex post IC and IR: </a:t>
                </a:r>
                <a:br>
                  <a:rPr lang="en-US" dirty="0"/>
                </a:br>
                <a:r>
                  <a:rPr lang="en-US" dirty="0"/>
                  <a:t>buyer </a:t>
                </a:r>
                <a14:m>
                  <m:oMath xmlns:m="http://schemas.openxmlformats.org/officeDocument/2006/math">
                    <m:r>
                      <a:rPr lang="en-US" b="0" i="1" smtClean="0">
                        <a:latin typeface="Cambria Math" panose="02040503050406030204" pitchFamily="18" charset="0"/>
                      </a:rPr>
                      <m:t>𝑖</m:t>
                    </m:r>
                  </m:oMath>
                </a14:m>
                <a:r>
                  <a:rPr lang="en-US" dirty="0"/>
                  <a:t> wants to report </a:t>
                </a:r>
                <a14:m>
                  <m:oMath xmlns:m="http://schemas.openxmlformats.org/officeDocument/2006/math">
                    <m:r>
                      <a:rPr lang="en-US" b="0" i="1" smtClean="0">
                        <a:latin typeface="Cambria Math" panose="02040503050406030204" pitchFamily="18" charset="0"/>
                      </a:rPr>
                      <m:t>10</m:t>
                    </m:r>
                  </m:oMath>
                </a14:m>
                <a:r>
                  <a:rPr lang="en-US" dirty="0"/>
                  <a:t>, given that the reports of others</a:t>
                </a:r>
                <a:br>
                  <a:rPr lang="en-US" dirty="0"/>
                </a:br>
                <a:r>
                  <a:rPr lang="en-US" dirty="0"/>
                  <a:t>are aligned with their signals (and hence informative about </a:t>
                </a:r>
                <a14:m>
                  <m:oMath xmlns:m="http://schemas.openxmlformats.org/officeDocument/2006/math">
                    <m:sSub>
                      <m:sSubPr>
                        <m:ctrlPr>
                          <a:rPr lang="en-US" i="1" dirty="0" smtClean="0">
                            <a:latin typeface="Cambria Math" panose="02040503050406030204" pitchFamily="18" charset="0"/>
                          </a:rPr>
                        </m:ctrlPr>
                      </m:sSubPr>
                      <m:e>
                        <m:r>
                          <a:rPr lang="en-US" i="1" dirty="0" smtClean="0">
                            <a:latin typeface="Cambria Math" panose="02040503050406030204" pitchFamily="18" charset="0"/>
                          </a:rPr>
                          <m:t>𝑣</m:t>
                        </m:r>
                      </m:e>
                      <m:sub>
                        <m:r>
                          <a:rPr lang="en-US" i="1" dirty="0" smtClean="0">
                            <a:latin typeface="Cambria Math" panose="02040503050406030204" pitchFamily="18" charset="0"/>
                          </a:rPr>
                          <m:t>𝑖</m:t>
                        </m:r>
                      </m:sub>
                    </m:sSub>
                  </m:oMath>
                </a14:m>
                <a:r>
                  <a:rPr lang="en-US" dirty="0"/>
                  <a:t>).</a:t>
                </a:r>
              </a:p>
            </p:txBody>
          </p:sp>
        </mc:Choice>
        <mc:Fallback>
          <p:sp>
            <p:nvSpPr>
              <p:cNvPr id="20" name="TextBox 19">
                <a:extLst>
                  <a:ext uri="{FF2B5EF4-FFF2-40B4-BE49-F238E27FC236}">
                    <a16:creationId xmlns:a16="http://schemas.microsoft.com/office/drawing/2014/main" id="{41489012-4F89-41CB-85C6-7668EAD14E83}"/>
                  </a:ext>
                </a:extLst>
              </p:cNvPr>
              <p:cNvSpPr txBox="1">
                <a:spLocks noRot="1" noChangeAspect="1" noMove="1" noResize="1" noEditPoints="1" noAdjustHandles="1" noChangeArrowheads="1" noChangeShapeType="1" noTextEdit="1"/>
              </p:cNvSpPr>
              <p:nvPr/>
            </p:nvSpPr>
            <p:spPr>
              <a:xfrm>
                <a:off x="2971800" y="5754469"/>
                <a:ext cx="6123614" cy="923330"/>
              </a:xfrm>
              <a:prstGeom prst="rect">
                <a:avLst/>
              </a:prstGeom>
              <a:blipFill>
                <a:blip r:embed="rId11"/>
                <a:stretch>
                  <a:fillRect l="-896" t="-3974" b="-9934"/>
                </a:stretch>
              </a:blipFill>
            </p:spPr>
            <p:txBody>
              <a:bodyPr/>
              <a:lstStyle/>
              <a:p>
                <a:r>
                  <a:rPr lang="en-US">
                    <a:noFill/>
                  </a:rPr>
                  <a:t> </a:t>
                </a:r>
              </a:p>
            </p:txBody>
          </p:sp>
        </mc:Fallback>
      </mc:AlternateContent>
    </p:spTree>
    <p:extLst>
      <p:ext uri="{BB962C8B-B14F-4D97-AF65-F5344CB8AC3E}">
        <p14:creationId xmlns:p14="http://schemas.microsoft.com/office/powerpoint/2010/main" val="163606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animBg="1"/>
      <p:bldP spid="19" grpId="0" animBg="1"/>
      <p:bldP spid="22"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4330737" cy="769441"/>
          </a:xfrm>
          <a:prstGeom prst="rect">
            <a:avLst/>
          </a:prstGeom>
          <a:noFill/>
        </p:spPr>
        <p:txBody>
          <a:bodyPr wrap="none" rtlCol="0">
            <a:spAutoFit/>
          </a:bodyPr>
          <a:lstStyle/>
          <a:p>
            <a:r>
              <a:rPr lang="en-US" sz="4400" dirty="0">
                <a:solidFill>
                  <a:schemeClr val="accent1"/>
                </a:solidFill>
              </a:rPr>
              <a:t>Solution Concepts</a:t>
            </a:r>
          </a:p>
        </p:txBody>
      </p:sp>
      <p:sp>
        <p:nvSpPr>
          <p:cNvPr id="5" name="TextBox 4">
            <a:extLst>
              <a:ext uri="{FF2B5EF4-FFF2-40B4-BE49-F238E27FC236}">
                <a16:creationId xmlns:a16="http://schemas.microsoft.com/office/drawing/2014/main" id="{1DA21C63-1BA7-47B8-ACBD-4E8A70E358BE}"/>
              </a:ext>
            </a:extLst>
          </p:cNvPr>
          <p:cNvSpPr txBox="1"/>
          <p:nvPr/>
        </p:nvSpPr>
        <p:spPr>
          <a:xfrm>
            <a:off x="611191" y="1676400"/>
            <a:ext cx="7921618" cy="4647426"/>
          </a:xfrm>
          <a:prstGeom prst="rect">
            <a:avLst/>
          </a:prstGeom>
          <a:noFill/>
        </p:spPr>
        <p:txBody>
          <a:bodyPr wrap="square" rtlCol="0">
            <a:spAutoFit/>
          </a:bodyPr>
          <a:lstStyle/>
          <a:p>
            <a:pPr>
              <a:buClr>
                <a:schemeClr val="tx1"/>
              </a:buClr>
            </a:pPr>
            <a:r>
              <a:rPr lang="en-US" sz="2000" dirty="0">
                <a:solidFill>
                  <a:schemeClr val="bg2"/>
                </a:solidFill>
              </a:rPr>
              <a:t>Bayesian incentive compatible: </a:t>
            </a:r>
            <a:r>
              <a:rPr lang="en-US" sz="2000" dirty="0"/>
              <a:t>each bidder maximizes her expected utility by reporting truthfully, assuming others report truthfully, where the </a:t>
            </a:r>
            <a:r>
              <a:rPr lang="en-US" sz="2000" dirty="0">
                <a:solidFill>
                  <a:schemeClr val="accent1"/>
                </a:solidFill>
              </a:rPr>
              <a:t>expectation is over the other bidders’ types</a:t>
            </a:r>
            <a:r>
              <a:rPr lang="en-US" sz="2000" dirty="0"/>
              <a:t>.</a:t>
            </a:r>
          </a:p>
          <a:p>
            <a:pPr>
              <a:buClr>
                <a:schemeClr val="tx1"/>
              </a:buClr>
            </a:pPr>
            <a:endParaRPr lang="en-US" sz="2000" dirty="0"/>
          </a:p>
          <a:p>
            <a:pPr>
              <a:buClr>
                <a:schemeClr val="tx1"/>
              </a:buClr>
            </a:pPr>
            <a:r>
              <a:rPr lang="en-US" sz="2000" dirty="0">
                <a:solidFill>
                  <a:schemeClr val="bg2"/>
                </a:solidFill>
              </a:rPr>
              <a:t>Interim individually rational:</a:t>
            </a:r>
            <a:r>
              <a:rPr lang="en-US" sz="2000" dirty="0"/>
              <a:t> each bidder obtains non-negative utility by reporting truthfully, assuming others report truthfully, where the </a:t>
            </a:r>
            <a:r>
              <a:rPr lang="en-US" sz="2000" dirty="0">
                <a:solidFill>
                  <a:schemeClr val="accent1"/>
                </a:solidFill>
              </a:rPr>
              <a:t>expectation is over the other bidders’ types</a:t>
            </a:r>
            <a:r>
              <a:rPr lang="en-US" sz="2000" dirty="0"/>
              <a:t>.</a:t>
            </a:r>
          </a:p>
          <a:p>
            <a:pPr>
              <a:buClr>
                <a:schemeClr val="tx1"/>
              </a:buClr>
            </a:pPr>
            <a:endParaRPr lang="en-US" sz="2400" dirty="0"/>
          </a:p>
          <a:p>
            <a:pPr>
              <a:buClr>
                <a:schemeClr val="tx1"/>
              </a:buClr>
            </a:pPr>
            <a:r>
              <a:rPr lang="en-US" sz="2400" dirty="0" err="1"/>
              <a:t>Crémer</a:t>
            </a:r>
            <a:r>
              <a:rPr lang="en-US" sz="2400" dirty="0"/>
              <a:t>-McLean mechanism: ex post IC, interim IR</a:t>
            </a:r>
          </a:p>
          <a:p>
            <a:pPr marL="342900" indent="-342900">
              <a:buClr>
                <a:schemeClr val="tx1"/>
              </a:buClr>
              <a:buFontTx/>
              <a:buChar char="-"/>
            </a:pPr>
            <a:r>
              <a:rPr lang="en-US" sz="2000" dirty="0"/>
              <a:t>Buyers accept the requested payments because they compare </a:t>
            </a:r>
            <a:br>
              <a:rPr lang="en-US" sz="2000" dirty="0"/>
            </a:br>
            <a:r>
              <a:rPr lang="en-US" sz="2000" dirty="0"/>
              <a:t>against their anticipated expected utility.</a:t>
            </a:r>
          </a:p>
          <a:p>
            <a:pPr marL="342900" indent="-342900">
              <a:buClr>
                <a:schemeClr val="tx1"/>
              </a:buClr>
              <a:buFontTx/>
              <a:buChar char="-"/>
            </a:pPr>
            <a:r>
              <a:rPr lang="en-US" sz="2000" dirty="0"/>
              <a:t>But some (most) buyers will have negative utility ex post.</a:t>
            </a:r>
          </a:p>
          <a:p>
            <a:pPr>
              <a:buClr>
                <a:schemeClr val="tx1"/>
              </a:buClr>
            </a:pPr>
            <a:endParaRPr lang="en-US" sz="2400" dirty="0"/>
          </a:p>
          <a:p>
            <a:pPr>
              <a:buClr>
                <a:schemeClr val="tx1"/>
              </a:buClr>
            </a:pPr>
            <a:r>
              <a:rPr lang="en-US" sz="2400" dirty="0"/>
              <a:t>Question: what if we insist on ex post IC, ex post IR?</a:t>
            </a:r>
          </a:p>
        </p:txBody>
      </p:sp>
    </p:spTree>
    <p:extLst>
      <p:ext uri="{BB962C8B-B14F-4D97-AF65-F5344CB8AC3E}">
        <p14:creationId xmlns:p14="http://schemas.microsoft.com/office/powerpoint/2010/main" val="2641346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6496458" cy="769441"/>
          </a:xfrm>
          <a:prstGeom prst="rect">
            <a:avLst/>
          </a:prstGeom>
          <a:noFill/>
        </p:spPr>
        <p:txBody>
          <a:bodyPr wrap="none" rtlCol="0">
            <a:spAutoFit/>
          </a:bodyPr>
          <a:lstStyle/>
          <a:p>
            <a:r>
              <a:rPr lang="en-US" sz="4400" dirty="0">
                <a:solidFill>
                  <a:schemeClr val="accent1"/>
                </a:solidFill>
              </a:rPr>
              <a:t>Warmup: Correlated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371600"/>
                <a:ext cx="7921618" cy="4832092"/>
              </a:xfrm>
              <a:prstGeom prst="rect">
                <a:avLst/>
              </a:prstGeom>
              <a:noFill/>
            </p:spPr>
            <p:txBody>
              <a:bodyPr wrap="square" rtlCol="0">
                <a:spAutoFit/>
              </a:bodyPr>
              <a:lstStyle/>
              <a:p>
                <a:pPr>
                  <a:buClr>
                    <a:schemeClr val="tx1"/>
                  </a:buClr>
                </a:pPr>
                <a:r>
                  <a:rPr lang="en-US" sz="2400" dirty="0">
                    <a:solidFill>
                      <a:schemeClr val="bg2"/>
                    </a:solidFill>
                  </a:rPr>
                  <a:t>Special case: </a:t>
                </a:r>
                <a:r>
                  <a:rPr lang="en-US" sz="2400" dirty="0"/>
                  <a:t>correlated private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𝒔</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p>
              <a:p>
                <a:pPr>
                  <a:buClr>
                    <a:schemeClr val="tx1"/>
                  </a:buClr>
                </a:pPr>
                <a:endParaRPr lang="en-US" sz="2000" dirty="0"/>
              </a:p>
              <a:p>
                <a:pPr>
                  <a:buClr>
                    <a:schemeClr val="tx1"/>
                  </a:buClr>
                </a:pPr>
                <a:r>
                  <a:rPr lang="en-US" sz="2000" dirty="0"/>
                  <a:t>Can we implement the efficient allocation with an auction </a:t>
                </a:r>
                <a:br>
                  <a:rPr lang="en-US" sz="2000" dirty="0"/>
                </a:br>
                <a:r>
                  <a:rPr lang="en-US" sz="2000" dirty="0"/>
                  <a:t>that is ex post IC and ex post IR?</a:t>
                </a:r>
              </a:p>
              <a:p>
                <a:pPr>
                  <a:buClr>
                    <a:schemeClr val="tx1"/>
                  </a:buClr>
                </a:pPr>
                <a:endParaRPr lang="en-US" sz="2400" dirty="0"/>
              </a:p>
              <a:p>
                <a:pPr>
                  <a:buClr>
                    <a:schemeClr val="tx1"/>
                  </a:buClr>
                </a:pPr>
                <a:r>
                  <a:rPr lang="en-US" sz="2400" dirty="0" err="1">
                    <a:solidFill>
                      <a:schemeClr val="bg2"/>
                    </a:solidFill>
                  </a:rPr>
                  <a:t>Vickrey</a:t>
                </a:r>
                <a:r>
                  <a:rPr lang="en-US" sz="2400" dirty="0">
                    <a:solidFill>
                      <a:schemeClr val="bg2"/>
                    </a:solidFill>
                  </a:rPr>
                  <a:t> auction:</a:t>
                </a:r>
              </a:p>
              <a:p>
                <a:pPr marL="457200" indent="-457200">
                  <a:buClr>
                    <a:schemeClr val="tx1"/>
                  </a:buClr>
                  <a:buAutoNum type="arabicPeriod"/>
                </a:pPr>
                <a:r>
                  <a:rPr lang="en-US" sz="2400" dirty="0"/>
                  <a:t>Each bidder reports her value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oMath>
                </a14:m>
                <a:endParaRPr lang="en-US" sz="2400" dirty="0"/>
              </a:p>
              <a:p>
                <a:pPr marL="457200" indent="-457200">
                  <a:buClr>
                    <a:schemeClr val="tx1"/>
                  </a:buClr>
                  <a:buAutoNum type="arabicPeriod"/>
                </a:pPr>
                <a:r>
                  <a:rPr lang="en-US" sz="2400" dirty="0"/>
                  <a:t>Winner: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with highest reported value</a:t>
                </a:r>
              </a:p>
              <a:p>
                <a:pPr marL="457200" indent="-457200">
                  <a:buClr>
                    <a:schemeClr val="tx1"/>
                  </a:buClr>
                  <a:buAutoNum type="arabicPeriod"/>
                </a:pPr>
                <a:r>
                  <a:rPr lang="en-US" sz="2400" dirty="0"/>
                  <a:t>Payment: second-highest reported value</a:t>
                </a:r>
              </a:p>
              <a:p>
                <a:pPr>
                  <a:buClr>
                    <a:schemeClr val="tx1"/>
                  </a:buClr>
                </a:pPr>
                <a:endParaRPr lang="en-US" sz="2400" dirty="0"/>
              </a:p>
              <a:p>
                <a:pPr>
                  <a:buClr>
                    <a:schemeClr val="tx1"/>
                  </a:buClr>
                </a:pPr>
                <a:r>
                  <a:rPr lang="en-US" sz="2000" dirty="0"/>
                  <a:t>The </a:t>
                </a:r>
                <a:r>
                  <a:rPr lang="en-US" sz="2000" dirty="0" err="1"/>
                  <a:t>Vickrey</a:t>
                </a:r>
                <a:r>
                  <a:rPr lang="en-US" sz="2000" dirty="0"/>
                  <a:t> auction is ex post IC and ex post IR (in fact, truthful in dominant strategies) and implements the efficient allocation.</a:t>
                </a:r>
              </a:p>
              <a:p>
                <a:pPr>
                  <a:buClr>
                    <a:schemeClr val="tx1"/>
                  </a:buClr>
                </a:pPr>
                <a:endParaRPr lang="en-US" sz="2000" dirty="0"/>
              </a:p>
              <a:p>
                <a:pPr>
                  <a:buClr>
                    <a:schemeClr val="tx1"/>
                  </a:buClr>
                </a:pPr>
                <a14:m>
                  <m:oMath xmlns:m="http://schemas.openxmlformats.org/officeDocument/2006/math">
                    <m:r>
                      <a:rPr lang="en-US" sz="2000" b="0" i="1" smtClean="0">
                        <a:latin typeface="Cambria Math" panose="02040503050406030204" pitchFamily="18" charset="0"/>
                      </a:rPr>
                      <m:t>⇒</m:t>
                    </m:r>
                  </m:oMath>
                </a14:m>
                <a:r>
                  <a:rPr lang="en-US" sz="2000" dirty="0"/>
                  <a:t> Robust to correlations between values.</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371600"/>
                <a:ext cx="7921618" cy="4832092"/>
              </a:xfrm>
              <a:prstGeom prst="rect">
                <a:avLst/>
              </a:prstGeom>
              <a:blipFill>
                <a:blip r:embed="rId3"/>
                <a:stretch>
                  <a:fillRect l="-1231" t="-1009" b="-1261"/>
                </a:stretch>
              </a:blipFill>
            </p:spPr>
            <p:txBody>
              <a:bodyPr/>
              <a:lstStyle/>
              <a:p>
                <a:r>
                  <a:rPr lang="en-US">
                    <a:noFill/>
                  </a:rPr>
                  <a:t> </a:t>
                </a:r>
              </a:p>
            </p:txBody>
          </p:sp>
        </mc:Fallback>
      </mc:AlternateContent>
    </p:spTree>
    <p:extLst>
      <p:ext uri="{BB962C8B-B14F-4D97-AF65-F5344CB8AC3E}">
        <p14:creationId xmlns:p14="http://schemas.microsoft.com/office/powerpoint/2010/main" val="36363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1000" y="525959"/>
            <a:ext cx="7112716" cy="769441"/>
          </a:xfrm>
          <a:prstGeom prst="rect">
            <a:avLst/>
          </a:prstGeom>
          <a:noFill/>
        </p:spPr>
        <p:txBody>
          <a:bodyPr wrap="none" rtlCol="0">
            <a:spAutoFit/>
          </a:bodyPr>
          <a:lstStyle/>
          <a:p>
            <a:r>
              <a:rPr lang="en-US" sz="4400" dirty="0">
                <a:solidFill>
                  <a:schemeClr val="accent1"/>
                </a:solidFill>
              </a:rPr>
              <a:t>Revenue for Correlated Values</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DA21C63-1BA7-47B8-ACBD-4E8A70E358BE}"/>
                  </a:ext>
                </a:extLst>
              </p:cNvPr>
              <p:cNvSpPr txBox="1"/>
              <p:nvPr/>
            </p:nvSpPr>
            <p:spPr>
              <a:xfrm>
                <a:off x="611191" y="1371600"/>
                <a:ext cx="7921618" cy="3046988"/>
              </a:xfrm>
              <a:prstGeom prst="rect">
                <a:avLst/>
              </a:prstGeom>
              <a:noFill/>
            </p:spPr>
            <p:txBody>
              <a:bodyPr wrap="square" rtlCol="0">
                <a:spAutoFit/>
              </a:bodyPr>
              <a:lstStyle/>
              <a:p>
                <a:pPr>
                  <a:buClr>
                    <a:schemeClr val="tx1"/>
                  </a:buClr>
                </a:pPr>
                <a:r>
                  <a:rPr lang="en-US" sz="2400" dirty="0">
                    <a:solidFill>
                      <a:schemeClr val="bg2"/>
                    </a:solidFill>
                  </a:rPr>
                  <a:t>Special case</a:t>
                </a:r>
                <a:r>
                  <a:rPr lang="en-US" sz="2400" dirty="0"/>
                  <a:t>: correlated private values.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d>
                      <m:dPr>
                        <m:ctrlPr>
                          <a:rPr lang="en-US" sz="2400" b="0" i="1" smtClean="0">
                            <a:latin typeface="Cambria Math" panose="02040503050406030204" pitchFamily="18" charset="0"/>
                          </a:rPr>
                        </m:ctrlPr>
                      </m:dPr>
                      <m:e>
                        <m:r>
                          <a:rPr lang="en-US" sz="2400" b="1" i="1" smtClean="0">
                            <a:latin typeface="Cambria Math" panose="02040503050406030204" pitchFamily="18" charset="0"/>
                          </a:rPr>
                          <m:t>𝒔</m:t>
                        </m:r>
                      </m:e>
                    </m:d>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𝑠</m:t>
                        </m:r>
                      </m:e>
                      <m:sub>
                        <m:r>
                          <a:rPr lang="en-US" sz="2400" b="0" i="1" smtClean="0">
                            <a:latin typeface="Cambria Math" panose="02040503050406030204" pitchFamily="18" charset="0"/>
                          </a:rPr>
                          <m:t>𝑖</m:t>
                        </m:r>
                      </m:sub>
                    </m:sSub>
                  </m:oMath>
                </a14:m>
                <a:r>
                  <a:rPr lang="en-US" sz="2400" dirty="0"/>
                  <a:t>.</a:t>
                </a:r>
              </a:p>
              <a:p>
                <a:pPr>
                  <a:buClr>
                    <a:schemeClr val="tx1"/>
                  </a:buClr>
                </a:pPr>
                <a:endParaRPr lang="en-US" sz="2400" dirty="0"/>
              </a:p>
              <a:p>
                <a:pPr>
                  <a:buClr>
                    <a:schemeClr val="tx1"/>
                  </a:buClr>
                </a:pPr>
                <a:r>
                  <a:rPr lang="en-US" sz="2400" dirty="0">
                    <a:solidFill>
                      <a:schemeClr val="bg2"/>
                    </a:solidFill>
                  </a:rPr>
                  <a:t>Lookahead auction </a:t>
                </a:r>
                <a:r>
                  <a:rPr lang="en-US" sz="2400" dirty="0">
                    <a:solidFill>
                      <a:schemeClr val="accent1"/>
                    </a:solidFill>
                  </a:rPr>
                  <a:t>[Ronen 2001]</a:t>
                </a:r>
                <a:r>
                  <a:rPr lang="en-US" sz="2400" dirty="0"/>
                  <a:t>:</a:t>
                </a:r>
              </a:p>
              <a:p>
                <a:pPr marL="457200" indent="-457200">
                  <a:buClr>
                    <a:schemeClr val="tx1"/>
                  </a:buClr>
                  <a:buAutoNum type="arabicPeriod"/>
                </a:pPr>
                <a:r>
                  <a:rPr lang="en-US" sz="2400" dirty="0"/>
                  <a:t>Each bidder reports her value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r>
                          <a:rPr lang="en-US" sz="2400" b="0" i="1" smtClean="0">
                            <a:latin typeface="Cambria Math" panose="02040503050406030204" pitchFamily="18" charset="0"/>
                          </a:rPr>
                          <m:t>𝑖</m:t>
                        </m:r>
                      </m:sub>
                    </m:sSub>
                  </m:oMath>
                </a14:m>
                <a:endParaRPr lang="en-US" sz="2400" dirty="0"/>
              </a:p>
              <a:p>
                <a:pPr marL="457200" indent="-457200">
                  <a:buClr>
                    <a:schemeClr val="tx1"/>
                  </a:buClr>
                  <a:buAutoNum type="arabicPeriod"/>
                </a:pPr>
                <a:r>
                  <a:rPr lang="en-US" sz="2400" dirty="0"/>
                  <a:t>Provisional winner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agent with highest reported value</a:t>
                </a:r>
              </a:p>
              <a:p>
                <a:pPr marL="457200" indent="-457200">
                  <a:buClr>
                    <a:schemeClr val="tx1"/>
                  </a:buClr>
                  <a:buAutoNum type="arabicPeriod"/>
                </a:pPr>
                <a:r>
                  <a:rPr lang="en-US" sz="2400" dirty="0"/>
                  <a:t>Let p be the revenue-optimal price for distribution of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oMath>
                </a14:m>
                <a:r>
                  <a:rPr lang="en-US" sz="2400" dirty="0"/>
                  <a:t>, given other reported values and that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oMath>
                </a14:m>
                <a:r>
                  <a:rPr lang="en-US" sz="2400" dirty="0"/>
                  <a:t> is largest.</a:t>
                </a:r>
              </a:p>
              <a:p>
                <a:pPr marL="457200" indent="-457200">
                  <a:buClr>
                    <a:schemeClr val="tx1"/>
                  </a:buClr>
                  <a:buAutoNum type="arabicPeriod"/>
                </a:pPr>
                <a:r>
                  <a:rPr lang="en-US" sz="2400" dirty="0"/>
                  <a:t>If </a:t>
                </a:r>
                <a14:m>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𝑣</m:t>
                        </m:r>
                      </m:e>
                      <m:sub>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sub>
                    </m:sSub>
                    <m:r>
                      <a:rPr lang="en-US" sz="2400" b="0" i="1" smtClean="0">
                        <a:latin typeface="Cambria Math" panose="02040503050406030204" pitchFamily="18" charset="0"/>
                      </a:rPr>
                      <m:t>≥</m:t>
                    </m:r>
                    <m:r>
                      <a:rPr lang="en-US" sz="2400" b="0" i="1" smtClean="0">
                        <a:latin typeface="Cambria Math" panose="02040503050406030204" pitchFamily="18" charset="0"/>
                      </a:rPr>
                      <m:t>𝑝</m:t>
                    </m:r>
                  </m:oMath>
                </a14:m>
                <a:r>
                  <a:rPr lang="en-US" sz="2400" dirty="0"/>
                  <a:t>, agent </a:t>
                </a:r>
                <a14:m>
                  <m:oMath xmlns:m="http://schemas.openxmlformats.org/officeDocument/2006/math">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𝑖</m:t>
                        </m:r>
                      </m:e>
                      <m:sup>
                        <m:r>
                          <a:rPr lang="en-US" sz="2400" b="0" i="1" smtClean="0">
                            <a:latin typeface="Cambria Math" panose="02040503050406030204" pitchFamily="18" charset="0"/>
                          </a:rPr>
                          <m:t>∗</m:t>
                        </m:r>
                      </m:sup>
                    </m:sSup>
                  </m:oMath>
                </a14:m>
                <a:r>
                  <a:rPr lang="en-US" sz="2400" dirty="0"/>
                  <a:t> wins and pays </a:t>
                </a:r>
                <a14:m>
                  <m:oMath xmlns:m="http://schemas.openxmlformats.org/officeDocument/2006/math">
                    <m:r>
                      <a:rPr lang="en-US" sz="2400" b="0" i="1" smtClean="0">
                        <a:latin typeface="Cambria Math" panose="02040503050406030204" pitchFamily="18" charset="0"/>
                      </a:rPr>
                      <m:t>𝑝</m:t>
                    </m:r>
                  </m:oMath>
                </a14:m>
                <a:r>
                  <a:rPr lang="en-US" sz="2400" dirty="0"/>
                  <a:t>.  Otherwise no winner.</a:t>
                </a:r>
              </a:p>
            </p:txBody>
          </p:sp>
        </mc:Choice>
        <mc:Fallback xmlns="">
          <p:sp>
            <p:nvSpPr>
              <p:cNvPr id="5" name="TextBox 4">
                <a:extLst>
                  <a:ext uri="{FF2B5EF4-FFF2-40B4-BE49-F238E27FC236}">
                    <a16:creationId xmlns:a16="http://schemas.microsoft.com/office/drawing/2014/main" id="{1DA21C63-1BA7-47B8-ACBD-4E8A70E358BE}"/>
                  </a:ext>
                </a:extLst>
              </p:cNvPr>
              <p:cNvSpPr txBox="1">
                <a:spLocks noRot="1" noChangeAspect="1" noMove="1" noResize="1" noEditPoints="1" noAdjustHandles="1" noChangeArrowheads="1" noChangeShapeType="1" noTextEdit="1"/>
              </p:cNvSpPr>
              <p:nvPr/>
            </p:nvSpPr>
            <p:spPr>
              <a:xfrm>
                <a:off x="611191" y="1371600"/>
                <a:ext cx="7921618" cy="3046988"/>
              </a:xfrm>
              <a:prstGeom prst="rect">
                <a:avLst/>
              </a:prstGeom>
              <a:blipFill>
                <a:blip r:embed="rId3"/>
                <a:stretch>
                  <a:fillRect l="-1231" t="-1600" r="-308" b="-3600"/>
                </a:stretch>
              </a:blipFill>
            </p:spPr>
            <p:txBody>
              <a:bodyPr/>
              <a:lstStyle/>
              <a:p>
                <a:r>
                  <a:rPr lang="en-US">
                    <a:noFill/>
                  </a:rPr>
                  <a:t> </a:t>
                </a:r>
              </a:p>
            </p:txBody>
          </p:sp>
        </mc:Fallback>
      </mc:AlternateContent>
      <p:cxnSp>
        <p:nvCxnSpPr>
          <p:cNvPr id="7" name="Straight Connector 6">
            <a:extLst>
              <a:ext uri="{FF2B5EF4-FFF2-40B4-BE49-F238E27FC236}">
                <a16:creationId xmlns:a16="http://schemas.microsoft.com/office/drawing/2014/main" id="{898DCEBD-D303-48AE-ADA5-40D415B44666}"/>
              </a:ext>
            </a:extLst>
          </p:cNvPr>
          <p:cNvCxnSpPr/>
          <p:nvPr/>
        </p:nvCxnSpPr>
        <p:spPr>
          <a:xfrm>
            <a:off x="457200" y="4495800"/>
            <a:ext cx="8075609"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AB1E545-9C64-4095-9E5F-51E73B8A5297}"/>
              </a:ext>
            </a:extLst>
          </p:cNvPr>
          <p:cNvSpPr txBox="1"/>
          <p:nvPr/>
        </p:nvSpPr>
        <p:spPr>
          <a:xfrm>
            <a:off x="611191" y="4721550"/>
            <a:ext cx="4037009" cy="461665"/>
          </a:xfrm>
          <a:prstGeom prst="rect">
            <a:avLst/>
          </a:prstGeom>
          <a:noFill/>
        </p:spPr>
        <p:txBody>
          <a:bodyPr wrap="square" rtlCol="0">
            <a:spAutoFit/>
          </a:bodyPr>
          <a:lstStyle/>
          <a:p>
            <a:pPr>
              <a:buClr>
                <a:schemeClr val="tx1"/>
              </a:buClr>
            </a:pPr>
            <a:r>
              <a:rPr lang="en-US" sz="2400" dirty="0"/>
              <a:t>Example:</a:t>
            </a:r>
          </a:p>
        </p:txBody>
      </p:sp>
      <p:grpSp>
        <p:nvGrpSpPr>
          <p:cNvPr id="41" name="Group 40">
            <a:extLst>
              <a:ext uri="{FF2B5EF4-FFF2-40B4-BE49-F238E27FC236}">
                <a16:creationId xmlns:a16="http://schemas.microsoft.com/office/drawing/2014/main" id="{77F9DCB6-A243-4F30-B5E6-04A8C1E0A051}"/>
              </a:ext>
            </a:extLst>
          </p:cNvPr>
          <p:cNvGrpSpPr/>
          <p:nvPr/>
        </p:nvGrpSpPr>
        <p:grpSpPr>
          <a:xfrm>
            <a:off x="2570394" y="4715274"/>
            <a:ext cx="1729804" cy="1777581"/>
            <a:chOff x="4747196" y="4626069"/>
            <a:chExt cx="1729804" cy="1777581"/>
          </a:xfrm>
        </p:grpSpPr>
        <p:sp>
          <p:nvSpPr>
            <p:cNvPr id="2" name="Rectangle 1">
              <a:extLst>
                <a:ext uri="{FF2B5EF4-FFF2-40B4-BE49-F238E27FC236}">
                  <a16:creationId xmlns:a16="http://schemas.microsoft.com/office/drawing/2014/main" id="{78A88889-223B-4AA2-B2F2-2BD4AB46B01E}"/>
                </a:ext>
              </a:extLst>
            </p:cNvPr>
            <p:cNvSpPr/>
            <p:nvPr/>
          </p:nvSpPr>
          <p:spPr>
            <a:xfrm>
              <a:off x="51054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9" name="Rectangle 8">
              <a:extLst>
                <a:ext uri="{FF2B5EF4-FFF2-40B4-BE49-F238E27FC236}">
                  <a16:creationId xmlns:a16="http://schemas.microsoft.com/office/drawing/2014/main" id="{C77F7800-EA71-4CE9-9B5A-D5A91CD9470A}"/>
                </a:ext>
              </a:extLst>
            </p:cNvPr>
            <p:cNvSpPr/>
            <p:nvPr/>
          </p:nvSpPr>
          <p:spPr>
            <a:xfrm>
              <a:off x="55626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12" name="Rectangle 11">
              <a:extLst>
                <a:ext uri="{FF2B5EF4-FFF2-40B4-BE49-F238E27FC236}">
                  <a16:creationId xmlns:a16="http://schemas.microsoft.com/office/drawing/2014/main" id="{3D1315E8-D950-4914-863E-B619F118571B}"/>
                </a:ext>
              </a:extLst>
            </p:cNvPr>
            <p:cNvSpPr/>
            <p:nvPr/>
          </p:nvSpPr>
          <p:spPr>
            <a:xfrm>
              <a:off x="6019800" y="50263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endParaRPr lang="en-US" sz="1200" dirty="0"/>
            </a:p>
          </p:txBody>
        </p:sp>
        <p:sp>
          <p:nvSpPr>
            <p:cNvPr id="18" name="Rectangle 17">
              <a:extLst>
                <a:ext uri="{FF2B5EF4-FFF2-40B4-BE49-F238E27FC236}">
                  <a16:creationId xmlns:a16="http://schemas.microsoft.com/office/drawing/2014/main" id="{8A531E55-996E-4AC2-B804-7F23B8399562}"/>
                </a:ext>
              </a:extLst>
            </p:cNvPr>
            <p:cNvSpPr/>
            <p:nvPr/>
          </p:nvSpPr>
          <p:spPr>
            <a:xfrm>
              <a:off x="51054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0" name="Rectangle 19">
              <a:extLst>
                <a:ext uri="{FF2B5EF4-FFF2-40B4-BE49-F238E27FC236}">
                  <a16:creationId xmlns:a16="http://schemas.microsoft.com/office/drawing/2014/main" id="{975F2E2F-DEB7-4471-AC49-26610A0803BC}"/>
                </a:ext>
              </a:extLst>
            </p:cNvPr>
            <p:cNvSpPr/>
            <p:nvPr/>
          </p:nvSpPr>
          <p:spPr>
            <a:xfrm>
              <a:off x="55626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22" name="Rectangle 21">
              <a:extLst>
                <a:ext uri="{FF2B5EF4-FFF2-40B4-BE49-F238E27FC236}">
                  <a16:creationId xmlns:a16="http://schemas.microsoft.com/office/drawing/2014/main" id="{585A27EF-3CE5-4E05-A17C-24CB647BC461}"/>
                </a:ext>
              </a:extLst>
            </p:cNvPr>
            <p:cNvSpPr/>
            <p:nvPr/>
          </p:nvSpPr>
          <p:spPr>
            <a:xfrm>
              <a:off x="6019800" y="54835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4" name="Rectangle 23">
              <a:extLst>
                <a:ext uri="{FF2B5EF4-FFF2-40B4-BE49-F238E27FC236}">
                  <a16:creationId xmlns:a16="http://schemas.microsoft.com/office/drawing/2014/main" id="{6788DDED-3203-4516-AB18-57F12C3AC461}"/>
                </a:ext>
              </a:extLst>
            </p:cNvPr>
            <p:cNvSpPr/>
            <p:nvPr/>
          </p:nvSpPr>
          <p:spPr>
            <a:xfrm>
              <a:off x="51054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6" name="Rectangle 25">
              <a:extLst>
                <a:ext uri="{FF2B5EF4-FFF2-40B4-BE49-F238E27FC236}">
                  <a16:creationId xmlns:a16="http://schemas.microsoft.com/office/drawing/2014/main" id="{628355CA-6FF1-4060-99B4-44D9C137B69C}"/>
                </a:ext>
              </a:extLst>
            </p:cNvPr>
            <p:cNvSpPr/>
            <p:nvPr/>
          </p:nvSpPr>
          <p:spPr>
            <a:xfrm>
              <a:off x="55626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1/12</a:t>
              </a:r>
            </a:p>
          </p:txBody>
        </p:sp>
        <p:sp>
          <p:nvSpPr>
            <p:cNvPr id="28" name="Rectangle 27">
              <a:extLst>
                <a:ext uri="{FF2B5EF4-FFF2-40B4-BE49-F238E27FC236}">
                  <a16:creationId xmlns:a16="http://schemas.microsoft.com/office/drawing/2014/main" id="{759B4BF6-E566-4DDD-80E0-C9D21D3CD646}"/>
                </a:ext>
              </a:extLst>
            </p:cNvPr>
            <p:cNvSpPr/>
            <p:nvPr/>
          </p:nvSpPr>
          <p:spPr>
            <a:xfrm>
              <a:off x="6019800" y="5940750"/>
              <a:ext cx="457200" cy="4600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t>1/6</a:t>
              </a:r>
            </a:p>
          </p:txBody>
        </p:sp>
        <p:sp>
          <p:nvSpPr>
            <p:cNvPr id="30" name="Rectangle 29">
              <a:extLst>
                <a:ext uri="{FF2B5EF4-FFF2-40B4-BE49-F238E27FC236}">
                  <a16:creationId xmlns:a16="http://schemas.microsoft.com/office/drawing/2014/main" id="{41DD1126-ED22-4562-9E48-47F461BACCE0}"/>
                </a:ext>
              </a:extLst>
            </p:cNvPr>
            <p:cNvSpPr/>
            <p:nvPr/>
          </p:nvSpPr>
          <p:spPr>
            <a:xfrm>
              <a:off x="4747196" y="50235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2" name="Rectangle 31">
              <a:extLst>
                <a:ext uri="{FF2B5EF4-FFF2-40B4-BE49-F238E27FC236}">
                  <a16:creationId xmlns:a16="http://schemas.microsoft.com/office/drawing/2014/main" id="{3177CC8F-EE9D-483D-8584-A8A6998115CC}"/>
                </a:ext>
              </a:extLst>
            </p:cNvPr>
            <p:cNvSpPr/>
            <p:nvPr/>
          </p:nvSpPr>
          <p:spPr>
            <a:xfrm>
              <a:off x="4753278" y="548355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34" name="Rectangle 33">
              <a:extLst>
                <a:ext uri="{FF2B5EF4-FFF2-40B4-BE49-F238E27FC236}">
                  <a16:creationId xmlns:a16="http://schemas.microsoft.com/office/drawing/2014/main" id="{FB18454E-60F2-467B-B03C-924F06F1F55E}"/>
                </a:ext>
              </a:extLst>
            </p:cNvPr>
            <p:cNvSpPr/>
            <p:nvPr/>
          </p:nvSpPr>
          <p:spPr>
            <a:xfrm>
              <a:off x="4747196" y="5943600"/>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sp>
          <p:nvSpPr>
            <p:cNvPr id="36" name="Rectangle 35">
              <a:extLst>
                <a:ext uri="{FF2B5EF4-FFF2-40B4-BE49-F238E27FC236}">
                  <a16:creationId xmlns:a16="http://schemas.microsoft.com/office/drawing/2014/main" id="{9E836DDB-4837-488E-9E04-97F6C53D43C0}"/>
                </a:ext>
              </a:extLst>
            </p:cNvPr>
            <p:cNvSpPr/>
            <p:nvPr/>
          </p:nvSpPr>
          <p:spPr>
            <a:xfrm>
              <a:off x="5167208"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endParaRPr lang="en-US" sz="1100" dirty="0"/>
            </a:p>
          </p:txBody>
        </p:sp>
        <p:sp>
          <p:nvSpPr>
            <p:cNvPr id="38" name="Rectangle 37">
              <a:extLst>
                <a:ext uri="{FF2B5EF4-FFF2-40B4-BE49-F238E27FC236}">
                  <a16:creationId xmlns:a16="http://schemas.microsoft.com/office/drawing/2014/main" id="{C8900B9F-9440-40AB-A4EB-AF4539719DEB}"/>
                </a:ext>
              </a:extLst>
            </p:cNvPr>
            <p:cNvSpPr/>
            <p:nvPr/>
          </p:nvSpPr>
          <p:spPr>
            <a:xfrm>
              <a:off x="5621543"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endParaRPr lang="en-US" sz="1100" dirty="0"/>
            </a:p>
          </p:txBody>
        </p:sp>
        <p:sp>
          <p:nvSpPr>
            <p:cNvPr id="40" name="Rectangle 39">
              <a:extLst>
                <a:ext uri="{FF2B5EF4-FFF2-40B4-BE49-F238E27FC236}">
                  <a16:creationId xmlns:a16="http://schemas.microsoft.com/office/drawing/2014/main" id="{5765B498-A2B9-42DA-9404-2C0593948A65}"/>
                </a:ext>
              </a:extLst>
            </p:cNvPr>
            <p:cNvSpPr/>
            <p:nvPr/>
          </p:nvSpPr>
          <p:spPr>
            <a:xfrm>
              <a:off x="6049821" y="4626069"/>
              <a:ext cx="358204" cy="460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endParaRPr lang="en-US" sz="1100" dirty="0"/>
            </a:p>
          </p:txBody>
        </p:sp>
      </p:grpSp>
      <p:pic>
        <p:nvPicPr>
          <p:cNvPr id="43" name="Picture 42">
            <a:extLst>
              <a:ext uri="{FF2B5EF4-FFF2-40B4-BE49-F238E27FC236}">
                <a16:creationId xmlns:a16="http://schemas.microsoft.com/office/drawing/2014/main" id="{B7138E9D-D46F-4E24-A491-286C04287A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4920" y="5435732"/>
            <a:ext cx="292081" cy="400258"/>
          </a:xfrm>
          <a:prstGeom prst="rect">
            <a:avLst/>
          </a:prstGeom>
        </p:spPr>
      </p:pic>
      <p:pic>
        <p:nvPicPr>
          <p:cNvPr id="45" name="Picture 44">
            <a:extLst>
              <a:ext uri="{FF2B5EF4-FFF2-40B4-BE49-F238E27FC236}">
                <a16:creationId xmlns:a16="http://schemas.microsoft.com/office/drawing/2014/main" id="{3DD7E6E0-B84B-4647-871D-1789AD5F3D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088" y="5452895"/>
            <a:ext cx="300819" cy="383095"/>
          </a:xfrm>
          <a:prstGeom prst="rect">
            <a:avLst/>
          </a:prstGeom>
        </p:spPr>
      </p:pic>
    </p:spTree>
    <p:extLst>
      <p:ext uri="{BB962C8B-B14F-4D97-AF65-F5344CB8AC3E}">
        <p14:creationId xmlns:p14="http://schemas.microsoft.com/office/powerpoint/2010/main" val="1779408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FIRSTLENOVO20USER@YFUERHPFUVWXY5MJ" val="3082"/>
</p:tagLst>
</file>

<file path=ppt/theme/theme1.xml><?xml version="1.0" encoding="utf-8"?>
<a:theme xmlns:a="http://schemas.openxmlformats.org/drawingml/2006/main" name="Standard Slides">
  <a:themeElements>
    <a:clrScheme name="main">
      <a:dk1>
        <a:srgbClr val="FFFFFF"/>
      </a:dk1>
      <a:lt1>
        <a:srgbClr val="000000"/>
      </a:lt1>
      <a:dk2>
        <a:srgbClr val="0000CC"/>
      </a:dk2>
      <a:lt2>
        <a:srgbClr val="FFC000"/>
      </a:lt2>
      <a:accent1>
        <a:srgbClr val="339933"/>
      </a:accent1>
      <a:accent2>
        <a:srgbClr val="FF0000"/>
      </a:accent2>
      <a:accent3>
        <a:srgbClr val="FF9900"/>
      </a:accent3>
      <a:accent4>
        <a:srgbClr val="FF3399"/>
      </a:accent4>
      <a:accent5>
        <a:srgbClr val="9933FF"/>
      </a:accent5>
      <a:accent6>
        <a:srgbClr val="33CCFF"/>
      </a:accent6>
      <a:hlink>
        <a:srgbClr val="996633"/>
      </a:hlink>
      <a:folHlink>
        <a:srgbClr val="00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97161</TotalTime>
  <Words>4287</Words>
  <Application>Microsoft Office PowerPoint</Application>
  <PresentationFormat>On-screen Show (4:3)</PresentationFormat>
  <Paragraphs>404</Paragraphs>
  <Slides>24</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Cambria Math</vt:lpstr>
      <vt:lpstr>Verdana</vt:lpstr>
      <vt:lpstr>Standard Slides</vt:lpstr>
      <vt:lpstr>Tutorial: Auctions with Correlated  and Interdependent Values  Part II: Robustness and Auction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SIGecom Winter 2021 - Tutorial Part 2</dc:title>
  <dc:creator>brlucier@microsoft.com</dc:creator>
  <cp:lastModifiedBy>Brendan Lucier</cp:lastModifiedBy>
  <cp:revision>2327</cp:revision>
  <cp:lastPrinted>2016-10-26T18:25:39Z</cp:lastPrinted>
  <dcterms:created xsi:type="dcterms:W3CDTF">2012-03-15T20:09:19Z</dcterms:created>
  <dcterms:modified xsi:type="dcterms:W3CDTF">2021-03-05T14:08:54Z</dcterms:modified>
</cp:coreProperties>
</file>